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charts/chart8.xml" ContentType="application/vnd.openxmlformats-officedocument.drawingml.chart+xml"/>
  <Override PartName="/ppt/notesSlides/notesSlide17.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charts/chart11.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charts/chart12.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13.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ppt/charts/chart14.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2.xml" ContentType="application/vnd.openxmlformats-officedocument.presentationml.notesSlide+xml"/>
  <Override PartName="/ppt/charts/chart15.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3.xml" ContentType="application/vnd.openxmlformats-officedocument.presentationml.notesSlide+xml"/>
  <Override PartName="/ppt/charts/chart16.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4.xml" ContentType="application/vnd.openxmlformats-officedocument.presentationml.notesSlide+xml"/>
  <Override PartName="/ppt/charts/chart17.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5.xml" ContentType="application/vnd.openxmlformats-officedocument.presentationml.notesSlide+xml"/>
  <Override PartName="/ppt/charts/chart18.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6.xml" ContentType="application/vnd.openxmlformats-officedocument.presentationml.notesSlide+xml"/>
  <Override PartName="/ppt/charts/chart19.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3"/>
  </p:notesMasterIdLst>
  <p:sldIdLst>
    <p:sldId id="269" r:id="rId5"/>
    <p:sldId id="271" r:id="rId6"/>
    <p:sldId id="270" r:id="rId7"/>
    <p:sldId id="330" r:id="rId8"/>
    <p:sldId id="338" r:id="rId9"/>
    <p:sldId id="325" r:id="rId10"/>
    <p:sldId id="339" r:id="rId11"/>
    <p:sldId id="340" r:id="rId12"/>
    <p:sldId id="327" r:id="rId13"/>
    <p:sldId id="341" r:id="rId14"/>
    <p:sldId id="342" r:id="rId15"/>
    <p:sldId id="344" r:id="rId16"/>
    <p:sldId id="345" r:id="rId17"/>
    <p:sldId id="346" r:id="rId18"/>
    <p:sldId id="307" r:id="rId19"/>
    <p:sldId id="303" r:id="rId20"/>
    <p:sldId id="305" r:id="rId21"/>
    <p:sldId id="349" r:id="rId22"/>
    <p:sldId id="350" r:id="rId23"/>
    <p:sldId id="352" r:id="rId24"/>
    <p:sldId id="351" r:id="rId25"/>
    <p:sldId id="353" r:id="rId26"/>
    <p:sldId id="354" r:id="rId27"/>
    <p:sldId id="358" r:id="rId28"/>
    <p:sldId id="355" r:id="rId29"/>
    <p:sldId id="356" r:id="rId30"/>
    <p:sldId id="357" r:id="rId31"/>
    <p:sldId id="308" r:id="rId3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las, Boris" initials="AB" lastIdx="17" clrIdx="0">
    <p:extLst>
      <p:ext uri="{19B8F6BF-5375-455C-9EA6-DF929625EA0E}">
        <p15:presenceInfo xmlns:p15="http://schemas.microsoft.com/office/powerpoint/2012/main" userId="S::atlas.b@pg.com::498e1465-31d0-48b1-877d-bff53f3c58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3" autoAdjust="0"/>
    <p:restoredTop sz="78231" autoAdjust="0"/>
  </p:normalViewPr>
  <p:slideViewPr>
    <p:cSldViewPr snapToGrid="0">
      <p:cViewPr varScale="1">
        <p:scale>
          <a:sx n="99" d="100"/>
          <a:sy n="99" d="100"/>
        </p:scale>
        <p:origin x="16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1.xml"/><Relationship Id="rId1" Type="http://schemas.microsoft.com/office/2011/relationships/chartStyle" Target="style1.xml"/></Relationships>
</file>

<file path=ppt/charts/_rels/chart11.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2.xml"/><Relationship Id="rId1" Type="http://schemas.microsoft.com/office/2011/relationships/chartStyle" Target="style2.xml"/></Relationships>
</file>

<file path=ppt/charts/_rels/chart12.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3.xml"/><Relationship Id="rId1" Type="http://schemas.microsoft.com/office/2011/relationships/chartStyle" Target="style3.xml"/></Relationships>
</file>

<file path=ppt/charts/_rels/chart13.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4.xml"/><Relationship Id="rId1" Type="http://schemas.microsoft.com/office/2011/relationships/chartStyle" Target="style4.xml"/></Relationships>
</file>

<file path=ppt/charts/_rels/chart14.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5.xml"/><Relationship Id="rId1" Type="http://schemas.microsoft.com/office/2011/relationships/chartStyle" Target="style5.xml"/></Relationships>
</file>

<file path=ppt/charts/_rels/chart15.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6.xml"/><Relationship Id="rId1" Type="http://schemas.microsoft.com/office/2011/relationships/chartStyle" Target="style6.xml"/></Relationships>
</file>

<file path=ppt/charts/_rels/chart16.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7.xml"/><Relationship Id="rId1" Type="http://schemas.microsoft.com/office/2011/relationships/chartStyle" Target="style7.xml"/></Relationships>
</file>

<file path=ppt/charts/_rels/chart17.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8.xml"/><Relationship Id="rId1" Type="http://schemas.microsoft.com/office/2011/relationships/chartStyle" Target="style8.xml"/></Relationships>
</file>

<file path=ppt/charts/_rels/chart18.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9.xml"/><Relationship Id="rId1" Type="http://schemas.microsoft.com/office/2011/relationships/chartStyle" Target="style9.xml"/></Relationships>
</file>

<file path=ppt/charts/_rels/chart19.xml.rels><?xml version="1.0" encoding="UTF-8" standalone="yes"?>
<Relationships xmlns="http://schemas.openxmlformats.org/package/2006/relationships"><Relationship Id="rId3" Type="http://schemas.openxmlformats.org/officeDocument/2006/relationships/oleObject" Target="https://pgone-my.sharepoint.com/personal/sagel_me_pg_com/Documents/IFDH/REGIONAL%20EUROPE%20NA%20ROW%20Report_Sustainable_Dentistry_07-22-2022-02-24-06-599-PM_UTC.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https://pgone-my.sharepoint.com/personal/sagel_me_pg_com/Documents/IFDH/Report_Sustainable_Dentistry_07-11-2022-03-34-39-447-PM_UT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3827-4A26-9DCB-9182965EBC6F}"/>
              </c:ext>
            </c:extLst>
          </c:dPt>
          <c:dPt>
            <c:idx val="1"/>
            <c:invertIfNegative val="0"/>
            <c:bubble3D val="0"/>
            <c:spPr>
              <a:solidFill>
                <a:srgbClr val="85DEA7"/>
              </a:solidFill>
            </c:spPr>
            <c:extLst>
              <c:ext xmlns:c16="http://schemas.microsoft.com/office/drawing/2014/chart" uri="{C3380CC4-5D6E-409C-BE32-E72D297353CC}">
                <c16:uniqueId val="{00000003-3827-4A26-9DCB-9182965EBC6F}"/>
              </c:ext>
            </c:extLst>
          </c:dPt>
          <c:dPt>
            <c:idx val="2"/>
            <c:invertIfNegative val="0"/>
            <c:bubble3D val="0"/>
            <c:spPr>
              <a:solidFill>
                <a:srgbClr val="DCD973"/>
              </a:solidFill>
            </c:spPr>
            <c:extLst>
              <c:ext xmlns:c16="http://schemas.microsoft.com/office/drawing/2014/chart" uri="{C3380CC4-5D6E-409C-BE32-E72D297353CC}">
                <c16:uniqueId val="{00000005-3827-4A26-9DCB-9182965EBC6F}"/>
              </c:ext>
            </c:extLst>
          </c:dPt>
          <c:dPt>
            <c:idx val="3"/>
            <c:invertIfNegative val="0"/>
            <c:bubble3D val="0"/>
            <c:spPr>
              <a:solidFill>
                <a:srgbClr val="9A888B"/>
              </a:solidFill>
            </c:spPr>
            <c:extLst>
              <c:ext xmlns:c16="http://schemas.microsoft.com/office/drawing/2014/chart" uri="{C3380CC4-5D6E-409C-BE32-E72D297353CC}">
                <c16:uniqueId val="{00000007-3827-4A26-9DCB-9182965EBC6F}"/>
              </c:ext>
            </c:extLst>
          </c:dPt>
          <c:dPt>
            <c:idx val="4"/>
            <c:invertIfNegative val="0"/>
            <c:bubble3D val="0"/>
            <c:spPr>
              <a:solidFill>
                <a:srgbClr val="E79C92"/>
              </a:solidFill>
            </c:spPr>
            <c:extLst>
              <c:ext xmlns:c16="http://schemas.microsoft.com/office/drawing/2014/chart" uri="{C3380CC4-5D6E-409C-BE32-E72D297353CC}">
                <c16:uniqueId val="{00000009-3827-4A26-9DCB-9182965EBC6F}"/>
              </c:ext>
            </c:extLst>
          </c:dPt>
          <c:dLbls>
            <c:dLbl>
              <c:idx val="0"/>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1-3827-4A26-9DCB-9182965EBC6F}"/>
                </c:ext>
              </c:extLst>
            </c:dLbl>
            <c:dLbl>
              <c:idx val="1"/>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3-3827-4A26-9DCB-9182965EBC6F}"/>
                </c:ext>
              </c:extLst>
            </c:dLbl>
            <c:dLbl>
              <c:idx val="2"/>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5-3827-4A26-9DCB-9182965EBC6F}"/>
                </c:ext>
              </c:extLst>
            </c:dLbl>
            <c:dLbl>
              <c:idx val="3"/>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7-3827-4A26-9DCB-9182965EBC6F}"/>
                </c:ext>
              </c:extLst>
            </c:dLbl>
            <c:dLbl>
              <c:idx val="4"/>
              <c:numFmt formatCode="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9-3827-4A26-9DCB-9182965EBC6F}"/>
                </c:ext>
              </c:extLst>
            </c:dLbl>
            <c:numFmt formatCode="0.0%" sourceLinked="0"/>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'1.'!$A$38:$A$42</c:f>
              <c:strCache>
                <c:ptCount val="5"/>
                <c:pt idx="0">
                  <c:v>Extremely familiar</c:v>
                </c:pt>
                <c:pt idx="1">
                  <c:v>Very familiar</c:v>
                </c:pt>
                <c:pt idx="2">
                  <c:v>Somewhat familiar</c:v>
                </c:pt>
                <c:pt idx="3">
                  <c:v>A little familiar</c:v>
                </c:pt>
                <c:pt idx="4">
                  <c:v>Not at all familiar</c:v>
                </c:pt>
              </c:strCache>
            </c:strRef>
          </c:cat>
          <c:val>
            <c:numRef>
              <c:f>'1.'!$B$38:$B$42</c:f>
              <c:numCache>
                <c:formatCode>0.##%</c:formatCode>
                <c:ptCount val="5"/>
                <c:pt idx="0">
                  <c:v>7.1199999999999999E-2</c:v>
                </c:pt>
                <c:pt idx="1">
                  <c:v>0.1525</c:v>
                </c:pt>
                <c:pt idx="2">
                  <c:v>0.34240000000000004</c:v>
                </c:pt>
                <c:pt idx="3">
                  <c:v>0.17629999999999998</c:v>
                </c:pt>
                <c:pt idx="4">
                  <c:v>0.2576</c:v>
                </c:pt>
              </c:numCache>
            </c:numRef>
          </c:val>
          <c:extLst>
            <c:ext xmlns:c16="http://schemas.microsoft.com/office/drawing/2014/chart" uri="{C3380CC4-5D6E-409C-BE32-E72D297353CC}">
              <c16:uniqueId val="{0000000A-3827-4A26-9DCB-9182965EBC6F}"/>
            </c:ext>
          </c:extLst>
        </c:ser>
        <c:dLbls>
          <c:showLegendKey val="0"/>
          <c:showVal val="0"/>
          <c:showCatName val="0"/>
          <c:showSerName val="0"/>
          <c:showPercent val="0"/>
          <c:showBubbleSize val="0"/>
        </c:dLbls>
        <c:gapWidth val="100"/>
        <c:axId val="1034150336"/>
        <c:axId val="1034152960"/>
      </c:barChart>
      <c:catAx>
        <c:axId val="1034150336"/>
        <c:scaling>
          <c:orientation val="minMax"/>
        </c:scaling>
        <c:delete val="0"/>
        <c:axPos val="b"/>
        <c:numFmt formatCode="General" sourceLinked="1"/>
        <c:majorTickMark val="out"/>
        <c:minorTickMark val="none"/>
        <c:tickLblPos val="nextTo"/>
        <c:txPr>
          <a:bodyPr/>
          <a:lstStyle/>
          <a:p>
            <a:pPr>
              <a:defRPr sz="1400"/>
            </a:pPr>
            <a:endParaRPr lang="en-US"/>
          </a:p>
        </c:txPr>
        <c:crossAx val="1034152960"/>
        <c:crosses val="autoZero"/>
        <c:auto val="1"/>
        <c:lblAlgn val="ctr"/>
        <c:lblOffset val="100"/>
        <c:noMultiLvlLbl val="0"/>
      </c:catAx>
      <c:valAx>
        <c:axId val="1034152960"/>
        <c:scaling>
          <c:orientation val="minMax"/>
        </c:scaling>
        <c:delete val="0"/>
        <c:axPos val="l"/>
        <c:majorGridlines/>
        <c:numFmt formatCode="0%" sourceLinked="0"/>
        <c:majorTickMark val="out"/>
        <c:minorTickMark val="none"/>
        <c:tickLblPos val="nextTo"/>
        <c:txPr>
          <a:bodyPr/>
          <a:lstStyle/>
          <a:p>
            <a:pPr>
              <a:defRPr sz="1400"/>
            </a:pPr>
            <a:endParaRPr lang="en-US"/>
          </a:p>
        </c:txPr>
        <c:crossAx val="1034150336"/>
        <c:crosses val="autoZero"/>
        <c:crossBetween val="between"/>
      </c:valAx>
      <c:spPr>
        <a:solidFill>
          <a:srgbClr val="FFFFFF">
            <a:alpha val="0"/>
          </a:srgbClr>
        </a:solidFill>
        <a:ln w="12700">
          <a:noFill/>
        </a:ln>
      </c:spPr>
    </c:plotArea>
    <c:plotVisOnly val="1"/>
    <c:dispBlanksAs val="gap"/>
    <c:showDLblsOverMax val="0"/>
  </c:chart>
  <c:txPr>
    <a:bodyPr rot="0"/>
    <a:lstStyle/>
    <a:p>
      <a:pPr>
        <a:defRPr lang="en-US" u="none" baseline="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13-437B-91F6-4C95709555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13-437B-91F6-4C95709555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13-437B-91F6-4C957095558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'16.'!$L$293:$L$295</c:f>
              <c:strCache>
                <c:ptCount val="3"/>
                <c:pt idx="0">
                  <c:v>Rest of World</c:v>
                </c:pt>
                <c:pt idx="1">
                  <c:v>Europe</c:v>
                </c:pt>
                <c:pt idx="2">
                  <c:v>North America</c:v>
                </c:pt>
              </c:strCache>
            </c:strRef>
          </c:cat>
          <c:val>
            <c:numRef>
              <c:f>'16.'!$M$293:$M$295</c:f>
              <c:numCache>
                <c:formatCode>0%</c:formatCode>
                <c:ptCount val="3"/>
                <c:pt idx="0">
                  <c:v>0.23841059602649006</c:v>
                </c:pt>
                <c:pt idx="1">
                  <c:v>0.41666666666666669</c:v>
                </c:pt>
                <c:pt idx="2">
                  <c:v>0.34426229508196721</c:v>
                </c:pt>
              </c:numCache>
            </c:numRef>
          </c:val>
          <c:extLst>
            <c:ext xmlns:c16="http://schemas.microsoft.com/office/drawing/2014/chart" uri="{C3380CC4-5D6E-409C-BE32-E72D297353CC}">
              <c16:uniqueId val="{00000006-0D13-437B-91F6-4C957095558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8328129914375848"/>
          <c:y val="0.28437771145877028"/>
          <c:w val="0.29128127734033243"/>
          <c:h val="0.318319116360454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'1.'!$M$19</c:f>
              <c:strCache>
                <c:ptCount val="1"/>
                <c:pt idx="0">
                  <c:v>Rest of World
</c:v>
                </c:pt>
              </c:strCache>
            </c:strRef>
          </c:tx>
          <c:spPr>
            <a:solidFill>
              <a:schemeClr val="accent1"/>
            </a:solidFill>
            <a:ln>
              <a:noFill/>
            </a:ln>
            <a:effectLst/>
          </c:spPr>
          <c:invertIfNegative val="0"/>
          <c:cat>
            <c:strRef>
              <c:f>'1.'!$L$20:$L$24</c:f>
              <c:strCache>
                <c:ptCount val="5"/>
                <c:pt idx="0">
                  <c:v>Extremely familiar</c:v>
                </c:pt>
                <c:pt idx="1">
                  <c:v>Very familiar</c:v>
                </c:pt>
                <c:pt idx="2">
                  <c:v>Somewhat familiar</c:v>
                </c:pt>
                <c:pt idx="3">
                  <c:v>A little familiar</c:v>
                </c:pt>
                <c:pt idx="4">
                  <c:v>Not at all familiar</c:v>
                </c:pt>
              </c:strCache>
            </c:strRef>
          </c:cat>
          <c:val>
            <c:numRef>
              <c:f>'1.'!$M$20:$M$24</c:f>
              <c:numCache>
                <c:formatCode>0%</c:formatCode>
                <c:ptCount val="5"/>
                <c:pt idx="0">
                  <c:v>8.3299999999999999E-2</c:v>
                </c:pt>
                <c:pt idx="1">
                  <c:v>0.16670000000000001</c:v>
                </c:pt>
                <c:pt idx="2">
                  <c:v>0.29170000000000001</c:v>
                </c:pt>
                <c:pt idx="3">
                  <c:v>0.2361</c:v>
                </c:pt>
                <c:pt idx="4">
                  <c:v>0.22219999999999998</c:v>
                </c:pt>
              </c:numCache>
            </c:numRef>
          </c:val>
          <c:extLst>
            <c:ext xmlns:c16="http://schemas.microsoft.com/office/drawing/2014/chart" uri="{C3380CC4-5D6E-409C-BE32-E72D297353CC}">
              <c16:uniqueId val="{00000000-9775-41A2-ADA6-BC44E42FE808}"/>
            </c:ext>
          </c:extLst>
        </c:ser>
        <c:ser>
          <c:idx val="1"/>
          <c:order val="1"/>
          <c:tx>
            <c:strRef>
              <c:f>'1.'!$N$19</c:f>
              <c:strCache>
                <c:ptCount val="1"/>
                <c:pt idx="0">
                  <c:v>Europe
</c:v>
                </c:pt>
              </c:strCache>
            </c:strRef>
          </c:tx>
          <c:spPr>
            <a:solidFill>
              <a:schemeClr val="accent2"/>
            </a:solidFill>
            <a:ln>
              <a:noFill/>
            </a:ln>
            <a:effectLst/>
          </c:spPr>
          <c:invertIfNegative val="0"/>
          <c:cat>
            <c:strRef>
              <c:f>'1.'!$L$20:$L$24</c:f>
              <c:strCache>
                <c:ptCount val="5"/>
                <c:pt idx="0">
                  <c:v>Extremely familiar</c:v>
                </c:pt>
                <c:pt idx="1">
                  <c:v>Very familiar</c:v>
                </c:pt>
                <c:pt idx="2">
                  <c:v>Somewhat familiar</c:v>
                </c:pt>
                <c:pt idx="3">
                  <c:v>A little familiar</c:v>
                </c:pt>
                <c:pt idx="4">
                  <c:v>Not at all familiar</c:v>
                </c:pt>
              </c:strCache>
            </c:strRef>
          </c:cat>
          <c:val>
            <c:numRef>
              <c:f>'1.'!$N$20:$N$24</c:f>
              <c:numCache>
                <c:formatCode>0%</c:formatCode>
                <c:ptCount val="5"/>
                <c:pt idx="0">
                  <c:v>7.2000000000000008E-2</c:v>
                </c:pt>
                <c:pt idx="1">
                  <c:v>0.2</c:v>
                </c:pt>
                <c:pt idx="2">
                  <c:v>0.376</c:v>
                </c:pt>
                <c:pt idx="3">
                  <c:v>0.16800000000000001</c:v>
                </c:pt>
                <c:pt idx="4">
                  <c:v>0.184</c:v>
                </c:pt>
              </c:numCache>
            </c:numRef>
          </c:val>
          <c:extLst>
            <c:ext xmlns:c16="http://schemas.microsoft.com/office/drawing/2014/chart" uri="{C3380CC4-5D6E-409C-BE32-E72D297353CC}">
              <c16:uniqueId val="{00000001-9775-41A2-ADA6-BC44E42FE808}"/>
            </c:ext>
          </c:extLst>
        </c:ser>
        <c:ser>
          <c:idx val="2"/>
          <c:order val="2"/>
          <c:tx>
            <c:strRef>
              <c:f>'1.'!$O$19</c:f>
              <c:strCache>
                <c:ptCount val="1"/>
                <c:pt idx="0">
                  <c:v>North America
</c:v>
                </c:pt>
              </c:strCache>
            </c:strRef>
          </c:tx>
          <c:spPr>
            <a:solidFill>
              <a:schemeClr val="accent3"/>
            </a:solidFill>
            <a:ln>
              <a:noFill/>
            </a:ln>
            <a:effectLst/>
          </c:spPr>
          <c:invertIfNegative val="0"/>
          <c:cat>
            <c:strRef>
              <c:f>'1.'!$L$20:$L$24</c:f>
              <c:strCache>
                <c:ptCount val="5"/>
                <c:pt idx="0">
                  <c:v>Extremely familiar</c:v>
                </c:pt>
                <c:pt idx="1">
                  <c:v>Very familiar</c:v>
                </c:pt>
                <c:pt idx="2">
                  <c:v>Somewhat familiar</c:v>
                </c:pt>
                <c:pt idx="3">
                  <c:v>A little familiar</c:v>
                </c:pt>
                <c:pt idx="4">
                  <c:v>Not at all familiar</c:v>
                </c:pt>
              </c:strCache>
            </c:strRef>
          </c:cat>
          <c:val>
            <c:numRef>
              <c:f>'1.'!$O$20:$O$24</c:f>
              <c:numCache>
                <c:formatCode>0%</c:formatCode>
                <c:ptCount val="5"/>
                <c:pt idx="0">
                  <c:v>5.7099999999999998E-2</c:v>
                </c:pt>
                <c:pt idx="1">
                  <c:v>8.5699999999999998E-2</c:v>
                </c:pt>
                <c:pt idx="2">
                  <c:v>0.32380000000000003</c:v>
                </c:pt>
                <c:pt idx="3">
                  <c:v>0.1429</c:v>
                </c:pt>
                <c:pt idx="4">
                  <c:v>0.39049999999999996</c:v>
                </c:pt>
              </c:numCache>
            </c:numRef>
          </c:val>
          <c:extLst>
            <c:ext xmlns:c16="http://schemas.microsoft.com/office/drawing/2014/chart" uri="{C3380CC4-5D6E-409C-BE32-E72D297353CC}">
              <c16:uniqueId val="{00000002-9775-41A2-ADA6-BC44E42FE808}"/>
            </c:ext>
          </c:extLst>
        </c:ser>
        <c:dLbls>
          <c:showLegendKey val="0"/>
          <c:showVal val="0"/>
          <c:showCatName val="0"/>
          <c:showSerName val="0"/>
          <c:showPercent val="0"/>
          <c:showBubbleSize val="0"/>
        </c:dLbls>
        <c:gapWidth val="219"/>
        <c:overlap val="-27"/>
        <c:axId val="933559696"/>
        <c:axId val="933559368"/>
      </c:barChart>
      <c:catAx>
        <c:axId val="93355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3559368"/>
        <c:crosses val="autoZero"/>
        <c:auto val="1"/>
        <c:lblAlgn val="ctr"/>
        <c:lblOffset val="100"/>
        <c:noMultiLvlLbl val="0"/>
      </c:catAx>
      <c:valAx>
        <c:axId val="933559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3559696"/>
        <c:crosses val="autoZero"/>
        <c:crossBetween val="between"/>
      </c:valAx>
      <c:spPr>
        <a:noFill/>
        <a:ln>
          <a:noFill/>
        </a:ln>
        <a:effectLst/>
      </c:spPr>
    </c:plotArea>
    <c:legend>
      <c:legendPos val="b"/>
      <c:layout>
        <c:manualLayout>
          <c:xMode val="edge"/>
          <c:yMode val="edge"/>
          <c:x val="0.25900431869899193"/>
          <c:y val="4.5443651820894576E-2"/>
          <c:w val="0.59705029484867689"/>
          <c:h val="4.378728086081437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16169718560882"/>
          <c:y val="9.6478820753273936E-2"/>
          <c:w val="0.47578510935183749"/>
          <c:h val="0.75940186005581767"/>
        </c:manualLayout>
      </c:layout>
      <c:barChart>
        <c:barDir val="bar"/>
        <c:grouping val="clustered"/>
        <c:varyColors val="0"/>
        <c:ser>
          <c:idx val="0"/>
          <c:order val="0"/>
          <c:tx>
            <c:strRef>
              <c:f>'5.'!$P$164</c:f>
              <c:strCache>
                <c:ptCount val="1"/>
                <c:pt idx="0">
                  <c:v>Rest of World
</c:v>
                </c:pt>
              </c:strCache>
            </c:strRef>
          </c:tx>
          <c:spPr>
            <a:solidFill>
              <a:schemeClr val="accent1"/>
            </a:solidFill>
            <a:ln>
              <a:noFill/>
            </a:ln>
            <a:effectLst/>
          </c:spPr>
          <c:invertIfNegative val="0"/>
          <c:cat>
            <c:strRef>
              <c:f>'5.'!$O$165:$O$174</c:f>
              <c:strCache>
                <c:ptCount val="9"/>
                <c:pt idx="0">
                  <c:v>Recommended more environmentally-friendly home care</c:v>
                </c:pt>
                <c:pt idx="1">
                  <c:v>Reduced use of plastic in the practice</c:v>
                </c:pt>
                <c:pt idx="2">
                  <c:v>Improved energy efficiency in the practice</c:v>
                </c:pt>
                <c:pt idx="3">
                  <c:v>Reduced single-use disposables in the practice</c:v>
                </c:pt>
                <c:pt idx="4">
                  <c:v>Reduced mercury use</c:v>
                </c:pt>
                <c:pt idx="5">
                  <c:v>Reduced travel to the practice (e.g., treating family member at same time)</c:v>
                </c:pt>
                <c:pt idx="6">
                  <c:v>Reduced overall waste from the practice</c:v>
                </c:pt>
                <c:pt idx="7">
                  <c:v>Increased focus on preventive care</c:v>
                </c:pt>
                <c:pt idx="8">
                  <c:v>None, we have not made changes to improve sustainability</c:v>
                </c:pt>
              </c:strCache>
            </c:strRef>
          </c:cat>
          <c:val>
            <c:numRef>
              <c:f>'5.'!$P$165:$P$174</c:f>
              <c:numCache>
                <c:formatCode>0%</c:formatCode>
                <c:ptCount val="10"/>
                <c:pt idx="0">
                  <c:v>0.22219999999999998</c:v>
                </c:pt>
                <c:pt idx="1">
                  <c:v>0.29170000000000001</c:v>
                </c:pt>
                <c:pt idx="2">
                  <c:v>0.20829999999999999</c:v>
                </c:pt>
                <c:pt idx="3">
                  <c:v>0.30559999999999998</c:v>
                </c:pt>
                <c:pt idx="4">
                  <c:v>0.34720000000000001</c:v>
                </c:pt>
                <c:pt idx="5">
                  <c:v>8.3299999999999999E-2</c:v>
                </c:pt>
                <c:pt idx="6">
                  <c:v>0.31940000000000002</c:v>
                </c:pt>
                <c:pt idx="7">
                  <c:v>0.41670000000000001</c:v>
                </c:pt>
                <c:pt idx="8">
                  <c:v>9.7200000000000009E-2</c:v>
                </c:pt>
              </c:numCache>
            </c:numRef>
          </c:val>
          <c:extLst>
            <c:ext xmlns:c16="http://schemas.microsoft.com/office/drawing/2014/chart" uri="{C3380CC4-5D6E-409C-BE32-E72D297353CC}">
              <c16:uniqueId val="{00000000-20A7-4CFF-8004-D8CF09915561}"/>
            </c:ext>
          </c:extLst>
        </c:ser>
        <c:ser>
          <c:idx val="1"/>
          <c:order val="1"/>
          <c:tx>
            <c:strRef>
              <c:f>'5.'!$Q$164</c:f>
              <c:strCache>
                <c:ptCount val="1"/>
                <c:pt idx="0">
                  <c:v>Europe
</c:v>
                </c:pt>
              </c:strCache>
            </c:strRef>
          </c:tx>
          <c:spPr>
            <a:solidFill>
              <a:schemeClr val="accent2"/>
            </a:solidFill>
            <a:ln>
              <a:noFill/>
            </a:ln>
            <a:effectLst/>
          </c:spPr>
          <c:invertIfNegative val="0"/>
          <c:cat>
            <c:strRef>
              <c:f>'5.'!$O$165:$O$174</c:f>
              <c:strCache>
                <c:ptCount val="9"/>
                <c:pt idx="0">
                  <c:v>Recommended more environmentally-friendly home care</c:v>
                </c:pt>
                <c:pt idx="1">
                  <c:v>Reduced use of plastic in the practice</c:v>
                </c:pt>
                <c:pt idx="2">
                  <c:v>Improved energy efficiency in the practice</c:v>
                </c:pt>
                <c:pt idx="3">
                  <c:v>Reduced single-use disposables in the practice</c:v>
                </c:pt>
                <c:pt idx="4">
                  <c:v>Reduced mercury use</c:v>
                </c:pt>
                <c:pt idx="5">
                  <c:v>Reduced travel to the practice (e.g., treating family member at same time)</c:v>
                </c:pt>
                <c:pt idx="6">
                  <c:v>Reduced overall waste from the practice</c:v>
                </c:pt>
                <c:pt idx="7">
                  <c:v>Increased focus on preventive care</c:v>
                </c:pt>
                <c:pt idx="8">
                  <c:v>None, we have not made changes to improve sustainability</c:v>
                </c:pt>
              </c:strCache>
            </c:strRef>
          </c:cat>
          <c:val>
            <c:numRef>
              <c:f>'5.'!$Q$165:$Q$174</c:f>
              <c:numCache>
                <c:formatCode>0%</c:formatCode>
                <c:ptCount val="10"/>
                <c:pt idx="0">
                  <c:v>0.22399999999999998</c:v>
                </c:pt>
                <c:pt idx="1">
                  <c:v>0.39200000000000002</c:v>
                </c:pt>
                <c:pt idx="2">
                  <c:v>0.20800000000000002</c:v>
                </c:pt>
                <c:pt idx="3">
                  <c:v>0.248</c:v>
                </c:pt>
                <c:pt idx="4">
                  <c:v>0.22399999999999998</c:v>
                </c:pt>
                <c:pt idx="5">
                  <c:v>0.2</c:v>
                </c:pt>
                <c:pt idx="6">
                  <c:v>0.29600000000000004</c:v>
                </c:pt>
                <c:pt idx="7">
                  <c:v>0.44</c:v>
                </c:pt>
                <c:pt idx="8">
                  <c:v>0.16800000000000001</c:v>
                </c:pt>
              </c:numCache>
            </c:numRef>
          </c:val>
          <c:extLst>
            <c:ext xmlns:c16="http://schemas.microsoft.com/office/drawing/2014/chart" uri="{C3380CC4-5D6E-409C-BE32-E72D297353CC}">
              <c16:uniqueId val="{00000001-20A7-4CFF-8004-D8CF09915561}"/>
            </c:ext>
          </c:extLst>
        </c:ser>
        <c:ser>
          <c:idx val="2"/>
          <c:order val="2"/>
          <c:tx>
            <c:strRef>
              <c:f>'5.'!$R$164</c:f>
              <c:strCache>
                <c:ptCount val="1"/>
                <c:pt idx="0">
                  <c:v>North America
</c:v>
                </c:pt>
              </c:strCache>
            </c:strRef>
          </c:tx>
          <c:spPr>
            <a:solidFill>
              <a:schemeClr val="accent3"/>
            </a:solidFill>
            <a:ln>
              <a:noFill/>
            </a:ln>
            <a:effectLst/>
          </c:spPr>
          <c:invertIfNegative val="0"/>
          <c:cat>
            <c:strRef>
              <c:f>'5.'!$O$165:$O$174</c:f>
              <c:strCache>
                <c:ptCount val="9"/>
                <c:pt idx="0">
                  <c:v>Recommended more environmentally-friendly home care</c:v>
                </c:pt>
                <c:pt idx="1">
                  <c:v>Reduced use of plastic in the practice</c:v>
                </c:pt>
                <c:pt idx="2">
                  <c:v>Improved energy efficiency in the practice</c:v>
                </c:pt>
                <c:pt idx="3">
                  <c:v>Reduced single-use disposables in the practice</c:v>
                </c:pt>
                <c:pt idx="4">
                  <c:v>Reduced mercury use</c:v>
                </c:pt>
                <c:pt idx="5">
                  <c:v>Reduced travel to the practice (e.g., treating family member at same time)</c:v>
                </c:pt>
                <c:pt idx="6">
                  <c:v>Reduced overall waste from the practice</c:v>
                </c:pt>
                <c:pt idx="7">
                  <c:v>Increased focus on preventive care</c:v>
                </c:pt>
                <c:pt idx="8">
                  <c:v>None, we have not made changes to improve sustainability</c:v>
                </c:pt>
              </c:strCache>
            </c:strRef>
          </c:cat>
          <c:val>
            <c:numRef>
              <c:f>'5.'!$R$165:$R$174</c:f>
              <c:numCache>
                <c:formatCode>0%</c:formatCode>
                <c:ptCount val="10"/>
                <c:pt idx="0">
                  <c:v>0.1333</c:v>
                </c:pt>
                <c:pt idx="1">
                  <c:v>0.2</c:v>
                </c:pt>
                <c:pt idx="2">
                  <c:v>0.1048</c:v>
                </c:pt>
                <c:pt idx="3">
                  <c:v>0.1714</c:v>
                </c:pt>
                <c:pt idx="4">
                  <c:v>0.34289999999999998</c:v>
                </c:pt>
                <c:pt idx="5">
                  <c:v>0.2286</c:v>
                </c:pt>
                <c:pt idx="6">
                  <c:v>0.2</c:v>
                </c:pt>
                <c:pt idx="7">
                  <c:v>0.34289999999999998</c:v>
                </c:pt>
                <c:pt idx="8">
                  <c:v>0.24760000000000001</c:v>
                </c:pt>
              </c:numCache>
            </c:numRef>
          </c:val>
          <c:extLst>
            <c:ext xmlns:c16="http://schemas.microsoft.com/office/drawing/2014/chart" uri="{C3380CC4-5D6E-409C-BE32-E72D297353CC}">
              <c16:uniqueId val="{00000002-20A7-4CFF-8004-D8CF09915561}"/>
            </c:ext>
          </c:extLst>
        </c:ser>
        <c:dLbls>
          <c:showLegendKey val="0"/>
          <c:showVal val="0"/>
          <c:showCatName val="0"/>
          <c:showSerName val="0"/>
          <c:showPercent val="0"/>
          <c:showBubbleSize val="0"/>
        </c:dLbls>
        <c:gapWidth val="182"/>
        <c:axId val="967900568"/>
        <c:axId val="967903848"/>
      </c:barChart>
      <c:catAx>
        <c:axId val="967900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67903848"/>
        <c:crosses val="autoZero"/>
        <c:auto val="1"/>
        <c:lblAlgn val="ctr"/>
        <c:lblOffset val="100"/>
        <c:noMultiLvlLbl val="0"/>
      </c:catAx>
      <c:valAx>
        <c:axId val="9679038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67900568"/>
        <c:crosses val="autoZero"/>
        <c:crossBetween val="between"/>
      </c:valAx>
      <c:spPr>
        <a:noFill/>
        <a:ln>
          <a:noFill/>
        </a:ln>
        <a:effectLst/>
      </c:spPr>
    </c:plotArea>
    <c:legend>
      <c:legendPos val="b"/>
      <c:layout>
        <c:manualLayout>
          <c:xMode val="edge"/>
          <c:yMode val="edge"/>
          <c:x val="0.52439328369555094"/>
          <c:y val="2.3468642535395205E-2"/>
          <c:w val="0.37311132866720903"/>
          <c:h val="5.346372106841619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'6.'!$O$10</c:f>
              <c:strCache>
                <c:ptCount val="1"/>
                <c:pt idx="0">
                  <c:v>Rest of World
</c:v>
                </c:pt>
              </c:strCache>
            </c:strRef>
          </c:tx>
          <c:spPr>
            <a:solidFill>
              <a:schemeClr val="accent1"/>
            </a:solidFill>
            <a:ln>
              <a:noFill/>
            </a:ln>
            <a:effectLst/>
          </c:spPr>
          <c:invertIfNegative val="0"/>
          <c:cat>
            <c:strRef>
              <c:f>'6.'!$N$11:$N$15</c:f>
              <c:strCache>
                <c:ptCount val="5"/>
                <c:pt idx="0">
                  <c:v>Extremely important</c:v>
                </c:pt>
                <c:pt idx="1">
                  <c:v>Very important</c:v>
                </c:pt>
                <c:pt idx="2">
                  <c:v>Somewhat important</c:v>
                </c:pt>
                <c:pt idx="3">
                  <c:v>A little important</c:v>
                </c:pt>
                <c:pt idx="4">
                  <c:v>Not at all important</c:v>
                </c:pt>
              </c:strCache>
            </c:strRef>
          </c:cat>
          <c:val>
            <c:numRef>
              <c:f>'6.'!$O$11:$O$15</c:f>
              <c:numCache>
                <c:formatCode>0.##%</c:formatCode>
                <c:ptCount val="5"/>
                <c:pt idx="0">
                  <c:v>0.26390000000000002</c:v>
                </c:pt>
                <c:pt idx="1">
                  <c:v>0.34720000000000001</c:v>
                </c:pt>
                <c:pt idx="2" formatCode="0%">
                  <c:v>0.25</c:v>
                </c:pt>
                <c:pt idx="3">
                  <c:v>6.9400000000000003E-2</c:v>
                </c:pt>
                <c:pt idx="4">
                  <c:v>6.9400000000000003E-2</c:v>
                </c:pt>
              </c:numCache>
            </c:numRef>
          </c:val>
          <c:extLst>
            <c:ext xmlns:c16="http://schemas.microsoft.com/office/drawing/2014/chart" uri="{C3380CC4-5D6E-409C-BE32-E72D297353CC}">
              <c16:uniqueId val="{00000000-16BE-4060-97B9-C849886B6E64}"/>
            </c:ext>
          </c:extLst>
        </c:ser>
        <c:ser>
          <c:idx val="1"/>
          <c:order val="1"/>
          <c:tx>
            <c:strRef>
              <c:f>'6.'!$P$10</c:f>
              <c:strCache>
                <c:ptCount val="1"/>
                <c:pt idx="0">
                  <c:v>Europe
</c:v>
                </c:pt>
              </c:strCache>
            </c:strRef>
          </c:tx>
          <c:spPr>
            <a:solidFill>
              <a:schemeClr val="accent2"/>
            </a:solidFill>
            <a:ln>
              <a:noFill/>
            </a:ln>
            <a:effectLst/>
          </c:spPr>
          <c:invertIfNegative val="0"/>
          <c:cat>
            <c:strRef>
              <c:f>'6.'!$N$11:$N$15</c:f>
              <c:strCache>
                <c:ptCount val="5"/>
                <c:pt idx="0">
                  <c:v>Extremely important</c:v>
                </c:pt>
                <c:pt idx="1">
                  <c:v>Very important</c:v>
                </c:pt>
                <c:pt idx="2">
                  <c:v>Somewhat important</c:v>
                </c:pt>
                <c:pt idx="3">
                  <c:v>A little important</c:v>
                </c:pt>
                <c:pt idx="4">
                  <c:v>Not at all important</c:v>
                </c:pt>
              </c:strCache>
            </c:strRef>
          </c:cat>
          <c:val>
            <c:numRef>
              <c:f>'6.'!$P$11:$P$15</c:f>
              <c:numCache>
                <c:formatCode>0%</c:formatCode>
                <c:ptCount val="5"/>
                <c:pt idx="0">
                  <c:v>0.16</c:v>
                </c:pt>
                <c:pt idx="1">
                  <c:v>0.32</c:v>
                </c:pt>
                <c:pt idx="2" formatCode="0.##%">
                  <c:v>0.39200000000000002</c:v>
                </c:pt>
                <c:pt idx="3">
                  <c:v>0.04</c:v>
                </c:pt>
                <c:pt idx="4" formatCode="0.##%">
                  <c:v>8.8000000000000009E-2</c:v>
                </c:pt>
              </c:numCache>
            </c:numRef>
          </c:val>
          <c:extLst>
            <c:ext xmlns:c16="http://schemas.microsoft.com/office/drawing/2014/chart" uri="{C3380CC4-5D6E-409C-BE32-E72D297353CC}">
              <c16:uniqueId val="{00000001-16BE-4060-97B9-C849886B6E64}"/>
            </c:ext>
          </c:extLst>
        </c:ser>
        <c:ser>
          <c:idx val="2"/>
          <c:order val="2"/>
          <c:tx>
            <c:strRef>
              <c:f>'6.'!$Q$10</c:f>
              <c:strCache>
                <c:ptCount val="1"/>
                <c:pt idx="0">
                  <c:v>North America
</c:v>
                </c:pt>
              </c:strCache>
            </c:strRef>
          </c:tx>
          <c:spPr>
            <a:solidFill>
              <a:schemeClr val="accent3"/>
            </a:solidFill>
            <a:ln>
              <a:noFill/>
            </a:ln>
            <a:effectLst/>
          </c:spPr>
          <c:invertIfNegative val="0"/>
          <c:cat>
            <c:strRef>
              <c:f>'6.'!$N$11:$N$15</c:f>
              <c:strCache>
                <c:ptCount val="5"/>
                <c:pt idx="0">
                  <c:v>Extremely important</c:v>
                </c:pt>
                <c:pt idx="1">
                  <c:v>Very important</c:v>
                </c:pt>
                <c:pt idx="2">
                  <c:v>Somewhat important</c:v>
                </c:pt>
                <c:pt idx="3">
                  <c:v>A little important</c:v>
                </c:pt>
                <c:pt idx="4">
                  <c:v>Not at all important</c:v>
                </c:pt>
              </c:strCache>
            </c:strRef>
          </c:cat>
          <c:val>
            <c:numRef>
              <c:f>'6.'!$Q$11:$Q$15</c:f>
              <c:numCache>
                <c:formatCode>0.##%</c:formatCode>
                <c:ptCount val="5"/>
                <c:pt idx="0">
                  <c:v>0.1048</c:v>
                </c:pt>
                <c:pt idx="1">
                  <c:v>0.21899999999999997</c:v>
                </c:pt>
                <c:pt idx="2">
                  <c:v>0.4476</c:v>
                </c:pt>
                <c:pt idx="3">
                  <c:v>0.15240000000000001</c:v>
                </c:pt>
                <c:pt idx="4">
                  <c:v>7.6200000000000004E-2</c:v>
                </c:pt>
              </c:numCache>
            </c:numRef>
          </c:val>
          <c:extLst>
            <c:ext xmlns:c16="http://schemas.microsoft.com/office/drawing/2014/chart" uri="{C3380CC4-5D6E-409C-BE32-E72D297353CC}">
              <c16:uniqueId val="{00000002-16BE-4060-97B9-C849886B6E64}"/>
            </c:ext>
          </c:extLst>
        </c:ser>
        <c:dLbls>
          <c:showLegendKey val="0"/>
          <c:showVal val="0"/>
          <c:showCatName val="0"/>
          <c:showSerName val="0"/>
          <c:showPercent val="0"/>
          <c:showBubbleSize val="0"/>
        </c:dLbls>
        <c:gapWidth val="219"/>
        <c:overlap val="-27"/>
        <c:axId val="967909096"/>
        <c:axId val="967909424"/>
      </c:barChart>
      <c:catAx>
        <c:axId val="967909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67909424"/>
        <c:crosses val="autoZero"/>
        <c:auto val="1"/>
        <c:lblAlgn val="ctr"/>
        <c:lblOffset val="100"/>
        <c:noMultiLvlLbl val="0"/>
      </c:catAx>
      <c:valAx>
        <c:axId val="967909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67909096"/>
        <c:crosses val="autoZero"/>
        <c:crossBetween val="between"/>
      </c:valAx>
      <c:spPr>
        <a:noFill/>
        <a:ln>
          <a:noFill/>
        </a:ln>
        <a:effectLst/>
      </c:spPr>
    </c:plotArea>
    <c:legend>
      <c:legendPos val="b"/>
      <c:layout>
        <c:manualLayout>
          <c:xMode val="edge"/>
          <c:yMode val="edge"/>
          <c:x val="0.14439934612632957"/>
          <c:y val="3.7305865359134695E-2"/>
          <c:w val="0.73494929337588277"/>
          <c:h val="7.430971371443130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171609378647735"/>
          <c:y val="0.11892516766483997"/>
          <c:w val="0.47520432164962639"/>
          <c:h val="0.7736378689168133"/>
        </c:manualLayout>
      </c:layout>
      <c:barChart>
        <c:barDir val="bar"/>
        <c:grouping val="clustered"/>
        <c:varyColors val="0"/>
        <c:ser>
          <c:idx val="0"/>
          <c:order val="0"/>
          <c:tx>
            <c:strRef>
              <c:f>'7.'!$Q$140</c:f>
              <c:strCache>
                <c:ptCount val="1"/>
                <c:pt idx="0">
                  <c:v>Rest of World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'7.'!$P$141:$P$148</c:f>
              <c:strCache>
                <c:ptCount val="8"/>
                <c:pt idx="0">
                  <c:v>Packaging is recyclable</c:v>
                </c:pt>
                <c:pt idx="1">
                  <c:v>Package is reusable/refillable</c:v>
                </c:pt>
                <c:pt idx="2">
                  <c:v>Non-essential ingredients (e.g., binders, fillers, stabilizers, preservatives) are eliminated from  the product</c:v>
                </c:pt>
                <c:pt idx="3">
                  <c:v>Product is made from recyclable material</c:v>
                </c:pt>
                <c:pt idx="4">
                  <c:v>Ingredients are safe for the environment</c:v>
                </c:pt>
                <c:pt idx="5">
                  <c:v>Product has minimal packaging</c:v>
                </c:pt>
                <c:pt idx="6">
                  <c:v>Product components are biodegradable</c:v>
                </c:pt>
                <c:pt idx="7">
                  <c:v>Product is effective in maintaining oral health</c:v>
                </c:pt>
              </c:strCache>
            </c:strRef>
          </c:cat>
          <c:val>
            <c:numRef>
              <c:f>'7.'!$Q$141:$Q$148</c:f>
              <c:numCache>
                <c:formatCode>0%</c:formatCode>
                <c:ptCount val="8"/>
                <c:pt idx="0">
                  <c:v>0.51390000000000002</c:v>
                </c:pt>
                <c:pt idx="1">
                  <c:v>0.375</c:v>
                </c:pt>
                <c:pt idx="2">
                  <c:v>6.9400000000000003E-2</c:v>
                </c:pt>
                <c:pt idx="3">
                  <c:v>0.27779999999999999</c:v>
                </c:pt>
                <c:pt idx="4">
                  <c:v>0.41670000000000001</c:v>
                </c:pt>
                <c:pt idx="5">
                  <c:v>0.48609999999999998</c:v>
                </c:pt>
                <c:pt idx="6">
                  <c:v>0.48609999999999998</c:v>
                </c:pt>
                <c:pt idx="7">
                  <c:v>0.44439999999999996</c:v>
                </c:pt>
              </c:numCache>
            </c:numRef>
          </c:val>
          <c:extLst>
            <c:ext xmlns:c16="http://schemas.microsoft.com/office/drawing/2014/chart" uri="{C3380CC4-5D6E-409C-BE32-E72D297353CC}">
              <c16:uniqueId val="{00000000-4A92-473F-93F0-EF7DCC7F55E7}"/>
            </c:ext>
          </c:extLst>
        </c:ser>
        <c:ser>
          <c:idx val="1"/>
          <c:order val="1"/>
          <c:tx>
            <c:strRef>
              <c:f>'7.'!$R$140</c:f>
              <c:strCache>
                <c:ptCount val="1"/>
                <c:pt idx="0">
                  <c:v>Europe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'7.'!$P$141:$P$148</c:f>
              <c:strCache>
                <c:ptCount val="8"/>
                <c:pt idx="0">
                  <c:v>Packaging is recyclable</c:v>
                </c:pt>
                <c:pt idx="1">
                  <c:v>Package is reusable/refillable</c:v>
                </c:pt>
                <c:pt idx="2">
                  <c:v>Non-essential ingredients (e.g., binders, fillers, stabilizers, preservatives) are eliminated from  the product</c:v>
                </c:pt>
                <c:pt idx="3">
                  <c:v>Product is made from recyclable material</c:v>
                </c:pt>
                <c:pt idx="4">
                  <c:v>Ingredients are safe for the environment</c:v>
                </c:pt>
                <c:pt idx="5">
                  <c:v>Product has minimal packaging</c:v>
                </c:pt>
                <c:pt idx="6">
                  <c:v>Product components are biodegradable</c:v>
                </c:pt>
                <c:pt idx="7">
                  <c:v>Product is effective in maintaining oral health</c:v>
                </c:pt>
              </c:strCache>
            </c:strRef>
          </c:cat>
          <c:val>
            <c:numRef>
              <c:f>'7.'!$R$141:$R$148</c:f>
              <c:numCache>
                <c:formatCode>0%</c:formatCode>
                <c:ptCount val="8"/>
                <c:pt idx="0">
                  <c:v>0.376</c:v>
                </c:pt>
                <c:pt idx="1">
                  <c:v>0.30399999999999999</c:v>
                </c:pt>
                <c:pt idx="2">
                  <c:v>0.2</c:v>
                </c:pt>
                <c:pt idx="3">
                  <c:v>0.4</c:v>
                </c:pt>
                <c:pt idx="4">
                  <c:v>0.38400000000000001</c:v>
                </c:pt>
                <c:pt idx="5">
                  <c:v>0.46399999999999997</c:v>
                </c:pt>
                <c:pt idx="6">
                  <c:v>0.36</c:v>
                </c:pt>
                <c:pt idx="7">
                  <c:v>0.52</c:v>
                </c:pt>
              </c:numCache>
            </c:numRef>
          </c:val>
          <c:extLst>
            <c:ext xmlns:c16="http://schemas.microsoft.com/office/drawing/2014/chart" uri="{C3380CC4-5D6E-409C-BE32-E72D297353CC}">
              <c16:uniqueId val="{00000001-4A92-473F-93F0-EF7DCC7F55E7}"/>
            </c:ext>
          </c:extLst>
        </c:ser>
        <c:ser>
          <c:idx val="2"/>
          <c:order val="2"/>
          <c:tx>
            <c:strRef>
              <c:f>'7.'!$S$140</c:f>
              <c:strCache>
                <c:ptCount val="1"/>
                <c:pt idx="0">
                  <c:v>North America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'7.'!$P$141:$P$148</c:f>
              <c:strCache>
                <c:ptCount val="8"/>
                <c:pt idx="0">
                  <c:v>Packaging is recyclable</c:v>
                </c:pt>
                <c:pt idx="1">
                  <c:v>Package is reusable/refillable</c:v>
                </c:pt>
                <c:pt idx="2">
                  <c:v>Non-essential ingredients (e.g., binders, fillers, stabilizers, preservatives) are eliminated from  the product</c:v>
                </c:pt>
                <c:pt idx="3">
                  <c:v>Product is made from recyclable material</c:v>
                </c:pt>
                <c:pt idx="4">
                  <c:v>Ingredients are safe for the environment</c:v>
                </c:pt>
                <c:pt idx="5">
                  <c:v>Product has minimal packaging</c:v>
                </c:pt>
                <c:pt idx="6">
                  <c:v>Product components are biodegradable</c:v>
                </c:pt>
                <c:pt idx="7">
                  <c:v>Product is effective in maintaining oral health</c:v>
                </c:pt>
              </c:strCache>
            </c:strRef>
          </c:cat>
          <c:val>
            <c:numRef>
              <c:f>'7.'!$S$141:$S$148</c:f>
              <c:numCache>
                <c:formatCode>0%</c:formatCode>
                <c:ptCount val="8"/>
                <c:pt idx="0">
                  <c:v>0.5524</c:v>
                </c:pt>
                <c:pt idx="1">
                  <c:v>0.2286</c:v>
                </c:pt>
                <c:pt idx="2">
                  <c:v>0.16190000000000002</c:v>
                </c:pt>
                <c:pt idx="3">
                  <c:v>0.23809999999999998</c:v>
                </c:pt>
                <c:pt idx="4">
                  <c:v>0.54289999999999994</c:v>
                </c:pt>
                <c:pt idx="5">
                  <c:v>0.59050000000000002</c:v>
                </c:pt>
                <c:pt idx="6">
                  <c:v>0.47619999999999996</c:v>
                </c:pt>
                <c:pt idx="7">
                  <c:v>0.60950000000000004</c:v>
                </c:pt>
              </c:numCache>
            </c:numRef>
          </c:val>
          <c:extLst>
            <c:ext xmlns:c16="http://schemas.microsoft.com/office/drawing/2014/chart" uri="{C3380CC4-5D6E-409C-BE32-E72D297353CC}">
              <c16:uniqueId val="{00000002-4A92-473F-93F0-EF7DCC7F55E7}"/>
            </c:ext>
          </c:extLst>
        </c:ser>
        <c:dLbls>
          <c:dLblPos val="outEnd"/>
          <c:showLegendKey val="0"/>
          <c:showVal val="1"/>
          <c:showCatName val="0"/>
          <c:showSerName val="0"/>
          <c:showPercent val="0"/>
          <c:showBubbleSize val="0"/>
        </c:dLbls>
        <c:gapWidth val="182"/>
        <c:axId val="867678232"/>
        <c:axId val="867686104"/>
      </c:barChart>
      <c:catAx>
        <c:axId val="867678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67686104"/>
        <c:crosses val="autoZero"/>
        <c:auto val="1"/>
        <c:lblAlgn val="ctr"/>
        <c:lblOffset val="100"/>
        <c:noMultiLvlLbl val="0"/>
      </c:catAx>
      <c:valAx>
        <c:axId val="8676861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7678232"/>
        <c:crosses val="autoZero"/>
        <c:crossBetween val="between"/>
      </c:valAx>
      <c:spPr>
        <a:noFill/>
        <a:ln>
          <a:noFill/>
        </a:ln>
        <a:effectLst/>
      </c:spPr>
    </c:plotArea>
    <c:legend>
      <c:legendPos val="b"/>
      <c:layout>
        <c:manualLayout>
          <c:xMode val="edge"/>
          <c:yMode val="edge"/>
          <c:x val="0.20495113189595537"/>
          <c:y val="4.8889866518112737E-2"/>
          <c:w val="0.50906125716958528"/>
          <c:h val="3.93505147181141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4960590370736"/>
          <c:y val="0.12491444472407529"/>
          <c:w val="0.48237179460882373"/>
          <c:h val="0.79342033154714076"/>
        </c:manualLayout>
      </c:layout>
      <c:barChart>
        <c:barDir val="bar"/>
        <c:grouping val="clustered"/>
        <c:varyColors val="0"/>
        <c:ser>
          <c:idx val="0"/>
          <c:order val="0"/>
          <c:tx>
            <c:strRef>
              <c:f>'8.'!$N$85</c:f>
              <c:strCache>
                <c:ptCount val="1"/>
                <c:pt idx="0">
                  <c:v>Rest of World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'8.'!$M$86:$M$90</c:f>
              <c:strCache>
                <c:ptCount val="5"/>
                <c:pt idx="0">
                  <c:v>Getting commitment from practice owners</c:v>
                </c:pt>
                <c:pt idx="1">
                  <c:v>Requires habit change</c:v>
                </c:pt>
                <c:pt idx="2">
                  <c:v>Financial cost</c:v>
                </c:pt>
                <c:pt idx="3">
                  <c:v>Getting commitment from the dental team</c:v>
                </c:pt>
                <c:pt idx="4">
                  <c:v>Limited selection of environmentally-friendly products and equipment</c:v>
                </c:pt>
              </c:strCache>
            </c:strRef>
          </c:cat>
          <c:val>
            <c:numRef>
              <c:f>'8.'!$N$86:$N$90</c:f>
              <c:numCache>
                <c:formatCode>0%</c:formatCode>
                <c:ptCount val="5"/>
                <c:pt idx="0">
                  <c:v>0.30559999999999998</c:v>
                </c:pt>
                <c:pt idx="1">
                  <c:v>0.375</c:v>
                </c:pt>
                <c:pt idx="2">
                  <c:v>0.58329999999999993</c:v>
                </c:pt>
                <c:pt idx="3">
                  <c:v>0.34720000000000001</c:v>
                </c:pt>
                <c:pt idx="4">
                  <c:v>0.54170000000000007</c:v>
                </c:pt>
              </c:numCache>
            </c:numRef>
          </c:val>
          <c:extLst>
            <c:ext xmlns:c16="http://schemas.microsoft.com/office/drawing/2014/chart" uri="{C3380CC4-5D6E-409C-BE32-E72D297353CC}">
              <c16:uniqueId val="{00000000-74D7-4ACB-9F8B-0D656A7AF536}"/>
            </c:ext>
          </c:extLst>
        </c:ser>
        <c:ser>
          <c:idx val="1"/>
          <c:order val="1"/>
          <c:tx>
            <c:strRef>
              <c:f>'8.'!$O$85</c:f>
              <c:strCache>
                <c:ptCount val="1"/>
                <c:pt idx="0">
                  <c:v>Europe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'8.'!$M$86:$M$90</c:f>
              <c:strCache>
                <c:ptCount val="5"/>
                <c:pt idx="0">
                  <c:v>Getting commitment from practice owners</c:v>
                </c:pt>
                <c:pt idx="1">
                  <c:v>Requires habit change</c:v>
                </c:pt>
                <c:pt idx="2">
                  <c:v>Financial cost</c:v>
                </c:pt>
                <c:pt idx="3">
                  <c:v>Getting commitment from the dental team</c:v>
                </c:pt>
                <c:pt idx="4">
                  <c:v>Limited selection of environmentally-friendly products and equipment</c:v>
                </c:pt>
              </c:strCache>
            </c:strRef>
          </c:cat>
          <c:val>
            <c:numRef>
              <c:f>'8.'!$O$86:$O$90</c:f>
              <c:numCache>
                <c:formatCode>0%</c:formatCode>
                <c:ptCount val="5"/>
                <c:pt idx="0">
                  <c:v>0.29600000000000004</c:v>
                </c:pt>
                <c:pt idx="1">
                  <c:v>0.43200000000000005</c:v>
                </c:pt>
                <c:pt idx="2">
                  <c:v>0.59200000000000008</c:v>
                </c:pt>
                <c:pt idx="3">
                  <c:v>0.2</c:v>
                </c:pt>
                <c:pt idx="4">
                  <c:v>0.56799999999999995</c:v>
                </c:pt>
              </c:numCache>
            </c:numRef>
          </c:val>
          <c:extLst>
            <c:ext xmlns:c16="http://schemas.microsoft.com/office/drawing/2014/chart" uri="{C3380CC4-5D6E-409C-BE32-E72D297353CC}">
              <c16:uniqueId val="{00000001-74D7-4ACB-9F8B-0D656A7AF536}"/>
            </c:ext>
          </c:extLst>
        </c:ser>
        <c:ser>
          <c:idx val="2"/>
          <c:order val="2"/>
          <c:tx>
            <c:strRef>
              <c:f>'8.'!$P$85</c:f>
              <c:strCache>
                <c:ptCount val="1"/>
                <c:pt idx="0">
                  <c:v>North America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'8.'!$M$86:$M$90</c:f>
              <c:strCache>
                <c:ptCount val="5"/>
                <c:pt idx="0">
                  <c:v>Getting commitment from practice owners</c:v>
                </c:pt>
                <c:pt idx="1">
                  <c:v>Requires habit change</c:v>
                </c:pt>
                <c:pt idx="2">
                  <c:v>Financial cost</c:v>
                </c:pt>
                <c:pt idx="3">
                  <c:v>Getting commitment from the dental team</c:v>
                </c:pt>
                <c:pt idx="4">
                  <c:v>Limited selection of environmentally-friendly products and equipment</c:v>
                </c:pt>
              </c:strCache>
            </c:strRef>
          </c:cat>
          <c:val>
            <c:numRef>
              <c:f>'8.'!$P$86:$P$90</c:f>
              <c:numCache>
                <c:formatCode>0%</c:formatCode>
                <c:ptCount val="5"/>
                <c:pt idx="0">
                  <c:v>0.41899999999999998</c:v>
                </c:pt>
                <c:pt idx="1">
                  <c:v>0.33329999999999999</c:v>
                </c:pt>
                <c:pt idx="2">
                  <c:v>0.70480000000000009</c:v>
                </c:pt>
                <c:pt idx="3">
                  <c:v>0.18100000000000002</c:v>
                </c:pt>
                <c:pt idx="4">
                  <c:v>0.66670000000000007</c:v>
                </c:pt>
              </c:numCache>
            </c:numRef>
          </c:val>
          <c:extLst>
            <c:ext xmlns:c16="http://schemas.microsoft.com/office/drawing/2014/chart" uri="{C3380CC4-5D6E-409C-BE32-E72D297353CC}">
              <c16:uniqueId val="{00000002-74D7-4ACB-9F8B-0D656A7AF536}"/>
            </c:ext>
          </c:extLst>
        </c:ser>
        <c:dLbls>
          <c:dLblPos val="outEnd"/>
          <c:showLegendKey val="0"/>
          <c:showVal val="1"/>
          <c:showCatName val="0"/>
          <c:showSerName val="0"/>
          <c:showPercent val="0"/>
          <c:showBubbleSize val="0"/>
        </c:dLbls>
        <c:gapWidth val="182"/>
        <c:axId val="932495976"/>
        <c:axId val="932503520"/>
      </c:barChart>
      <c:catAx>
        <c:axId val="932495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2503520"/>
        <c:crosses val="autoZero"/>
        <c:auto val="1"/>
        <c:lblAlgn val="ctr"/>
        <c:lblOffset val="100"/>
        <c:noMultiLvlLbl val="0"/>
      </c:catAx>
      <c:valAx>
        <c:axId val="9325035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2495976"/>
        <c:crosses val="autoZero"/>
        <c:crossBetween val="between"/>
      </c:valAx>
      <c:spPr>
        <a:noFill/>
        <a:ln>
          <a:noFill/>
        </a:ln>
        <a:effectLst/>
      </c:spPr>
    </c:plotArea>
    <c:legend>
      <c:legendPos val="b"/>
      <c:layout>
        <c:manualLayout>
          <c:xMode val="edge"/>
          <c:yMode val="edge"/>
          <c:x val="0.11345424543109044"/>
          <c:y val="2.8178876971673556E-2"/>
          <c:w val="0.60220404462108978"/>
          <c:h val="4.58249132259422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66593681426241"/>
          <c:y val="2.5231093882606602E-2"/>
          <c:w val="0.46714122566553973"/>
          <c:h val="0.84799340559985792"/>
        </c:manualLayout>
      </c:layout>
      <c:barChart>
        <c:barDir val="bar"/>
        <c:grouping val="clustered"/>
        <c:varyColors val="0"/>
        <c:ser>
          <c:idx val="0"/>
          <c:order val="0"/>
          <c:tx>
            <c:strRef>
              <c:f>'9.'!$X$37</c:f>
              <c:strCache>
                <c:ptCount val="1"/>
                <c:pt idx="0">
                  <c:v>Rest of World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'9.'!$W$38:$W$43</c:f>
              <c:strCache>
                <c:ptCount val="6"/>
                <c:pt idx="0">
                  <c:v>Product effectiveness is more important to me than how environmentally-friendly a product is  when I make recommendations.</c:v>
                </c:pt>
                <c:pt idx="1">
                  <c:v>Preventive oral care plays a role in reducing emissions.</c:v>
                </c:pt>
                <c:pt idx="2">
                  <c:v>Dental hygiene associations are taking action to help dental professionals achieve sustainable dentistry.</c:v>
                </c:pt>
                <c:pt idx="3">
                  <c:v>Manufacturers are taking action to help achieve dental professionals sustainable dentistry.</c:v>
                </c:pt>
                <c:pt idx="4">
                  <c:v>I am more concerned about the overall environmental impact of the product (including carbon  neutral manufacturing) than about the product itself being recyclable.</c:v>
                </c:pt>
                <c:pt idx="5">
                  <c:v>Dental hygienists should take the lead towards sustainability in dentistry.</c:v>
                </c:pt>
              </c:strCache>
            </c:strRef>
          </c:cat>
          <c:val>
            <c:numRef>
              <c:f>'9.'!$X$38:$X$43</c:f>
              <c:numCache>
                <c:formatCode>0%</c:formatCode>
                <c:ptCount val="6"/>
                <c:pt idx="0">
                  <c:v>0.65280000000000005</c:v>
                </c:pt>
                <c:pt idx="1">
                  <c:v>0.80549999999999999</c:v>
                </c:pt>
                <c:pt idx="2">
                  <c:v>0.40279999999999994</c:v>
                </c:pt>
                <c:pt idx="3">
                  <c:v>0.43059999999999998</c:v>
                </c:pt>
                <c:pt idx="4">
                  <c:v>0.63890000000000002</c:v>
                </c:pt>
                <c:pt idx="5">
                  <c:v>0.84719999999999995</c:v>
                </c:pt>
              </c:numCache>
            </c:numRef>
          </c:val>
          <c:extLst>
            <c:ext xmlns:c16="http://schemas.microsoft.com/office/drawing/2014/chart" uri="{C3380CC4-5D6E-409C-BE32-E72D297353CC}">
              <c16:uniqueId val="{00000000-D29C-407D-82AE-1267E6EA9B7A}"/>
            </c:ext>
          </c:extLst>
        </c:ser>
        <c:ser>
          <c:idx val="1"/>
          <c:order val="1"/>
          <c:tx>
            <c:strRef>
              <c:f>'9.'!$Y$37</c:f>
              <c:strCache>
                <c:ptCount val="1"/>
                <c:pt idx="0">
                  <c:v>Europe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'9.'!$W$38:$W$43</c:f>
              <c:strCache>
                <c:ptCount val="6"/>
                <c:pt idx="0">
                  <c:v>Product effectiveness is more important to me than how environmentally-friendly a product is  when I make recommendations.</c:v>
                </c:pt>
                <c:pt idx="1">
                  <c:v>Preventive oral care plays a role in reducing emissions.</c:v>
                </c:pt>
                <c:pt idx="2">
                  <c:v>Dental hygiene associations are taking action to help dental professionals achieve sustainable dentistry.</c:v>
                </c:pt>
                <c:pt idx="3">
                  <c:v>Manufacturers are taking action to help achieve dental professionals sustainable dentistry.</c:v>
                </c:pt>
                <c:pt idx="4">
                  <c:v>I am more concerned about the overall environmental impact of the product (including carbon  neutral manufacturing) than about the product itself being recyclable.</c:v>
                </c:pt>
                <c:pt idx="5">
                  <c:v>Dental hygienists should take the lead towards sustainability in dentistry.</c:v>
                </c:pt>
              </c:strCache>
            </c:strRef>
          </c:cat>
          <c:val>
            <c:numRef>
              <c:f>'9.'!$Y$38:$Y$43</c:f>
              <c:numCache>
                <c:formatCode>0%</c:formatCode>
                <c:ptCount val="6"/>
                <c:pt idx="0">
                  <c:v>0.624</c:v>
                </c:pt>
                <c:pt idx="1">
                  <c:v>0.79200000000000004</c:v>
                </c:pt>
                <c:pt idx="2">
                  <c:v>0.33600000000000002</c:v>
                </c:pt>
                <c:pt idx="3">
                  <c:v>0.496</c:v>
                </c:pt>
                <c:pt idx="4">
                  <c:v>0.504</c:v>
                </c:pt>
                <c:pt idx="5">
                  <c:v>0.63200000000000001</c:v>
                </c:pt>
              </c:numCache>
            </c:numRef>
          </c:val>
          <c:extLst>
            <c:ext xmlns:c16="http://schemas.microsoft.com/office/drawing/2014/chart" uri="{C3380CC4-5D6E-409C-BE32-E72D297353CC}">
              <c16:uniqueId val="{00000001-D29C-407D-82AE-1267E6EA9B7A}"/>
            </c:ext>
          </c:extLst>
        </c:ser>
        <c:ser>
          <c:idx val="2"/>
          <c:order val="2"/>
          <c:tx>
            <c:strRef>
              <c:f>'9.'!$Z$37</c:f>
              <c:strCache>
                <c:ptCount val="1"/>
                <c:pt idx="0">
                  <c:v>North America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'9.'!$W$38:$W$43</c:f>
              <c:strCache>
                <c:ptCount val="6"/>
                <c:pt idx="0">
                  <c:v>Product effectiveness is more important to me than how environmentally-friendly a product is  when I make recommendations.</c:v>
                </c:pt>
                <c:pt idx="1">
                  <c:v>Preventive oral care plays a role in reducing emissions.</c:v>
                </c:pt>
                <c:pt idx="2">
                  <c:v>Dental hygiene associations are taking action to help dental professionals achieve sustainable dentistry.</c:v>
                </c:pt>
                <c:pt idx="3">
                  <c:v>Manufacturers are taking action to help achieve dental professionals sustainable dentistry.</c:v>
                </c:pt>
                <c:pt idx="4">
                  <c:v>I am more concerned about the overall environmental impact of the product (including carbon  neutral manufacturing) than about the product itself being recyclable.</c:v>
                </c:pt>
                <c:pt idx="5">
                  <c:v>Dental hygienists should take the lead towards sustainability in dentistry.</c:v>
                </c:pt>
              </c:strCache>
            </c:strRef>
          </c:cat>
          <c:val>
            <c:numRef>
              <c:f>'9.'!$Z$38:$Z$43</c:f>
              <c:numCache>
                <c:formatCode>0%</c:formatCode>
                <c:ptCount val="6"/>
                <c:pt idx="0">
                  <c:v>0.75239999999999996</c:v>
                </c:pt>
                <c:pt idx="1">
                  <c:v>0.68569999999999998</c:v>
                </c:pt>
                <c:pt idx="2">
                  <c:v>0.22860000000000003</c:v>
                </c:pt>
                <c:pt idx="3">
                  <c:v>0.2762</c:v>
                </c:pt>
                <c:pt idx="4">
                  <c:v>0.45710000000000001</c:v>
                </c:pt>
                <c:pt idx="5">
                  <c:v>0.67619999999999991</c:v>
                </c:pt>
              </c:numCache>
            </c:numRef>
          </c:val>
          <c:extLst>
            <c:ext xmlns:c16="http://schemas.microsoft.com/office/drawing/2014/chart" uri="{C3380CC4-5D6E-409C-BE32-E72D297353CC}">
              <c16:uniqueId val="{00000002-D29C-407D-82AE-1267E6EA9B7A}"/>
            </c:ext>
          </c:extLst>
        </c:ser>
        <c:dLbls>
          <c:dLblPos val="outEnd"/>
          <c:showLegendKey val="0"/>
          <c:showVal val="1"/>
          <c:showCatName val="0"/>
          <c:showSerName val="0"/>
          <c:showPercent val="0"/>
          <c:showBubbleSize val="0"/>
        </c:dLbls>
        <c:gapWidth val="182"/>
        <c:axId val="932535664"/>
        <c:axId val="932542880"/>
      </c:barChart>
      <c:catAx>
        <c:axId val="932535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2542880"/>
        <c:crosses val="autoZero"/>
        <c:auto val="1"/>
        <c:lblAlgn val="ctr"/>
        <c:lblOffset val="100"/>
        <c:noMultiLvlLbl val="0"/>
      </c:catAx>
      <c:valAx>
        <c:axId val="9325428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2535664"/>
        <c:crosses val="autoZero"/>
        <c:crossBetween val="between"/>
      </c:valAx>
      <c:spPr>
        <a:noFill/>
        <a:ln>
          <a:noFill/>
        </a:ln>
        <a:effectLst/>
      </c:spPr>
    </c:plotArea>
    <c:legend>
      <c:legendPos val="b"/>
      <c:layout>
        <c:manualLayout>
          <c:xMode val="edge"/>
          <c:yMode val="edge"/>
          <c:x val="0.27485704054048155"/>
          <c:y val="1.398004883309349E-2"/>
          <c:w val="0.44141182019468866"/>
          <c:h val="3.870706266540408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'11.'!$O$11</c:f>
              <c:strCache>
                <c:ptCount val="1"/>
                <c:pt idx="0">
                  <c:v>Rest of World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'11.'!$N$12:$N$14</c:f>
              <c:strCache>
                <c:ptCount val="3"/>
                <c:pt idx="0">
                  <c:v>Yes, I have read the statement.</c:v>
                </c:pt>
                <c:pt idx="1">
                  <c:v>Yes, I have heard of the statement, but I have not read it.</c:v>
                </c:pt>
                <c:pt idx="2">
                  <c:v>No, I am not aware of it.</c:v>
                </c:pt>
              </c:strCache>
            </c:strRef>
          </c:cat>
          <c:val>
            <c:numRef>
              <c:f>'11.'!$O$12:$O$14</c:f>
              <c:numCache>
                <c:formatCode>0%</c:formatCode>
                <c:ptCount val="3"/>
                <c:pt idx="0">
                  <c:v>0.125</c:v>
                </c:pt>
                <c:pt idx="1">
                  <c:v>0.25</c:v>
                </c:pt>
                <c:pt idx="2">
                  <c:v>0.625</c:v>
                </c:pt>
              </c:numCache>
            </c:numRef>
          </c:val>
          <c:extLst>
            <c:ext xmlns:c16="http://schemas.microsoft.com/office/drawing/2014/chart" uri="{C3380CC4-5D6E-409C-BE32-E72D297353CC}">
              <c16:uniqueId val="{00000000-9B4B-48A8-AA3E-8370BEC48966}"/>
            </c:ext>
          </c:extLst>
        </c:ser>
        <c:ser>
          <c:idx val="1"/>
          <c:order val="1"/>
          <c:tx>
            <c:strRef>
              <c:f>'11.'!$P$11</c:f>
              <c:strCache>
                <c:ptCount val="1"/>
                <c:pt idx="0">
                  <c:v>Europe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'11.'!$N$12:$N$14</c:f>
              <c:strCache>
                <c:ptCount val="3"/>
                <c:pt idx="0">
                  <c:v>Yes, I have read the statement.</c:v>
                </c:pt>
                <c:pt idx="1">
                  <c:v>Yes, I have heard of the statement, but I have not read it.</c:v>
                </c:pt>
                <c:pt idx="2">
                  <c:v>No, I am not aware of it.</c:v>
                </c:pt>
              </c:strCache>
            </c:strRef>
          </c:cat>
          <c:val>
            <c:numRef>
              <c:f>'11.'!$P$12:$P$14</c:f>
              <c:numCache>
                <c:formatCode>0%</c:formatCode>
                <c:ptCount val="3"/>
                <c:pt idx="0">
                  <c:v>8.8000000000000009E-2</c:v>
                </c:pt>
                <c:pt idx="1">
                  <c:v>0.17600000000000002</c:v>
                </c:pt>
                <c:pt idx="2">
                  <c:v>0.73599999999999999</c:v>
                </c:pt>
              </c:numCache>
            </c:numRef>
          </c:val>
          <c:extLst>
            <c:ext xmlns:c16="http://schemas.microsoft.com/office/drawing/2014/chart" uri="{C3380CC4-5D6E-409C-BE32-E72D297353CC}">
              <c16:uniqueId val="{00000001-9B4B-48A8-AA3E-8370BEC48966}"/>
            </c:ext>
          </c:extLst>
        </c:ser>
        <c:ser>
          <c:idx val="2"/>
          <c:order val="2"/>
          <c:tx>
            <c:strRef>
              <c:f>'11.'!$Q$11</c:f>
              <c:strCache>
                <c:ptCount val="1"/>
                <c:pt idx="0">
                  <c:v>North America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'11.'!$N$12:$N$14</c:f>
              <c:strCache>
                <c:ptCount val="3"/>
                <c:pt idx="0">
                  <c:v>Yes, I have read the statement.</c:v>
                </c:pt>
                <c:pt idx="1">
                  <c:v>Yes, I have heard of the statement, but I have not read it.</c:v>
                </c:pt>
                <c:pt idx="2">
                  <c:v>No, I am not aware of it.</c:v>
                </c:pt>
              </c:strCache>
            </c:strRef>
          </c:cat>
          <c:val>
            <c:numRef>
              <c:f>'11.'!$Q$12:$Q$14</c:f>
              <c:numCache>
                <c:formatCode>0%</c:formatCode>
                <c:ptCount val="3"/>
                <c:pt idx="0">
                  <c:v>1.9E-2</c:v>
                </c:pt>
                <c:pt idx="1">
                  <c:v>0.1048</c:v>
                </c:pt>
                <c:pt idx="2">
                  <c:v>0.87620000000000009</c:v>
                </c:pt>
              </c:numCache>
            </c:numRef>
          </c:val>
          <c:extLst>
            <c:ext xmlns:c16="http://schemas.microsoft.com/office/drawing/2014/chart" uri="{C3380CC4-5D6E-409C-BE32-E72D297353CC}">
              <c16:uniqueId val="{00000002-9B4B-48A8-AA3E-8370BEC48966}"/>
            </c:ext>
          </c:extLst>
        </c:ser>
        <c:dLbls>
          <c:dLblPos val="outEnd"/>
          <c:showLegendKey val="0"/>
          <c:showVal val="1"/>
          <c:showCatName val="0"/>
          <c:showSerName val="0"/>
          <c:showPercent val="0"/>
          <c:showBubbleSize val="0"/>
        </c:dLbls>
        <c:gapWidth val="219"/>
        <c:overlap val="-27"/>
        <c:axId val="851734464"/>
        <c:axId val="851735120"/>
      </c:barChart>
      <c:catAx>
        <c:axId val="85173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51735120"/>
        <c:crosses val="autoZero"/>
        <c:auto val="1"/>
        <c:lblAlgn val="ctr"/>
        <c:lblOffset val="100"/>
        <c:noMultiLvlLbl val="0"/>
      </c:catAx>
      <c:valAx>
        <c:axId val="851735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51734464"/>
        <c:crosses val="autoZero"/>
        <c:crossBetween val="between"/>
      </c:valAx>
      <c:spPr>
        <a:noFill/>
        <a:ln>
          <a:noFill/>
        </a:ln>
        <a:effectLst/>
      </c:spPr>
    </c:plotArea>
    <c:legend>
      <c:legendPos val="b"/>
      <c:layout>
        <c:manualLayout>
          <c:xMode val="edge"/>
          <c:yMode val="edge"/>
          <c:x val="0.1318676017574322"/>
          <c:y val="5.0875071744852042E-2"/>
          <c:w val="0.7471288276465442"/>
          <c:h val="4.617395261134025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'13.'!$N$11</c:f>
              <c:strCache>
                <c:ptCount val="1"/>
                <c:pt idx="0">
                  <c:v>Rest of World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'13.'!$M$12:$M$15</c:f>
              <c:strCache>
                <c:ptCount val="4"/>
                <c:pt idx="0">
                  <c:v>Less than 5 years</c:v>
                </c:pt>
                <c:pt idx="1">
                  <c:v>5 to 15 years</c:v>
                </c:pt>
                <c:pt idx="2">
                  <c:v>16 to 25 years</c:v>
                </c:pt>
                <c:pt idx="3">
                  <c:v>More than 25 years</c:v>
                </c:pt>
              </c:strCache>
            </c:strRef>
          </c:cat>
          <c:val>
            <c:numRef>
              <c:f>'13.'!$N$12:$N$15</c:f>
              <c:numCache>
                <c:formatCode>0%</c:formatCode>
                <c:ptCount val="4"/>
                <c:pt idx="0">
                  <c:v>0.11109999999999999</c:v>
                </c:pt>
                <c:pt idx="1">
                  <c:v>0.26390000000000002</c:v>
                </c:pt>
                <c:pt idx="2">
                  <c:v>0.1389</c:v>
                </c:pt>
                <c:pt idx="3">
                  <c:v>0.48609999999999998</c:v>
                </c:pt>
              </c:numCache>
            </c:numRef>
          </c:val>
          <c:extLst>
            <c:ext xmlns:c16="http://schemas.microsoft.com/office/drawing/2014/chart" uri="{C3380CC4-5D6E-409C-BE32-E72D297353CC}">
              <c16:uniqueId val="{00000000-22EB-4CB2-A912-394999087590}"/>
            </c:ext>
          </c:extLst>
        </c:ser>
        <c:ser>
          <c:idx val="1"/>
          <c:order val="1"/>
          <c:tx>
            <c:strRef>
              <c:f>'13.'!$O$11</c:f>
              <c:strCache>
                <c:ptCount val="1"/>
                <c:pt idx="0">
                  <c:v>Europe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'13.'!$M$12:$M$15</c:f>
              <c:strCache>
                <c:ptCount val="4"/>
                <c:pt idx="0">
                  <c:v>Less than 5 years</c:v>
                </c:pt>
                <c:pt idx="1">
                  <c:v>5 to 15 years</c:v>
                </c:pt>
                <c:pt idx="2">
                  <c:v>16 to 25 years</c:v>
                </c:pt>
                <c:pt idx="3">
                  <c:v>More than 25 years</c:v>
                </c:pt>
              </c:strCache>
            </c:strRef>
          </c:cat>
          <c:val>
            <c:numRef>
              <c:f>'13.'!$O$12:$O$15</c:f>
              <c:numCache>
                <c:formatCode>0%</c:formatCode>
                <c:ptCount val="4"/>
                <c:pt idx="0">
                  <c:v>0.22399999999999998</c:v>
                </c:pt>
                <c:pt idx="1">
                  <c:v>0.32</c:v>
                </c:pt>
                <c:pt idx="2">
                  <c:v>0.16</c:v>
                </c:pt>
                <c:pt idx="3">
                  <c:v>0.29600000000000004</c:v>
                </c:pt>
              </c:numCache>
            </c:numRef>
          </c:val>
          <c:extLst>
            <c:ext xmlns:c16="http://schemas.microsoft.com/office/drawing/2014/chart" uri="{C3380CC4-5D6E-409C-BE32-E72D297353CC}">
              <c16:uniqueId val="{00000001-22EB-4CB2-A912-394999087590}"/>
            </c:ext>
          </c:extLst>
        </c:ser>
        <c:ser>
          <c:idx val="2"/>
          <c:order val="2"/>
          <c:tx>
            <c:strRef>
              <c:f>'13.'!$P$11</c:f>
              <c:strCache>
                <c:ptCount val="1"/>
                <c:pt idx="0">
                  <c:v>North America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'13.'!$M$12:$M$15</c:f>
              <c:strCache>
                <c:ptCount val="4"/>
                <c:pt idx="0">
                  <c:v>Less than 5 years</c:v>
                </c:pt>
                <c:pt idx="1">
                  <c:v>5 to 15 years</c:v>
                </c:pt>
                <c:pt idx="2">
                  <c:v>16 to 25 years</c:v>
                </c:pt>
                <c:pt idx="3">
                  <c:v>More than 25 years</c:v>
                </c:pt>
              </c:strCache>
            </c:strRef>
          </c:cat>
          <c:val>
            <c:numRef>
              <c:f>'13.'!$P$12:$P$15</c:f>
              <c:numCache>
                <c:formatCode>0%</c:formatCode>
                <c:ptCount val="4"/>
                <c:pt idx="0">
                  <c:v>0.1333</c:v>
                </c:pt>
                <c:pt idx="1">
                  <c:v>0.20949999999999999</c:v>
                </c:pt>
                <c:pt idx="2">
                  <c:v>0.2571</c:v>
                </c:pt>
                <c:pt idx="3">
                  <c:v>0.4</c:v>
                </c:pt>
              </c:numCache>
            </c:numRef>
          </c:val>
          <c:extLst>
            <c:ext xmlns:c16="http://schemas.microsoft.com/office/drawing/2014/chart" uri="{C3380CC4-5D6E-409C-BE32-E72D297353CC}">
              <c16:uniqueId val="{00000002-22EB-4CB2-A912-394999087590}"/>
            </c:ext>
          </c:extLst>
        </c:ser>
        <c:dLbls>
          <c:dLblPos val="outEnd"/>
          <c:showLegendKey val="0"/>
          <c:showVal val="1"/>
          <c:showCatName val="0"/>
          <c:showSerName val="0"/>
          <c:showPercent val="0"/>
          <c:showBubbleSize val="0"/>
        </c:dLbls>
        <c:gapWidth val="219"/>
        <c:overlap val="-27"/>
        <c:axId val="932538616"/>
        <c:axId val="932538944"/>
      </c:barChart>
      <c:catAx>
        <c:axId val="932538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2538944"/>
        <c:crosses val="autoZero"/>
        <c:auto val="1"/>
        <c:lblAlgn val="ctr"/>
        <c:lblOffset val="100"/>
        <c:noMultiLvlLbl val="0"/>
      </c:catAx>
      <c:valAx>
        <c:axId val="932538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2538616"/>
        <c:crosses val="autoZero"/>
        <c:crossBetween val="between"/>
      </c:valAx>
      <c:spPr>
        <a:noFill/>
        <a:ln>
          <a:noFill/>
        </a:ln>
        <a:effectLst/>
      </c:spPr>
    </c:plotArea>
    <c:legend>
      <c:legendPos val="b"/>
      <c:layout>
        <c:manualLayout>
          <c:xMode val="edge"/>
          <c:yMode val="edge"/>
          <c:x val="0.19239834031575603"/>
          <c:y val="5.8293533394672893E-2"/>
          <c:w val="0.58964899879224497"/>
          <c:h val="0.1123578455658574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723328682567516"/>
          <c:y val="3.3304538394433925E-2"/>
          <c:w val="0.79941817515715552"/>
          <c:h val="0.79922449992885325"/>
        </c:manualLayout>
      </c:layout>
      <c:barChart>
        <c:barDir val="col"/>
        <c:grouping val="clustered"/>
        <c:varyColors val="0"/>
        <c:ser>
          <c:idx val="0"/>
          <c:order val="0"/>
          <c:tx>
            <c:strRef>
              <c:f>'14.'!$O$13</c:f>
              <c:strCache>
                <c:ptCount val="1"/>
                <c:pt idx="0">
                  <c:v>Rest of World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'14.'!$N$14:$N$18</c:f>
              <c:strCache>
                <c:ptCount val="5"/>
                <c:pt idx="0">
                  <c:v>Private Practice, General Dentistry</c:v>
                </c:pt>
                <c:pt idx="1">
                  <c:v>Private Practice, Specialist</c:v>
                </c:pt>
                <c:pt idx="2">
                  <c:v>Educational Setting</c:v>
                </c:pt>
                <c:pt idx="3">
                  <c:v>Community/Public Health</c:v>
                </c:pt>
                <c:pt idx="4">
                  <c:v>Independent Dental Hygienist/Hygiene Practice</c:v>
                </c:pt>
              </c:strCache>
            </c:strRef>
          </c:cat>
          <c:val>
            <c:numRef>
              <c:f>'14.'!$O$14:$O$18</c:f>
              <c:numCache>
                <c:formatCode>0%</c:formatCode>
                <c:ptCount val="5"/>
                <c:pt idx="0">
                  <c:v>0.45829999999999999</c:v>
                </c:pt>
                <c:pt idx="1">
                  <c:v>0.18059999999999998</c:v>
                </c:pt>
                <c:pt idx="2">
                  <c:v>0.15279999999999999</c:v>
                </c:pt>
                <c:pt idx="3">
                  <c:v>5.5599999999999997E-2</c:v>
                </c:pt>
                <c:pt idx="4">
                  <c:v>5.5599999999999997E-2</c:v>
                </c:pt>
              </c:numCache>
            </c:numRef>
          </c:val>
          <c:extLst>
            <c:ext xmlns:c16="http://schemas.microsoft.com/office/drawing/2014/chart" uri="{C3380CC4-5D6E-409C-BE32-E72D297353CC}">
              <c16:uniqueId val="{00000000-5DF2-49FF-9357-5846493994EE}"/>
            </c:ext>
          </c:extLst>
        </c:ser>
        <c:ser>
          <c:idx val="1"/>
          <c:order val="1"/>
          <c:tx>
            <c:strRef>
              <c:f>'14.'!$P$13</c:f>
              <c:strCache>
                <c:ptCount val="1"/>
                <c:pt idx="0">
                  <c:v>Europe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'14.'!$N$14:$N$18</c:f>
              <c:strCache>
                <c:ptCount val="5"/>
                <c:pt idx="0">
                  <c:v>Private Practice, General Dentistry</c:v>
                </c:pt>
                <c:pt idx="1">
                  <c:v>Private Practice, Specialist</c:v>
                </c:pt>
                <c:pt idx="2">
                  <c:v>Educational Setting</c:v>
                </c:pt>
                <c:pt idx="3">
                  <c:v>Community/Public Health</c:v>
                </c:pt>
                <c:pt idx="4">
                  <c:v>Independent Dental Hygienist/Hygiene Practice</c:v>
                </c:pt>
              </c:strCache>
            </c:strRef>
          </c:cat>
          <c:val>
            <c:numRef>
              <c:f>'14.'!$P$14:$P$18</c:f>
              <c:numCache>
                <c:formatCode>0%</c:formatCode>
                <c:ptCount val="5"/>
                <c:pt idx="0">
                  <c:v>0.376</c:v>
                </c:pt>
                <c:pt idx="1">
                  <c:v>0.12</c:v>
                </c:pt>
                <c:pt idx="2">
                  <c:v>6.4000000000000001E-2</c:v>
                </c:pt>
                <c:pt idx="3">
                  <c:v>0.192</c:v>
                </c:pt>
                <c:pt idx="4">
                  <c:v>0.2</c:v>
                </c:pt>
              </c:numCache>
            </c:numRef>
          </c:val>
          <c:extLst>
            <c:ext xmlns:c16="http://schemas.microsoft.com/office/drawing/2014/chart" uri="{C3380CC4-5D6E-409C-BE32-E72D297353CC}">
              <c16:uniqueId val="{00000001-5DF2-49FF-9357-5846493994EE}"/>
            </c:ext>
          </c:extLst>
        </c:ser>
        <c:ser>
          <c:idx val="2"/>
          <c:order val="2"/>
          <c:tx>
            <c:strRef>
              <c:f>'14.'!$Q$13</c:f>
              <c:strCache>
                <c:ptCount val="1"/>
                <c:pt idx="0">
                  <c:v>North America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'14.'!$N$14:$N$18</c:f>
              <c:strCache>
                <c:ptCount val="5"/>
                <c:pt idx="0">
                  <c:v>Private Practice, General Dentistry</c:v>
                </c:pt>
                <c:pt idx="1">
                  <c:v>Private Practice, Specialist</c:v>
                </c:pt>
                <c:pt idx="2">
                  <c:v>Educational Setting</c:v>
                </c:pt>
                <c:pt idx="3">
                  <c:v>Community/Public Health</c:v>
                </c:pt>
                <c:pt idx="4">
                  <c:v>Independent Dental Hygienist/Hygiene Practice</c:v>
                </c:pt>
              </c:strCache>
            </c:strRef>
          </c:cat>
          <c:val>
            <c:numRef>
              <c:f>'14.'!$Q$14:$Q$18</c:f>
              <c:numCache>
                <c:formatCode>0%</c:formatCode>
                <c:ptCount val="5"/>
                <c:pt idx="0">
                  <c:v>0.61899999999999999</c:v>
                </c:pt>
                <c:pt idx="1">
                  <c:v>3.8100000000000002E-2</c:v>
                </c:pt>
                <c:pt idx="2">
                  <c:v>6.6699999999999995E-2</c:v>
                </c:pt>
                <c:pt idx="3">
                  <c:v>7.6200000000000004E-2</c:v>
                </c:pt>
                <c:pt idx="4">
                  <c:v>0.1048</c:v>
                </c:pt>
              </c:numCache>
            </c:numRef>
          </c:val>
          <c:extLst>
            <c:ext xmlns:c16="http://schemas.microsoft.com/office/drawing/2014/chart" uri="{C3380CC4-5D6E-409C-BE32-E72D297353CC}">
              <c16:uniqueId val="{00000002-5DF2-49FF-9357-5846493994EE}"/>
            </c:ext>
          </c:extLst>
        </c:ser>
        <c:dLbls>
          <c:dLblPos val="outEnd"/>
          <c:showLegendKey val="0"/>
          <c:showVal val="1"/>
          <c:showCatName val="0"/>
          <c:showSerName val="0"/>
          <c:showPercent val="0"/>
          <c:showBubbleSize val="0"/>
        </c:dLbls>
        <c:gapWidth val="219"/>
        <c:overlap val="-27"/>
        <c:axId val="933576096"/>
        <c:axId val="933569864"/>
      </c:barChart>
      <c:catAx>
        <c:axId val="93357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33569864"/>
        <c:crosses val="autoZero"/>
        <c:auto val="1"/>
        <c:lblAlgn val="ctr"/>
        <c:lblOffset val="100"/>
        <c:noMultiLvlLbl val="0"/>
      </c:catAx>
      <c:valAx>
        <c:axId val="9335698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3576096"/>
        <c:crosses val="autoZero"/>
        <c:crossBetween val="between"/>
      </c:valAx>
      <c:spPr>
        <a:noFill/>
        <a:ln>
          <a:noFill/>
        </a:ln>
        <a:effectLst/>
      </c:spPr>
    </c:plotArea>
    <c:legend>
      <c:legendPos val="b"/>
      <c:layout>
        <c:manualLayout>
          <c:xMode val="edge"/>
          <c:yMode val="edge"/>
          <c:x val="0.27364296663979198"/>
          <c:y val="1.2159290106356861E-3"/>
          <c:w val="0.61879699731411131"/>
          <c:h val="7.02175004570696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B4BB-4DA5-98B2-549B4B176E2F}"/>
              </c:ext>
            </c:extLst>
          </c:dPt>
          <c:dPt>
            <c:idx val="1"/>
            <c:invertIfNegative val="0"/>
            <c:bubble3D val="0"/>
            <c:spPr>
              <a:solidFill>
                <a:srgbClr val="85DEA7"/>
              </a:solidFill>
            </c:spPr>
            <c:extLst>
              <c:ext xmlns:c16="http://schemas.microsoft.com/office/drawing/2014/chart" uri="{C3380CC4-5D6E-409C-BE32-E72D297353CC}">
                <c16:uniqueId val="{00000003-B4BB-4DA5-98B2-549B4B176E2F}"/>
              </c:ext>
            </c:extLst>
          </c:dPt>
          <c:dPt>
            <c:idx val="2"/>
            <c:invertIfNegative val="0"/>
            <c:bubble3D val="0"/>
            <c:spPr>
              <a:solidFill>
                <a:srgbClr val="DCD973"/>
              </a:solidFill>
            </c:spPr>
            <c:extLst>
              <c:ext xmlns:c16="http://schemas.microsoft.com/office/drawing/2014/chart" uri="{C3380CC4-5D6E-409C-BE32-E72D297353CC}">
                <c16:uniqueId val="{00000005-B4BB-4DA5-98B2-549B4B176E2F}"/>
              </c:ext>
            </c:extLst>
          </c:dPt>
          <c:dPt>
            <c:idx val="3"/>
            <c:invertIfNegative val="0"/>
            <c:bubble3D val="0"/>
            <c:spPr>
              <a:solidFill>
                <a:srgbClr val="9A888B"/>
              </a:solidFill>
            </c:spPr>
            <c:extLst>
              <c:ext xmlns:c16="http://schemas.microsoft.com/office/drawing/2014/chart" uri="{C3380CC4-5D6E-409C-BE32-E72D297353CC}">
                <c16:uniqueId val="{00000007-B4BB-4DA5-98B2-549B4B176E2F}"/>
              </c:ext>
            </c:extLst>
          </c:dPt>
          <c:dPt>
            <c:idx val="4"/>
            <c:invertIfNegative val="0"/>
            <c:bubble3D val="0"/>
            <c:spPr>
              <a:solidFill>
                <a:srgbClr val="E79C92"/>
              </a:solidFill>
            </c:spPr>
            <c:extLst>
              <c:ext xmlns:c16="http://schemas.microsoft.com/office/drawing/2014/chart" uri="{C3380CC4-5D6E-409C-BE32-E72D297353CC}">
                <c16:uniqueId val="{00000009-B4BB-4DA5-98B2-549B4B176E2F}"/>
              </c:ext>
            </c:extLst>
          </c:dPt>
          <c:dLbls>
            <c:dLbl>
              <c:idx val="0"/>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B4BB-4DA5-98B2-549B4B176E2F}"/>
                </c:ext>
              </c:extLst>
            </c:dLbl>
            <c:dLbl>
              <c:idx val="1"/>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B4BB-4DA5-98B2-549B4B176E2F}"/>
                </c:ext>
              </c:extLst>
            </c:dLbl>
            <c:dLbl>
              <c:idx val="2"/>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5-B4BB-4DA5-98B2-549B4B176E2F}"/>
                </c:ext>
              </c:extLst>
            </c:dLbl>
            <c:dLbl>
              <c:idx val="3"/>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7-B4BB-4DA5-98B2-549B4B176E2F}"/>
                </c:ext>
              </c:extLst>
            </c:dLbl>
            <c:dLbl>
              <c:idx val="4"/>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9-B4BB-4DA5-98B2-549B4B176E2F}"/>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'3. For the purpose of this surv'!$A$38:$A$42</c:f>
              <c:strCache>
                <c:ptCount val="5"/>
                <c:pt idx="0">
                  <c:v>Extremely important</c:v>
                </c:pt>
                <c:pt idx="1">
                  <c:v>Very important</c:v>
                </c:pt>
                <c:pt idx="2">
                  <c:v>Somewhat important</c:v>
                </c:pt>
                <c:pt idx="3">
                  <c:v>A little important</c:v>
                </c:pt>
                <c:pt idx="4">
                  <c:v>Not at all important</c:v>
                </c:pt>
              </c:strCache>
            </c:strRef>
          </c:cat>
          <c:val>
            <c:numRef>
              <c:f>'3. For the purpose of this surv'!$B$38:$B$42</c:f>
              <c:numCache>
                <c:formatCode>0.##%</c:formatCode>
                <c:ptCount val="5"/>
                <c:pt idx="0">
                  <c:v>0.42030000000000001</c:v>
                </c:pt>
                <c:pt idx="1">
                  <c:v>0.41689999999999999</c:v>
                </c:pt>
                <c:pt idx="2">
                  <c:v>0.13220000000000001</c:v>
                </c:pt>
                <c:pt idx="3">
                  <c:v>3.0499999999999999E-2</c:v>
                </c:pt>
                <c:pt idx="4" formatCode="0%">
                  <c:v>0</c:v>
                </c:pt>
              </c:numCache>
            </c:numRef>
          </c:val>
          <c:extLst>
            <c:ext xmlns:c16="http://schemas.microsoft.com/office/drawing/2014/chart" uri="{C3380CC4-5D6E-409C-BE32-E72D297353CC}">
              <c16:uniqueId val="{0000000A-B4BB-4DA5-98B2-549B4B176E2F}"/>
            </c:ext>
          </c:extLst>
        </c:ser>
        <c:dLbls>
          <c:showLegendKey val="0"/>
          <c:showVal val="0"/>
          <c:showCatName val="0"/>
          <c:showSerName val="0"/>
          <c:showPercent val="0"/>
          <c:showBubbleSize val="0"/>
        </c:dLbls>
        <c:gapWidth val="100"/>
        <c:axId val="1034503416"/>
        <c:axId val="1034503744"/>
      </c:barChart>
      <c:catAx>
        <c:axId val="1034503416"/>
        <c:scaling>
          <c:orientation val="minMax"/>
        </c:scaling>
        <c:delete val="0"/>
        <c:axPos val="b"/>
        <c:numFmt formatCode="General" sourceLinked="1"/>
        <c:majorTickMark val="out"/>
        <c:minorTickMark val="none"/>
        <c:tickLblPos val="nextTo"/>
        <c:crossAx val="1034503744"/>
        <c:crosses val="autoZero"/>
        <c:auto val="1"/>
        <c:lblAlgn val="ctr"/>
        <c:lblOffset val="100"/>
        <c:noMultiLvlLbl val="0"/>
      </c:catAx>
      <c:valAx>
        <c:axId val="1034503744"/>
        <c:scaling>
          <c:orientation val="minMax"/>
        </c:scaling>
        <c:delete val="0"/>
        <c:axPos val="l"/>
        <c:majorGridlines/>
        <c:numFmt formatCode="0%" sourceLinked="0"/>
        <c:majorTickMark val="out"/>
        <c:minorTickMark val="none"/>
        <c:tickLblPos val="nextTo"/>
        <c:crossAx val="1034503416"/>
        <c:crosses val="autoZero"/>
        <c:crossBetween val="between"/>
      </c:valAx>
      <c:spPr>
        <a:solidFill>
          <a:srgbClr val="FFFFFF">
            <a:alpha val="0"/>
          </a:srgbClr>
        </a:solidFill>
        <a:ln w="12700">
          <a:noFill/>
        </a:ln>
      </c:spPr>
    </c:plotArea>
    <c:plotVisOnly val="1"/>
    <c:dispBlanksAs val="gap"/>
    <c:showDLblsOverMax val="0"/>
  </c:chart>
  <c:txPr>
    <a:bodyPr rot="0"/>
    <a:lstStyle/>
    <a:p>
      <a:pPr>
        <a:defRPr lang="en-US" sz="1600" u="none"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89C6-49CE-9E93-AAFD9EE82A47}"/>
              </c:ext>
            </c:extLst>
          </c:dPt>
          <c:dPt>
            <c:idx val="1"/>
            <c:invertIfNegative val="0"/>
            <c:bubble3D val="0"/>
            <c:spPr>
              <a:solidFill>
                <a:srgbClr val="85DEA7"/>
              </a:solidFill>
            </c:spPr>
            <c:extLst>
              <c:ext xmlns:c16="http://schemas.microsoft.com/office/drawing/2014/chart" uri="{C3380CC4-5D6E-409C-BE32-E72D297353CC}">
                <c16:uniqueId val="{00000003-89C6-49CE-9E93-AAFD9EE82A47}"/>
              </c:ext>
            </c:extLst>
          </c:dPt>
          <c:dPt>
            <c:idx val="2"/>
            <c:invertIfNegative val="0"/>
            <c:bubble3D val="0"/>
            <c:spPr>
              <a:solidFill>
                <a:srgbClr val="DCD973"/>
              </a:solidFill>
            </c:spPr>
            <c:extLst>
              <c:ext xmlns:c16="http://schemas.microsoft.com/office/drawing/2014/chart" uri="{C3380CC4-5D6E-409C-BE32-E72D297353CC}">
                <c16:uniqueId val="{00000005-89C6-49CE-9E93-AAFD9EE82A47}"/>
              </c:ext>
            </c:extLst>
          </c:dPt>
          <c:dPt>
            <c:idx val="3"/>
            <c:invertIfNegative val="0"/>
            <c:bubble3D val="0"/>
            <c:spPr>
              <a:solidFill>
                <a:srgbClr val="9A888B"/>
              </a:solidFill>
            </c:spPr>
            <c:extLst>
              <c:ext xmlns:c16="http://schemas.microsoft.com/office/drawing/2014/chart" uri="{C3380CC4-5D6E-409C-BE32-E72D297353CC}">
                <c16:uniqueId val="{00000007-89C6-49CE-9E93-AAFD9EE82A47}"/>
              </c:ext>
            </c:extLst>
          </c:dPt>
          <c:dPt>
            <c:idx val="4"/>
            <c:invertIfNegative val="0"/>
            <c:bubble3D val="0"/>
            <c:spPr>
              <a:solidFill>
                <a:srgbClr val="E79C92"/>
              </a:solidFill>
            </c:spPr>
            <c:extLst>
              <c:ext xmlns:c16="http://schemas.microsoft.com/office/drawing/2014/chart" uri="{C3380CC4-5D6E-409C-BE32-E72D297353CC}">
                <c16:uniqueId val="{00000009-89C6-49CE-9E93-AAFD9EE82A47}"/>
              </c:ext>
            </c:extLst>
          </c:dPt>
          <c:dLbls>
            <c:dLbl>
              <c:idx val="0"/>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1-89C6-49CE-9E93-AAFD9EE82A47}"/>
                </c:ext>
              </c:extLst>
            </c:dLbl>
            <c:dLbl>
              <c:idx val="1"/>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3-89C6-49CE-9E93-AAFD9EE82A47}"/>
                </c:ext>
              </c:extLst>
            </c:dLbl>
            <c:dLbl>
              <c:idx val="2"/>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5-89C6-49CE-9E93-AAFD9EE82A47}"/>
                </c:ext>
              </c:extLst>
            </c:dLbl>
            <c:dLbl>
              <c:idx val="3"/>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7-89C6-49CE-9E93-AAFD9EE82A47}"/>
                </c:ext>
              </c:extLst>
            </c:dLbl>
            <c:dLbl>
              <c:idx val="4"/>
              <c:numFmt formatCode="0.0%" sourceLinked="0"/>
              <c:spPr/>
              <c:txPr>
                <a:bodyPr rot="0" anchor="ctr"/>
                <a:lstStyle/>
                <a:p>
                  <a:pPr algn="ctr">
                    <a:defRPr lang="en-US" sz="14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9-89C6-49CE-9E93-AAFD9EE82A47}"/>
                </c:ext>
              </c:extLst>
            </c:dLbl>
            <c:numFmt formatCode="0.0%" sourceLinked="0"/>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'6.'!$A$38:$A$42</c:f>
              <c:strCache>
                <c:ptCount val="5"/>
                <c:pt idx="0">
                  <c:v>Extremely important</c:v>
                </c:pt>
                <c:pt idx="1">
                  <c:v>Very important</c:v>
                </c:pt>
                <c:pt idx="2">
                  <c:v>Somewhat important</c:v>
                </c:pt>
                <c:pt idx="3">
                  <c:v>A little important</c:v>
                </c:pt>
                <c:pt idx="4">
                  <c:v>Not at all important</c:v>
                </c:pt>
              </c:strCache>
            </c:strRef>
          </c:cat>
          <c:val>
            <c:numRef>
              <c:f>'6.'!$B$38:$B$42</c:f>
              <c:numCache>
                <c:formatCode>0.##%</c:formatCode>
                <c:ptCount val="5"/>
                <c:pt idx="0">
                  <c:v>0.1661</c:v>
                </c:pt>
                <c:pt idx="1">
                  <c:v>0.29149999999999998</c:v>
                </c:pt>
                <c:pt idx="2">
                  <c:v>0.37290000000000001</c:v>
                </c:pt>
                <c:pt idx="3">
                  <c:v>8.8100000000000012E-2</c:v>
                </c:pt>
                <c:pt idx="4">
                  <c:v>8.14E-2</c:v>
                </c:pt>
              </c:numCache>
            </c:numRef>
          </c:val>
          <c:extLst>
            <c:ext xmlns:c16="http://schemas.microsoft.com/office/drawing/2014/chart" uri="{C3380CC4-5D6E-409C-BE32-E72D297353CC}">
              <c16:uniqueId val="{0000000A-89C6-49CE-9E93-AAFD9EE82A47}"/>
            </c:ext>
          </c:extLst>
        </c:ser>
        <c:dLbls>
          <c:showLegendKey val="0"/>
          <c:showVal val="0"/>
          <c:showCatName val="0"/>
          <c:showSerName val="0"/>
          <c:showPercent val="0"/>
          <c:showBubbleSize val="0"/>
        </c:dLbls>
        <c:gapWidth val="100"/>
        <c:axId val="990521984"/>
        <c:axId val="990520344"/>
      </c:barChart>
      <c:catAx>
        <c:axId val="990521984"/>
        <c:scaling>
          <c:orientation val="minMax"/>
        </c:scaling>
        <c:delete val="0"/>
        <c:axPos val="b"/>
        <c:numFmt formatCode="General" sourceLinked="1"/>
        <c:majorTickMark val="out"/>
        <c:minorTickMark val="none"/>
        <c:tickLblPos val="nextTo"/>
        <c:txPr>
          <a:bodyPr/>
          <a:lstStyle/>
          <a:p>
            <a:pPr>
              <a:defRPr sz="1400"/>
            </a:pPr>
            <a:endParaRPr lang="en-US"/>
          </a:p>
        </c:txPr>
        <c:crossAx val="990520344"/>
        <c:crosses val="autoZero"/>
        <c:auto val="1"/>
        <c:lblAlgn val="ctr"/>
        <c:lblOffset val="100"/>
        <c:noMultiLvlLbl val="0"/>
      </c:catAx>
      <c:valAx>
        <c:axId val="990520344"/>
        <c:scaling>
          <c:orientation val="minMax"/>
        </c:scaling>
        <c:delete val="0"/>
        <c:axPos val="l"/>
        <c:majorGridlines/>
        <c:numFmt formatCode="0%" sourceLinked="0"/>
        <c:majorTickMark val="out"/>
        <c:minorTickMark val="none"/>
        <c:tickLblPos val="nextTo"/>
        <c:txPr>
          <a:bodyPr/>
          <a:lstStyle/>
          <a:p>
            <a:pPr>
              <a:defRPr sz="1400"/>
            </a:pPr>
            <a:endParaRPr lang="en-US"/>
          </a:p>
        </c:txPr>
        <c:crossAx val="990521984"/>
        <c:crosses val="autoZero"/>
        <c:crossBetween val="between"/>
      </c:valAx>
      <c:spPr>
        <a:solidFill>
          <a:srgbClr val="FFFFFF">
            <a:alpha val="0"/>
          </a:srgbClr>
        </a:solidFill>
        <a:ln w="12700">
          <a:noFill/>
        </a:ln>
      </c:spPr>
    </c:plotArea>
    <c:plotVisOnly val="1"/>
    <c:dispBlanksAs val="gap"/>
    <c:showDLblsOverMax val="0"/>
  </c:chart>
  <c:txPr>
    <a:bodyPr rot="0"/>
    <a:lstStyle/>
    <a:p>
      <a:pPr>
        <a:defRPr lang="en-US" u="none" baseline="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Total</c:v>
          </c:tx>
          <c:spPr>
            <a:solidFill>
              <a:srgbClr val="8ED3F7"/>
            </a:solidFill>
          </c:spPr>
          <c:invertIfNegative val="0"/>
          <c:dPt>
            <c:idx val="0"/>
            <c:invertIfNegative val="0"/>
            <c:bubble3D val="0"/>
            <c:extLst>
              <c:ext xmlns:c16="http://schemas.microsoft.com/office/drawing/2014/chart" uri="{C3380CC4-5D6E-409C-BE32-E72D297353CC}">
                <c16:uniqueId val="{00000000-B974-48B7-BEAF-74075BFD1B82}"/>
              </c:ext>
            </c:extLst>
          </c:dPt>
          <c:dPt>
            <c:idx val="1"/>
            <c:invertIfNegative val="0"/>
            <c:bubble3D val="0"/>
            <c:extLst>
              <c:ext xmlns:c16="http://schemas.microsoft.com/office/drawing/2014/chart" uri="{C3380CC4-5D6E-409C-BE32-E72D297353CC}">
                <c16:uniqueId val="{00000001-B974-48B7-BEAF-74075BFD1B82}"/>
              </c:ext>
            </c:extLst>
          </c:dPt>
          <c:dPt>
            <c:idx val="2"/>
            <c:invertIfNegative val="0"/>
            <c:bubble3D val="0"/>
            <c:extLst>
              <c:ext xmlns:c16="http://schemas.microsoft.com/office/drawing/2014/chart" uri="{C3380CC4-5D6E-409C-BE32-E72D297353CC}">
                <c16:uniqueId val="{00000002-B974-48B7-BEAF-74075BFD1B82}"/>
              </c:ext>
            </c:extLst>
          </c:dPt>
          <c:dPt>
            <c:idx val="3"/>
            <c:invertIfNegative val="0"/>
            <c:bubble3D val="0"/>
            <c:extLst>
              <c:ext xmlns:c16="http://schemas.microsoft.com/office/drawing/2014/chart" uri="{C3380CC4-5D6E-409C-BE32-E72D297353CC}">
                <c16:uniqueId val="{00000003-B974-48B7-BEAF-74075BFD1B82}"/>
              </c:ext>
            </c:extLst>
          </c:dPt>
          <c:dPt>
            <c:idx val="4"/>
            <c:invertIfNegative val="0"/>
            <c:bubble3D val="0"/>
            <c:extLst>
              <c:ext xmlns:c16="http://schemas.microsoft.com/office/drawing/2014/chart" uri="{C3380CC4-5D6E-409C-BE32-E72D297353CC}">
                <c16:uniqueId val="{00000004-B974-48B7-BEAF-74075BFD1B82}"/>
              </c:ext>
            </c:extLst>
          </c:dPt>
          <c:dPt>
            <c:idx val="5"/>
            <c:invertIfNegative val="0"/>
            <c:bubble3D val="0"/>
            <c:extLst>
              <c:ext xmlns:c16="http://schemas.microsoft.com/office/drawing/2014/chart" uri="{C3380CC4-5D6E-409C-BE32-E72D297353CC}">
                <c16:uniqueId val="{00000005-B974-48B7-BEAF-74075BFD1B82}"/>
              </c:ext>
            </c:extLst>
          </c:dPt>
          <c:dPt>
            <c:idx val="6"/>
            <c:invertIfNegative val="0"/>
            <c:bubble3D val="0"/>
            <c:extLst>
              <c:ext xmlns:c16="http://schemas.microsoft.com/office/drawing/2014/chart" uri="{C3380CC4-5D6E-409C-BE32-E72D297353CC}">
                <c16:uniqueId val="{00000006-B974-48B7-BEAF-74075BFD1B82}"/>
              </c:ext>
            </c:extLst>
          </c:dPt>
          <c:dPt>
            <c:idx val="7"/>
            <c:invertIfNegative val="0"/>
            <c:bubble3D val="0"/>
            <c:extLst>
              <c:ext xmlns:c16="http://schemas.microsoft.com/office/drawing/2014/chart" uri="{C3380CC4-5D6E-409C-BE32-E72D297353CC}">
                <c16:uniqueId val="{00000007-B974-48B7-BEAF-74075BFD1B82}"/>
              </c:ext>
            </c:extLst>
          </c:dPt>
          <c:dPt>
            <c:idx val="8"/>
            <c:invertIfNegative val="0"/>
            <c:bubble3D val="0"/>
            <c:extLst>
              <c:ext xmlns:c16="http://schemas.microsoft.com/office/drawing/2014/chart" uri="{C3380CC4-5D6E-409C-BE32-E72D297353CC}">
                <c16:uniqueId val="{00000008-B974-48B7-BEAF-74075BFD1B82}"/>
              </c:ext>
            </c:extLst>
          </c:dPt>
          <c:dLbls>
            <c:dLbl>
              <c:idx val="0"/>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0-B974-48B7-BEAF-74075BFD1B82}"/>
                </c:ext>
              </c:extLst>
            </c:dLbl>
            <c:dLbl>
              <c:idx val="1"/>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B974-48B7-BEAF-74075BFD1B82}"/>
                </c:ext>
              </c:extLst>
            </c:dLbl>
            <c:dLbl>
              <c:idx val="2"/>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2-B974-48B7-BEAF-74075BFD1B82}"/>
                </c:ext>
              </c:extLst>
            </c:dLbl>
            <c:dLbl>
              <c:idx val="3"/>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B974-48B7-BEAF-74075BFD1B82}"/>
                </c:ext>
              </c:extLst>
            </c:dLbl>
            <c:dLbl>
              <c:idx val="4"/>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4-B974-48B7-BEAF-74075BFD1B82}"/>
                </c:ext>
              </c:extLst>
            </c:dLbl>
            <c:dLbl>
              <c:idx val="5"/>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5-B974-48B7-BEAF-74075BFD1B82}"/>
                </c:ext>
              </c:extLst>
            </c:dLbl>
            <c:dLbl>
              <c:idx val="6"/>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6-B974-48B7-BEAF-74075BFD1B82}"/>
                </c:ext>
              </c:extLst>
            </c:dLbl>
            <c:dLbl>
              <c:idx val="7"/>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7-B974-48B7-BEAF-74075BFD1B82}"/>
                </c:ext>
              </c:extLst>
            </c:dLbl>
            <c:dLbl>
              <c:idx val="8"/>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8-B974-48B7-BEAF-74075BFD1B82}"/>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'8.'!$A$38:$A$46</c:f>
              <c:strCache>
                <c:ptCount val="9"/>
                <c:pt idx="0">
                  <c:v>Financial cost</c:v>
                </c:pt>
                <c:pt idx="1">
                  <c:v>Limited selection of environmentally-friendly products and equipment</c:v>
                </c:pt>
                <c:pt idx="2">
                  <c:v>Requires habit change</c:v>
                </c:pt>
                <c:pt idx="3">
                  <c:v>Lack of information/direction</c:v>
                </c:pt>
                <c:pt idx="4">
                  <c:v>Getting commitment from practice owners</c:v>
                </c:pt>
                <c:pt idx="5">
                  <c:v>Getting commitment from the dental team</c:v>
                </c:pt>
                <c:pt idx="6">
                  <c:v>Lack of time</c:v>
                </c:pt>
                <c:pt idx="7">
                  <c:v>Other, please specify</c:v>
                </c:pt>
                <c:pt idx="8">
                  <c:v>None, I don't see any challenges</c:v>
                </c:pt>
              </c:strCache>
            </c:strRef>
          </c:cat>
          <c:val>
            <c:numRef>
              <c:f>'8.'!$B$38:$B$46</c:f>
              <c:numCache>
                <c:formatCode>0.##%</c:formatCode>
                <c:ptCount val="9"/>
                <c:pt idx="0">
                  <c:v>0.62029999999999996</c:v>
                </c:pt>
                <c:pt idx="1">
                  <c:v>0.58979999999999999</c:v>
                </c:pt>
                <c:pt idx="2">
                  <c:v>0.38979999999999998</c:v>
                </c:pt>
                <c:pt idx="3">
                  <c:v>0.38640000000000002</c:v>
                </c:pt>
                <c:pt idx="4">
                  <c:v>0.35249999999999998</c:v>
                </c:pt>
                <c:pt idx="5">
                  <c:v>0.23050000000000001</c:v>
                </c:pt>
                <c:pt idx="6">
                  <c:v>0.1119</c:v>
                </c:pt>
                <c:pt idx="7">
                  <c:v>2.0299999999999999E-2</c:v>
                </c:pt>
                <c:pt idx="8">
                  <c:v>1.6899999999999998E-2</c:v>
                </c:pt>
              </c:numCache>
            </c:numRef>
          </c:val>
          <c:extLst>
            <c:ext xmlns:c16="http://schemas.microsoft.com/office/drawing/2014/chart" uri="{C3380CC4-5D6E-409C-BE32-E72D297353CC}">
              <c16:uniqueId val="{00000009-B974-48B7-BEAF-74075BFD1B82}"/>
            </c:ext>
          </c:extLst>
        </c:ser>
        <c:dLbls>
          <c:showLegendKey val="0"/>
          <c:showVal val="0"/>
          <c:showCatName val="0"/>
          <c:showSerName val="0"/>
          <c:showPercent val="0"/>
          <c:showBubbleSize val="0"/>
        </c:dLbls>
        <c:gapWidth val="150"/>
        <c:axId val="1702253928"/>
        <c:axId val="277092247"/>
      </c:barChart>
      <c:catAx>
        <c:axId val="1702253928"/>
        <c:scaling>
          <c:orientation val="maxMin"/>
        </c:scaling>
        <c:delete val="0"/>
        <c:axPos val="l"/>
        <c:majorGridlines>
          <c:spPr>
            <a:ln>
              <a:solidFill>
                <a:srgbClr val="C0C0C0"/>
              </a:solidFill>
            </a:ln>
          </c:spPr>
        </c:majorGridlines>
        <c:numFmt formatCode="General" sourceLinked="1"/>
        <c:majorTickMark val="in"/>
        <c:minorTickMark val="none"/>
        <c:tickLblPos val="nextTo"/>
        <c:txPr>
          <a:bodyPr rot="0"/>
          <a:lstStyle/>
          <a:p>
            <a:pPr>
              <a:defRPr sz="1800"/>
            </a:pPr>
            <a:endParaRPr lang="en-US"/>
          </a:p>
        </c:txPr>
        <c:crossAx val="277092247"/>
        <c:crosses val="autoZero"/>
        <c:auto val="0"/>
        <c:lblAlgn val="ctr"/>
        <c:lblOffset val="100"/>
        <c:noMultiLvlLbl val="0"/>
      </c:catAx>
      <c:valAx>
        <c:axId val="277092247"/>
        <c:scaling>
          <c:orientation val="minMax"/>
          <c:min val="0"/>
        </c:scaling>
        <c:delete val="1"/>
        <c:axPos val="t"/>
        <c:majorGridlines>
          <c:spPr>
            <a:ln/>
          </c:spPr>
        </c:majorGridlines>
        <c:numFmt formatCode="0.##%" sourceLinked="1"/>
        <c:majorTickMark val="in"/>
        <c:minorTickMark val="none"/>
        <c:tickLblPos val="nextTo"/>
        <c:crossAx val="1702253928"/>
        <c:crosses val="autoZero"/>
        <c:crossBetween val="between"/>
      </c:valAx>
      <c:spPr>
        <a:solidFill>
          <a:srgbClr val="FFFFFF">
            <a:alpha val="0"/>
          </a:srgbClr>
        </a:solidFill>
        <a:ln w="12700">
          <a:solidFill>
            <a:srgbClr val="808080"/>
          </a:solidFill>
        </a:ln>
      </c:spPr>
    </c:plotArea>
    <c:plotVisOnly val="1"/>
    <c:dispBlanksAs val="gap"/>
    <c:showDLblsOverMax val="0"/>
  </c:chart>
  <c:txPr>
    <a:bodyPr rot="0"/>
    <a:lstStyle/>
    <a:p>
      <a:pPr>
        <a:defRPr lang="en-US" sz="1600" u="none" baseline="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FD6A-466A-88C9-F71AFB76B979}"/>
              </c:ext>
            </c:extLst>
          </c:dPt>
          <c:dPt>
            <c:idx val="1"/>
            <c:invertIfNegative val="0"/>
            <c:bubble3D val="0"/>
            <c:spPr>
              <a:solidFill>
                <a:srgbClr val="85DEA7"/>
              </a:solidFill>
            </c:spPr>
            <c:extLst>
              <c:ext xmlns:c16="http://schemas.microsoft.com/office/drawing/2014/chart" uri="{C3380CC4-5D6E-409C-BE32-E72D297353CC}">
                <c16:uniqueId val="{00000003-FD6A-466A-88C9-F71AFB76B979}"/>
              </c:ext>
            </c:extLst>
          </c:dPt>
          <c:dPt>
            <c:idx val="2"/>
            <c:invertIfNegative val="0"/>
            <c:bubble3D val="0"/>
            <c:spPr>
              <a:solidFill>
                <a:srgbClr val="DCD973"/>
              </a:solidFill>
            </c:spPr>
            <c:extLst>
              <c:ext xmlns:c16="http://schemas.microsoft.com/office/drawing/2014/chart" uri="{C3380CC4-5D6E-409C-BE32-E72D297353CC}">
                <c16:uniqueId val="{00000005-FD6A-466A-88C9-F71AFB76B979}"/>
              </c:ext>
            </c:extLst>
          </c:dPt>
          <c:dLbls>
            <c:dLbl>
              <c:idx val="0"/>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D6A-466A-88C9-F71AFB76B979}"/>
                </c:ext>
              </c:extLst>
            </c:dLbl>
            <c:dLbl>
              <c:idx val="1"/>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FD6A-466A-88C9-F71AFB76B979}"/>
                </c:ext>
              </c:extLst>
            </c:dLbl>
            <c:dLbl>
              <c:idx val="2"/>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5-FD6A-466A-88C9-F71AFB76B979}"/>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'11.'!$A$38:$A$40</c:f>
              <c:strCache>
                <c:ptCount val="3"/>
                <c:pt idx="0">
                  <c:v>Yes, I have read the statement.</c:v>
                </c:pt>
                <c:pt idx="1">
                  <c:v>Yes, I have heard of the statement, but I have not read it.</c:v>
                </c:pt>
                <c:pt idx="2">
                  <c:v>No, I am not aware of it.</c:v>
                </c:pt>
              </c:strCache>
            </c:strRef>
          </c:cat>
          <c:val>
            <c:numRef>
              <c:f>'11.'!$B$38:$B$40</c:f>
              <c:numCache>
                <c:formatCode>0.##%</c:formatCode>
                <c:ptCount val="3"/>
                <c:pt idx="0">
                  <c:v>7.46E-2</c:v>
                </c:pt>
                <c:pt idx="1">
                  <c:v>0.17629999999999998</c:v>
                </c:pt>
                <c:pt idx="2">
                  <c:v>0.74919999999999998</c:v>
                </c:pt>
              </c:numCache>
            </c:numRef>
          </c:val>
          <c:extLst>
            <c:ext xmlns:c16="http://schemas.microsoft.com/office/drawing/2014/chart" uri="{C3380CC4-5D6E-409C-BE32-E72D297353CC}">
              <c16:uniqueId val="{00000006-FD6A-466A-88C9-F71AFB76B979}"/>
            </c:ext>
          </c:extLst>
        </c:ser>
        <c:dLbls>
          <c:showLegendKey val="0"/>
          <c:showVal val="0"/>
          <c:showCatName val="0"/>
          <c:showSerName val="0"/>
          <c:showPercent val="0"/>
          <c:showBubbleSize val="0"/>
        </c:dLbls>
        <c:gapWidth val="100"/>
        <c:axId val="232047447"/>
        <c:axId val="232044823"/>
      </c:barChart>
      <c:catAx>
        <c:axId val="232047447"/>
        <c:scaling>
          <c:orientation val="minMax"/>
        </c:scaling>
        <c:delete val="0"/>
        <c:axPos val="b"/>
        <c:numFmt formatCode="General" sourceLinked="1"/>
        <c:majorTickMark val="out"/>
        <c:minorTickMark val="none"/>
        <c:tickLblPos val="nextTo"/>
        <c:crossAx val="232044823"/>
        <c:crosses val="autoZero"/>
        <c:auto val="1"/>
        <c:lblAlgn val="ctr"/>
        <c:lblOffset val="100"/>
        <c:noMultiLvlLbl val="0"/>
      </c:catAx>
      <c:valAx>
        <c:axId val="232044823"/>
        <c:scaling>
          <c:orientation val="minMax"/>
        </c:scaling>
        <c:delete val="0"/>
        <c:axPos val="l"/>
        <c:majorGridlines/>
        <c:numFmt formatCode="0%" sourceLinked="0"/>
        <c:majorTickMark val="out"/>
        <c:minorTickMark val="none"/>
        <c:tickLblPos val="nextTo"/>
        <c:crossAx val="232047447"/>
        <c:crosses val="autoZero"/>
        <c:crossBetween val="between"/>
      </c:valAx>
      <c:spPr>
        <a:solidFill>
          <a:srgbClr val="FFFFFF">
            <a:alpha val="0"/>
          </a:srgbClr>
        </a:solidFill>
        <a:ln w="12700">
          <a:noFill/>
        </a:ln>
      </c:spPr>
    </c:plotArea>
    <c:plotVisOnly val="1"/>
    <c:dispBlanksAs val="gap"/>
    <c:showDLblsOverMax val="0"/>
  </c:chart>
  <c:txPr>
    <a:bodyPr rot="0"/>
    <a:lstStyle/>
    <a:p>
      <a:pPr>
        <a:defRPr lang="en-US" sz="1800" u="none" baseline="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F015-46C8-9A9C-B7F806E54CF1}"/>
              </c:ext>
            </c:extLst>
          </c:dPt>
          <c:dPt>
            <c:idx val="1"/>
            <c:invertIfNegative val="0"/>
            <c:bubble3D val="0"/>
            <c:spPr>
              <a:solidFill>
                <a:srgbClr val="85DEA7"/>
              </a:solidFill>
            </c:spPr>
            <c:extLst>
              <c:ext xmlns:c16="http://schemas.microsoft.com/office/drawing/2014/chart" uri="{C3380CC4-5D6E-409C-BE32-E72D297353CC}">
                <c16:uniqueId val="{00000003-F015-46C8-9A9C-B7F806E54CF1}"/>
              </c:ext>
            </c:extLst>
          </c:dPt>
          <c:dPt>
            <c:idx val="2"/>
            <c:invertIfNegative val="0"/>
            <c:bubble3D val="0"/>
            <c:spPr>
              <a:solidFill>
                <a:srgbClr val="DCD973"/>
              </a:solidFill>
            </c:spPr>
            <c:extLst>
              <c:ext xmlns:c16="http://schemas.microsoft.com/office/drawing/2014/chart" uri="{C3380CC4-5D6E-409C-BE32-E72D297353CC}">
                <c16:uniqueId val="{00000005-F015-46C8-9A9C-B7F806E54CF1}"/>
              </c:ext>
            </c:extLst>
          </c:dPt>
          <c:dPt>
            <c:idx val="3"/>
            <c:invertIfNegative val="0"/>
            <c:bubble3D val="0"/>
            <c:spPr>
              <a:solidFill>
                <a:srgbClr val="9A888B"/>
              </a:solidFill>
            </c:spPr>
            <c:extLst>
              <c:ext xmlns:c16="http://schemas.microsoft.com/office/drawing/2014/chart" uri="{C3380CC4-5D6E-409C-BE32-E72D297353CC}">
                <c16:uniqueId val="{00000007-F015-46C8-9A9C-B7F806E54CF1}"/>
              </c:ext>
            </c:extLst>
          </c:dPt>
          <c:dPt>
            <c:idx val="4"/>
            <c:invertIfNegative val="0"/>
            <c:bubble3D val="0"/>
            <c:spPr>
              <a:solidFill>
                <a:srgbClr val="E79C92"/>
              </a:solidFill>
            </c:spPr>
            <c:extLst>
              <c:ext xmlns:c16="http://schemas.microsoft.com/office/drawing/2014/chart" uri="{C3380CC4-5D6E-409C-BE32-E72D297353CC}">
                <c16:uniqueId val="{00000009-F015-46C8-9A9C-B7F806E54CF1}"/>
              </c:ext>
            </c:extLst>
          </c:dPt>
          <c:dLbls>
            <c:dLbl>
              <c:idx val="0"/>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015-46C8-9A9C-B7F806E54CF1}"/>
                </c:ext>
              </c:extLst>
            </c:dLbl>
            <c:dLbl>
              <c:idx val="1"/>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F015-46C8-9A9C-B7F806E54CF1}"/>
                </c:ext>
              </c:extLst>
            </c:dLbl>
            <c:dLbl>
              <c:idx val="2"/>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5-F015-46C8-9A9C-B7F806E54CF1}"/>
                </c:ext>
              </c:extLst>
            </c:dLbl>
            <c:dLbl>
              <c:idx val="3"/>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7-F015-46C8-9A9C-B7F806E54CF1}"/>
                </c:ext>
              </c:extLst>
            </c:dLbl>
            <c:dLbl>
              <c:idx val="4"/>
              <c:numFmt formatCode="0.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9-F015-46C8-9A9C-B7F806E54CF1}"/>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'12.'!$A$38:$A$42</c:f>
              <c:strCache>
                <c:ptCount val="5"/>
                <c:pt idx="0">
                  <c:v>Extremely interested</c:v>
                </c:pt>
                <c:pt idx="1">
                  <c:v>Very interested</c:v>
                </c:pt>
                <c:pt idx="2">
                  <c:v>Somewhat interested</c:v>
                </c:pt>
                <c:pt idx="3">
                  <c:v>A little interested</c:v>
                </c:pt>
                <c:pt idx="4">
                  <c:v>Not at all interested</c:v>
                </c:pt>
              </c:strCache>
            </c:strRef>
          </c:cat>
          <c:val>
            <c:numRef>
              <c:f>'12.'!$B$38:$B$42</c:f>
              <c:numCache>
                <c:formatCode>0.##%</c:formatCode>
                <c:ptCount val="5"/>
                <c:pt idx="0">
                  <c:v>0.2747</c:v>
                </c:pt>
                <c:pt idx="1">
                  <c:v>0.3407</c:v>
                </c:pt>
                <c:pt idx="2">
                  <c:v>0.29299999999999998</c:v>
                </c:pt>
                <c:pt idx="3">
                  <c:v>7.690000000000001E-2</c:v>
                </c:pt>
                <c:pt idx="4">
                  <c:v>1.47E-2</c:v>
                </c:pt>
              </c:numCache>
            </c:numRef>
          </c:val>
          <c:extLst>
            <c:ext xmlns:c16="http://schemas.microsoft.com/office/drawing/2014/chart" uri="{C3380CC4-5D6E-409C-BE32-E72D297353CC}">
              <c16:uniqueId val="{0000000A-F015-46C8-9A9C-B7F806E54CF1}"/>
            </c:ext>
          </c:extLst>
        </c:ser>
        <c:dLbls>
          <c:showLegendKey val="0"/>
          <c:showVal val="0"/>
          <c:showCatName val="0"/>
          <c:showSerName val="0"/>
          <c:showPercent val="0"/>
          <c:showBubbleSize val="0"/>
        </c:dLbls>
        <c:gapWidth val="100"/>
        <c:axId val="666206416"/>
        <c:axId val="666206744"/>
      </c:barChart>
      <c:catAx>
        <c:axId val="666206416"/>
        <c:scaling>
          <c:orientation val="minMax"/>
        </c:scaling>
        <c:delete val="0"/>
        <c:axPos val="b"/>
        <c:numFmt formatCode="General" sourceLinked="1"/>
        <c:majorTickMark val="out"/>
        <c:minorTickMark val="none"/>
        <c:tickLblPos val="nextTo"/>
        <c:crossAx val="666206744"/>
        <c:crosses val="autoZero"/>
        <c:auto val="1"/>
        <c:lblAlgn val="ctr"/>
        <c:lblOffset val="100"/>
        <c:noMultiLvlLbl val="0"/>
      </c:catAx>
      <c:valAx>
        <c:axId val="666206744"/>
        <c:scaling>
          <c:orientation val="minMax"/>
        </c:scaling>
        <c:delete val="0"/>
        <c:axPos val="l"/>
        <c:majorGridlines/>
        <c:numFmt formatCode="0.##%" sourceLinked="1"/>
        <c:majorTickMark val="out"/>
        <c:minorTickMark val="none"/>
        <c:tickLblPos val="nextTo"/>
        <c:crossAx val="666206416"/>
        <c:crosses val="autoZero"/>
        <c:crossBetween val="between"/>
      </c:valAx>
      <c:spPr>
        <a:solidFill>
          <a:srgbClr val="FFFFFF">
            <a:alpha val="0"/>
          </a:srgbClr>
        </a:solidFill>
        <a:ln w="12700">
          <a:noFill/>
        </a:ln>
      </c:spPr>
    </c:plotArea>
    <c:plotVisOnly val="1"/>
    <c:dispBlanksAs val="gap"/>
    <c:showDLblsOverMax val="0"/>
  </c:chart>
  <c:txPr>
    <a:bodyPr rot="0"/>
    <a:lstStyle/>
    <a:p>
      <a:pPr>
        <a:defRPr lang="en-US" sz="1600" u="none" baseline="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1F71-44C1-8E9F-DB9B30BF2C50}"/>
              </c:ext>
            </c:extLst>
          </c:dPt>
          <c:dPt>
            <c:idx val="1"/>
            <c:invertIfNegative val="0"/>
            <c:bubble3D val="0"/>
            <c:spPr>
              <a:solidFill>
                <a:srgbClr val="85DEA7"/>
              </a:solidFill>
            </c:spPr>
            <c:extLst>
              <c:ext xmlns:c16="http://schemas.microsoft.com/office/drawing/2014/chart" uri="{C3380CC4-5D6E-409C-BE32-E72D297353CC}">
                <c16:uniqueId val="{00000003-1F71-44C1-8E9F-DB9B30BF2C50}"/>
              </c:ext>
            </c:extLst>
          </c:dPt>
          <c:dPt>
            <c:idx val="2"/>
            <c:invertIfNegative val="0"/>
            <c:bubble3D val="0"/>
            <c:spPr>
              <a:solidFill>
                <a:srgbClr val="DCD973"/>
              </a:solidFill>
            </c:spPr>
            <c:extLst>
              <c:ext xmlns:c16="http://schemas.microsoft.com/office/drawing/2014/chart" uri="{C3380CC4-5D6E-409C-BE32-E72D297353CC}">
                <c16:uniqueId val="{00000005-1F71-44C1-8E9F-DB9B30BF2C50}"/>
              </c:ext>
            </c:extLst>
          </c:dPt>
          <c:dPt>
            <c:idx val="3"/>
            <c:invertIfNegative val="0"/>
            <c:bubble3D val="0"/>
            <c:spPr>
              <a:solidFill>
                <a:srgbClr val="9A888B"/>
              </a:solidFill>
            </c:spPr>
            <c:extLst>
              <c:ext xmlns:c16="http://schemas.microsoft.com/office/drawing/2014/chart" uri="{C3380CC4-5D6E-409C-BE32-E72D297353CC}">
                <c16:uniqueId val="{00000007-1F71-44C1-8E9F-DB9B30BF2C50}"/>
              </c:ext>
            </c:extLst>
          </c:dPt>
          <c:dLbls>
            <c:dLbl>
              <c:idx val="0"/>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1F71-44C1-8E9F-DB9B30BF2C50}"/>
                </c:ext>
              </c:extLst>
            </c:dLbl>
            <c:dLbl>
              <c:idx val="1"/>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1F71-44C1-8E9F-DB9B30BF2C50}"/>
                </c:ext>
              </c:extLst>
            </c:dLbl>
            <c:dLbl>
              <c:idx val="2"/>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5-1F71-44C1-8E9F-DB9B30BF2C50}"/>
                </c:ext>
              </c:extLst>
            </c:dLbl>
            <c:dLbl>
              <c:idx val="3"/>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7-1F71-44C1-8E9F-DB9B30BF2C50}"/>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'13.'!$A$38:$A$41</c:f>
              <c:strCache>
                <c:ptCount val="4"/>
                <c:pt idx="0">
                  <c:v>Less than 5 years</c:v>
                </c:pt>
                <c:pt idx="1">
                  <c:v>5 to 15 years</c:v>
                </c:pt>
                <c:pt idx="2">
                  <c:v>16 to 25 years</c:v>
                </c:pt>
                <c:pt idx="3">
                  <c:v>More than 25 years</c:v>
                </c:pt>
              </c:strCache>
            </c:strRef>
          </c:cat>
          <c:val>
            <c:numRef>
              <c:f>'13.'!$B$38:$B$41</c:f>
              <c:numCache>
                <c:formatCode>0.##%</c:formatCode>
                <c:ptCount val="4"/>
                <c:pt idx="0">
                  <c:v>0.1661</c:v>
                </c:pt>
                <c:pt idx="1">
                  <c:v>0.26100000000000001</c:v>
                </c:pt>
                <c:pt idx="2">
                  <c:v>0.19320000000000001</c:v>
                </c:pt>
                <c:pt idx="3">
                  <c:v>0.37969999999999998</c:v>
                </c:pt>
              </c:numCache>
            </c:numRef>
          </c:val>
          <c:extLst>
            <c:ext xmlns:c16="http://schemas.microsoft.com/office/drawing/2014/chart" uri="{C3380CC4-5D6E-409C-BE32-E72D297353CC}">
              <c16:uniqueId val="{00000008-1F71-44C1-8E9F-DB9B30BF2C50}"/>
            </c:ext>
          </c:extLst>
        </c:ser>
        <c:dLbls>
          <c:showLegendKey val="0"/>
          <c:showVal val="0"/>
          <c:showCatName val="0"/>
          <c:showSerName val="0"/>
          <c:showPercent val="0"/>
          <c:showBubbleSize val="0"/>
        </c:dLbls>
        <c:gapWidth val="100"/>
        <c:axId val="232065487"/>
        <c:axId val="232055647"/>
      </c:barChart>
      <c:catAx>
        <c:axId val="232065487"/>
        <c:scaling>
          <c:orientation val="minMax"/>
        </c:scaling>
        <c:delete val="0"/>
        <c:axPos val="b"/>
        <c:numFmt formatCode="General" sourceLinked="1"/>
        <c:majorTickMark val="out"/>
        <c:minorTickMark val="none"/>
        <c:tickLblPos val="nextTo"/>
        <c:crossAx val="232055647"/>
        <c:crosses val="autoZero"/>
        <c:auto val="1"/>
        <c:lblAlgn val="ctr"/>
        <c:lblOffset val="100"/>
        <c:noMultiLvlLbl val="0"/>
      </c:catAx>
      <c:valAx>
        <c:axId val="232055647"/>
        <c:scaling>
          <c:orientation val="minMax"/>
        </c:scaling>
        <c:delete val="0"/>
        <c:axPos val="l"/>
        <c:majorGridlines/>
        <c:numFmt formatCode="0.##%" sourceLinked="1"/>
        <c:majorTickMark val="out"/>
        <c:minorTickMark val="none"/>
        <c:tickLblPos val="nextTo"/>
        <c:crossAx val="232065487"/>
        <c:crosses val="autoZero"/>
        <c:crossBetween val="between"/>
      </c:valAx>
      <c:spPr>
        <a:solidFill>
          <a:srgbClr val="FFFFFF">
            <a:alpha val="0"/>
          </a:srgbClr>
        </a:solidFill>
        <a:ln w="12700">
          <a:noFill/>
        </a:ln>
      </c:spPr>
    </c:plotArea>
    <c:plotVisOnly val="1"/>
    <c:dispBlanksAs val="gap"/>
    <c:showDLblsOverMax val="0"/>
  </c:chart>
  <c:txPr>
    <a:bodyPr rot="0"/>
    <a:lstStyle/>
    <a:p>
      <a:pPr>
        <a:defRPr lang="en-US" sz="1800" u="none" baseline="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3B8A-4E9F-BCFA-F39F58B34F7D}"/>
              </c:ext>
            </c:extLst>
          </c:dPt>
          <c:dPt>
            <c:idx val="1"/>
            <c:invertIfNegative val="0"/>
            <c:bubble3D val="0"/>
            <c:spPr>
              <a:solidFill>
                <a:srgbClr val="85DEA7"/>
              </a:solidFill>
            </c:spPr>
            <c:extLst>
              <c:ext xmlns:c16="http://schemas.microsoft.com/office/drawing/2014/chart" uri="{C3380CC4-5D6E-409C-BE32-E72D297353CC}">
                <c16:uniqueId val="{00000003-3B8A-4E9F-BCFA-F39F58B34F7D}"/>
              </c:ext>
            </c:extLst>
          </c:dPt>
          <c:dPt>
            <c:idx val="2"/>
            <c:invertIfNegative val="0"/>
            <c:bubble3D val="0"/>
            <c:spPr>
              <a:solidFill>
                <a:srgbClr val="DCD973"/>
              </a:solidFill>
            </c:spPr>
            <c:extLst>
              <c:ext xmlns:c16="http://schemas.microsoft.com/office/drawing/2014/chart" uri="{C3380CC4-5D6E-409C-BE32-E72D297353CC}">
                <c16:uniqueId val="{00000005-3B8A-4E9F-BCFA-F39F58B34F7D}"/>
              </c:ext>
            </c:extLst>
          </c:dPt>
          <c:dPt>
            <c:idx val="3"/>
            <c:invertIfNegative val="0"/>
            <c:bubble3D val="0"/>
            <c:spPr>
              <a:solidFill>
                <a:srgbClr val="9A888B"/>
              </a:solidFill>
            </c:spPr>
            <c:extLst>
              <c:ext xmlns:c16="http://schemas.microsoft.com/office/drawing/2014/chart" uri="{C3380CC4-5D6E-409C-BE32-E72D297353CC}">
                <c16:uniqueId val="{00000007-3B8A-4E9F-BCFA-F39F58B34F7D}"/>
              </c:ext>
            </c:extLst>
          </c:dPt>
          <c:dPt>
            <c:idx val="4"/>
            <c:invertIfNegative val="0"/>
            <c:bubble3D val="0"/>
            <c:spPr>
              <a:solidFill>
                <a:srgbClr val="E79C92"/>
              </a:solidFill>
            </c:spPr>
            <c:extLst>
              <c:ext xmlns:c16="http://schemas.microsoft.com/office/drawing/2014/chart" uri="{C3380CC4-5D6E-409C-BE32-E72D297353CC}">
                <c16:uniqueId val="{00000009-3B8A-4E9F-BCFA-F39F58B34F7D}"/>
              </c:ext>
            </c:extLst>
          </c:dPt>
          <c:dPt>
            <c:idx val="5"/>
            <c:invertIfNegative val="0"/>
            <c:bubble3D val="0"/>
            <c:spPr>
              <a:solidFill>
                <a:srgbClr val="98D2D1"/>
              </a:solidFill>
            </c:spPr>
            <c:extLst>
              <c:ext xmlns:c16="http://schemas.microsoft.com/office/drawing/2014/chart" uri="{C3380CC4-5D6E-409C-BE32-E72D297353CC}">
                <c16:uniqueId val="{0000000B-3B8A-4E9F-BCFA-F39F58B34F7D}"/>
              </c:ext>
            </c:extLst>
          </c:dPt>
          <c:dPt>
            <c:idx val="6"/>
            <c:invertIfNegative val="0"/>
            <c:bubble3D val="0"/>
            <c:spPr>
              <a:solidFill>
                <a:srgbClr val="CBA2C3"/>
              </a:solidFill>
            </c:spPr>
            <c:extLst>
              <c:ext xmlns:c16="http://schemas.microsoft.com/office/drawing/2014/chart" uri="{C3380CC4-5D6E-409C-BE32-E72D297353CC}">
                <c16:uniqueId val="{0000000D-3B8A-4E9F-BCFA-F39F58B34F7D}"/>
              </c:ext>
            </c:extLst>
          </c:dPt>
          <c:dPt>
            <c:idx val="7"/>
            <c:invertIfNegative val="0"/>
            <c:bubble3D val="0"/>
            <c:spPr>
              <a:solidFill>
                <a:srgbClr val="7F9B9F"/>
              </a:solidFill>
            </c:spPr>
            <c:extLst>
              <c:ext xmlns:c16="http://schemas.microsoft.com/office/drawing/2014/chart" uri="{C3380CC4-5D6E-409C-BE32-E72D297353CC}">
                <c16:uniqueId val="{0000000F-3B8A-4E9F-BCFA-F39F58B34F7D}"/>
              </c:ext>
            </c:extLst>
          </c:dPt>
          <c:dLbls>
            <c:dLbl>
              <c:idx val="0"/>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1-3B8A-4E9F-BCFA-F39F58B34F7D}"/>
                </c:ext>
              </c:extLst>
            </c:dLbl>
            <c:dLbl>
              <c:idx val="1"/>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3-3B8A-4E9F-BCFA-F39F58B34F7D}"/>
                </c:ext>
              </c:extLst>
            </c:dLbl>
            <c:dLbl>
              <c:idx val="2"/>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5-3B8A-4E9F-BCFA-F39F58B34F7D}"/>
                </c:ext>
              </c:extLst>
            </c:dLbl>
            <c:dLbl>
              <c:idx val="3"/>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7-3B8A-4E9F-BCFA-F39F58B34F7D}"/>
                </c:ext>
              </c:extLst>
            </c:dLbl>
            <c:dLbl>
              <c:idx val="4"/>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9-3B8A-4E9F-BCFA-F39F58B34F7D}"/>
                </c:ext>
              </c:extLst>
            </c:dLbl>
            <c:dLbl>
              <c:idx val="5"/>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B-3B8A-4E9F-BCFA-F39F58B34F7D}"/>
                </c:ext>
              </c:extLst>
            </c:dLbl>
            <c:dLbl>
              <c:idx val="6"/>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D-3B8A-4E9F-BCFA-F39F58B34F7D}"/>
                </c:ext>
              </c:extLst>
            </c:dLbl>
            <c:dLbl>
              <c:idx val="7"/>
              <c:numFmt formatCode="0%" sourceLinked="0"/>
              <c:spPr/>
              <c:txPr>
                <a:bodyPr rot="0" anchor="ctr"/>
                <a:lstStyle/>
                <a:p>
                  <a:pPr algn="ctr">
                    <a:defRPr lang="en-US" sz="1600" u="none" baseline="0"/>
                  </a:pPr>
                  <a:endParaRPr lang="en-US"/>
                </a:p>
              </c:txPr>
              <c:showLegendKey val="0"/>
              <c:showVal val="1"/>
              <c:showCatName val="0"/>
              <c:showSerName val="0"/>
              <c:showPercent val="0"/>
              <c:showBubbleSize val="0"/>
              <c:extLst>
                <c:ext xmlns:c16="http://schemas.microsoft.com/office/drawing/2014/chart" uri="{C3380CC4-5D6E-409C-BE32-E72D297353CC}">
                  <c16:uniqueId val="{0000000F-3B8A-4E9F-BCFA-F39F58B34F7D}"/>
                </c:ext>
              </c:extLst>
            </c:dLbl>
            <c:numFmt formatCode="0%" sourceLinked="0"/>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'14.'!$A$38:$A$45</c:f>
              <c:strCache>
                <c:ptCount val="8"/>
                <c:pt idx="0">
                  <c:v>Private Practice, General Dentistry</c:v>
                </c:pt>
                <c:pt idx="1">
                  <c:v>Private Practice, Specialist</c:v>
                </c:pt>
                <c:pt idx="2">
                  <c:v>Corporate Practice</c:v>
                </c:pt>
                <c:pt idx="3">
                  <c:v>Educational Setting</c:v>
                </c:pt>
                <c:pt idx="4">
                  <c:v>Hospital Clinic</c:v>
                </c:pt>
                <c:pt idx="5">
                  <c:v>Community/Public Health</c:v>
                </c:pt>
                <c:pt idx="6">
                  <c:v>Independent Dental Hygienist/Hygiene Practice</c:v>
                </c:pt>
                <c:pt idx="7">
                  <c:v>Other, please specify</c:v>
                </c:pt>
              </c:strCache>
            </c:strRef>
          </c:cat>
          <c:val>
            <c:numRef>
              <c:f>'14.'!$B$38:$B$45</c:f>
              <c:numCache>
                <c:formatCode>0.##%</c:formatCode>
                <c:ptCount val="8"/>
                <c:pt idx="0">
                  <c:v>0.47799999999999998</c:v>
                </c:pt>
                <c:pt idx="1">
                  <c:v>0.1085</c:v>
                </c:pt>
                <c:pt idx="2">
                  <c:v>3.0499999999999999E-2</c:v>
                </c:pt>
                <c:pt idx="3">
                  <c:v>8.4700000000000011E-2</c:v>
                </c:pt>
                <c:pt idx="4">
                  <c:v>2.0299999999999999E-2</c:v>
                </c:pt>
                <c:pt idx="5">
                  <c:v>0.122</c:v>
                </c:pt>
                <c:pt idx="6">
                  <c:v>0.13220000000000001</c:v>
                </c:pt>
                <c:pt idx="7">
                  <c:v>2.3700000000000002E-2</c:v>
                </c:pt>
              </c:numCache>
            </c:numRef>
          </c:val>
          <c:extLst>
            <c:ext xmlns:c16="http://schemas.microsoft.com/office/drawing/2014/chart" uri="{C3380CC4-5D6E-409C-BE32-E72D297353CC}">
              <c16:uniqueId val="{00000010-3B8A-4E9F-BCFA-F39F58B34F7D}"/>
            </c:ext>
          </c:extLst>
        </c:ser>
        <c:dLbls>
          <c:showLegendKey val="0"/>
          <c:showVal val="0"/>
          <c:showCatName val="0"/>
          <c:showSerName val="0"/>
          <c:showPercent val="0"/>
          <c:showBubbleSize val="0"/>
        </c:dLbls>
        <c:gapWidth val="100"/>
        <c:axId val="296309919"/>
        <c:axId val="296310903"/>
      </c:barChart>
      <c:valAx>
        <c:axId val="296310903"/>
        <c:scaling>
          <c:orientation val="minMax"/>
        </c:scaling>
        <c:delete val="0"/>
        <c:axPos val="b"/>
        <c:majorGridlines/>
        <c:numFmt formatCode="0.##%" sourceLinked="1"/>
        <c:majorTickMark val="out"/>
        <c:minorTickMark val="none"/>
        <c:tickLblPos val="nextTo"/>
        <c:crossAx val="296309919"/>
        <c:crosses val="autoZero"/>
        <c:crossBetween val="between"/>
      </c:valAx>
      <c:catAx>
        <c:axId val="296309919"/>
        <c:scaling>
          <c:orientation val="minMax"/>
        </c:scaling>
        <c:delete val="0"/>
        <c:axPos val="l"/>
        <c:numFmt formatCode="General" sourceLinked="1"/>
        <c:majorTickMark val="out"/>
        <c:minorTickMark val="none"/>
        <c:tickLblPos val="nextTo"/>
        <c:txPr>
          <a:bodyPr/>
          <a:lstStyle/>
          <a:p>
            <a:pPr>
              <a:defRPr sz="1400"/>
            </a:pPr>
            <a:endParaRPr lang="en-US"/>
          </a:p>
        </c:txPr>
        <c:crossAx val="296310903"/>
        <c:crosses val="autoZero"/>
        <c:auto val="1"/>
        <c:lblAlgn val="ctr"/>
        <c:lblOffset val="100"/>
        <c:noMultiLvlLbl val="0"/>
      </c:catAx>
      <c:spPr>
        <a:solidFill>
          <a:srgbClr val="FFFFFF">
            <a:alpha val="0"/>
          </a:srgbClr>
        </a:solidFill>
        <a:ln w="12700">
          <a:noFill/>
        </a:ln>
      </c:spPr>
    </c:plotArea>
    <c:plotVisOnly val="1"/>
    <c:dispBlanksAs val="gap"/>
    <c:showDLblsOverMax val="0"/>
  </c:chart>
  <c:txPr>
    <a:bodyPr rot="0"/>
    <a:lstStyle/>
    <a:p>
      <a:pPr>
        <a:defRPr lang="en-US" u="none" baseline="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Total</c:v>
          </c:tx>
          <c:invertIfNegative val="0"/>
          <c:dPt>
            <c:idx val="0"/>
            <c:invertIfNegative val="0"/>
            <c:bubble3D val="0"/>
            <c:spPr>
              <a:solidFill>
                <a:srgbClr val="8ED3F7"/>
              </a:solidFill>
            </c:spPr>
            <c:extLst>
              <c:ext xmlns:c16="http://schemas.microsoft.com/office/drawing/2014/chart" uri="{C3380CC4-5D6E-409C-BE32-E72D297353CC}">
                <c16:uniqueId val="{00000001-1FEA-4171-9B03-443C2CBC4E44}"/>
              </c:ext>
            </c:extLst>
          </c:dPt>
          <c:dPt>
            <c:idx val="1"/>
            <c:invertIfNegative val="0"/>
            <c:bubble3D val="0"/>
            <c:spPr>
              <a:solidFill>
                <a:srgbClr val="85DEA7"/>
              </a:solidFill>
            </c:spPr>
            <c:extLst>
              <c:ext xmlns:c16="http://schemas.microsoft.com/office/drawing/2014/chart" uri="{C3380CC4-5D6E-409C-BE32-E72D297353CC}">
                <c16:uniqueId val="{00000003-1FEA-4171-9B03-443C2CBC4E44}"/>
              </c:ext>
            </c:extLst>
          </c:dPt>
          <c:dPt>
            <c:idx val="2"/>
            <c:invertIfNegative val="0"/>
            <c:bubble3D val="0"/>
            <c:spPr>
              <a:solidFill>
                <a:srgbClr val="DCD973"/>
              </a:solidFill>
            </c:spPr>
            <c:extLst>
              <c:ext xmlns:c16="http://schemas.microsoft.com/office/drawing/2014/chart" uri="{C3380CC4-5D6E-409C-BE32-E72D297353CC}">
                <c16:uniqueId val="{00000005-1FEA-4171-9B03-443C2CBC4E44}"/>
              </c:ext>
            </c:extLst>
          </c:dPt>
          <c:dPt>
            <c:idx val="3"/>
            <c:invertIfNegative val="0"/>
            <c:bubble3D val="0"/>
            <c:spPr>
              <a:solidFill>
                <a:srgbClr val="9A888B"/>
              </a:solidFill>
            </c:spPr>
            <c:extLst>
              <c:ext xmlns:c16="http://schemas.microsoft.com/office/drawing/2014/chart" uri="{C3380CC4-5D6E-409C-BE32-E72D297353CC}">
                <c16:uniqueId val="{00000007-1FEA-4171-9B03-443C2CBC4E44}"/>
              </c:ext>
            </c:extLst>
          </c:dPt>
          <c:dPt>
            <c:idx val="4"/>
            <c:invertIfNegative val="0"/>
            <c:bubble3D val="0"/>
            <c:spPr>
              <a:solidFill>
                <a:srgbClr val="E79C92"/>
              </a:solidFill>
            </c:spPr>
            <c:extLst>
              <c:ext xmlns:c16="http://schemas.microsoft.com/office/drawing/2014/chart" uri="{C3380CC4-5D6E-409C-BE32-E72D297353CC}">
                <c16:uniqueId val="{00000009-1FEA-4171-9B03-443C2CBC4E44}"/>
              </c:ext>
            </c:extLst>
          </c:dPt>
          <c:dPt>
            <c:idx val="5"/>
            <c:invertIfNegative val="0"/>
            <c:bubble3D val="0"/>
            <c:spPr>
              <a:solidFill>
                <a:srgbClr val="98D2D1"/>
              </a:solidFill>
            </c:spPr>
            <c:extLst>
              <c:ext xmlns:c16="http://schemas.microsoft.com/office/drawing/2014/chart" uri="{C3380CC4-5D6E-409C-BE32-E72D297353CC}">
                <c16:uniqueId val="{0000000B-1FEA-4171-9B03-443C2CBC4E44}"/>
              </c:ext>
            </c:extLst>
          </c:dPt>
          <c:dPt>
            <c:idx val="6"/>
            <c:invertIfNegative val="0"/>
            <c:bubble3D val="0"/>
            <c:spPr>
              <a:solidFill>
                <a:srgbClr val="CBA2C3"/>
              </a:solidFill>
            </c:spPr>
            <c:extLst>
              <c:ext xmlns:c16="http://schemas.microsoft.com/office/drawing/2014/chart" uri="{C3380CC4-5D6E-409C-BE32-E72D297353CC}">
                <c16:uniqueId val="{0000000D-1FEA-4171-9B03-443C2CBC4E44}"/>
              </c:ext>
            </c:extLst>
          </c:dPt>
          <c:dLbls>
            <c:dLbl>
              <c:idx val="0"/>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1FEA-4171-9B03-443C2CBC4E44}"/>
                </c:ext>
              </c:extLst>
            </c:dLbl>
            <c:dLbl>
              <c:idx val="1"/>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1FEA-4171-9B03-443C2CBC4E44}"/>
                </c:ext>
              </c:extLst>
            </c:dLbl>
            <c:dLbl>
              <c:idx val="2"/>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5-1FEA-4171-9B03-443C2CBC4E44}"/>
                </c:ext>
              </c:extLst>
            </c:dLbl>
            <c:dLbl>
              <c:idx val="3"/>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7-1FEA-4171-9B03-443C2CBC4E44}"/>
                </c:ext>
              </c:extLst>
            </c:dLbl>
            <c:dLbl>
              <c:idx val="4"/>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9-1FEA-4171-9B03-443C2CBC4E44}"/>
                </c:ext>
              </c:extLst>
            </c:dLbl>
            <c:dLbl>
              <c:idx val="5"/>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B-1FEA-4171-9B03-443C2CBC4E44}"/>
                </c:ext>
              </c:extLst>
            </c:dLbl>
            <c:dLbl>
              <c:idx val="6"/>
              <c:numFmt formatCode="0%" sourceLinked="0"/>
              <c:spPr/>
              <c:txPr>
                <a:bodyPr rot="0"/>
                <a:lstStyle/>
                <a:p>
                  <a:pPr algn="ctr">
                    <a:defRPr/>
                  </a:pPr>
                  <a:endParaRPr lang="en-US"/>
                </a:p>
              </c:txPr>
              <c:showLegendKey val="0"/>
              <c:showVal val="1"/>
              <c:showCatName val="0"/>
              <c:showSerName val="0"/>
              <c:showPercent val="0"/>
              <c:showBubbleSize val="0"/>
              <c:extLst>
                <c:ext xmlns:c16="http://schemas.microsoft.com/office/drawing/2014/chart" uri="{C3380CC4-5D6E-409C-BE32-E72D297353CC}">
                  <c16:uniqueId val="{0000000D-1FEA-4171-9B03-443C2CBC4E44}"/>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'15.'!$A$38:$A$44</c:f>
              <c:strCache>
                <c:ptCount val="7"/>
                <c:pt idx="0">
                  <c:v>Certificate of Competence</c:v>
                </c:pt>
                <c:pt idx="1">
                  <c:v>Diploma</c:v>
                </c:pt>
                <c:pt idx="2">
                  <c:v>Advanced Diploma</c:v>
                </c:pt>
                <c:pt idx="3">
                  <c:v>Associate Degree</c:v>
                </c:pt>
                <c:pt idx="4">
                  <c:v>Bachelor's Degree</c:v>
                </c:pt>
                <c:pt idx="5">
                  <c:v>Master's Degree</c:v>
                </c:pt>
                <c:pt idx="6">
                  <c:v>Doctoral Degree</c:v>
                </c:pt>
              </c:strCache>
            </c:strRef>
          </c:cat>
          <c:val>
            <c:numRef>
              <c:f>'15.'!$B$38:$B$44</c:f>
              <c:numCache>
                <c:formatCode>0.##%</c:formatCode>
                <c:ptCount val="7"/>
                <c:pt idx="0">
                  <c:v>3.73E-2</c:v>
                </c:pt>
                <c:pt idx="1">
                  <c:v>0.2034</c:v>
                </c:pt>
                <c:pt idx="2">
                  <c:v>8.8100000000000012E-2</c:v>
                </c:pt>
                <c:pt idx="3">
                  <c:v>6.7799999999999999E-2</c:v>
                </c:pt>
                <c:pt idx="4">
                  <c:v>0.39319999999999999</c:v>
                </c:pt>
                <c:pt idx="5">
                  <c:v>0.1593</c:v>
                </c:pt>
                <c:pt idx="6">
                  <c:v>5.0799999999999998E-2</c:v>
                </c:pt>
              </c:numCache>
            </c:numRef>
          </c:val>
          <c:extLst>
            <c:ext xmlns:c16="http://schemas.microsoft.com/office/drawing/2014/chart" uri="{C3380CC4-5D6E-409C-BE32-E72D297353CC}">
              <c16:uniqueId val="{0000000E-1FEA-4171-9B03-443C2CBC4E44}"/>
            </c:ext>
          </c:extLst>
        </c:ser>
        <c:dLbls>
          <c:showLegendKey val="0"/>
          <c:showVal val="0"/>
          <c:showCatName val="0"/>
          <c:showSerName val="0"/>
          <c:showPercent val="0"/>
          <c:showBubbleSize val="0"/>
        </c:dLbls>
        <c:gapWidth val="100"/>
        <c:axId val="956627120"/>
        <c:axId val="956626792"/>
      </c:barChart>
      <c:valAx>
        <c:axId val="956626792"/>
        <c:scaling>
          <c:orientation val="minMax"/>
        </c:scaling>
        <c:delete val="0"/>
        <c:axPos val="b"/>
        <c:majorGridlines/>
        <c:numFmt formatCode="0.##%" sourceLinked="1"/>
        <c:majorTickMark val="out"/>
        <c:minorTickMark val="none"/>
        <c:tickLblPos val="nextTo"/>
        <c:crossAx val="956627120"/>
        <c:crosses val="autoZero"/>
        <c:crossBetween val="between"/>
      </c:valAx>
      <c:catAx>
        <c:axId val="956627120"/>
        <c:scaling>
          <c:orientation val="minMax"/>
        </c:scaling>
        <c:delete val="0"/>
        <c:axPos val="l"/>
        <c:numFmt formatCode="General" sourceLinked="1"/>
        <c:majorTickMark val="out"/>
        <c:minorTickMark val="none"/>
        <c:tickLblPos val="nextTo"/>
        <c:crossAx val="956626792"/>
        <c:crosses val="autoZero"/>
        <c:auto val="1"/>
        <c:lblAlgn val="ctr"/>
        <c:lblOffset val="100"/>
        <c:noMultiLvlLbl val="0"/>
      </c:catAx>
      <c:spPr>
        <a:solidFill>
          <a:srgbClr val="FFFFFF">
            <a:alpha val="0"/>
          </a:srgbClr>
        </a:solidFill>
        <a:ln w="12700">
          <a:noFill/>
        </a:ln>
      </c:spPr>
    </c:plotArea>
    <c:plotVisOnly val="1"/>
    <c:dispBlanksAs val="gap"/>
    <c:showDLblsOverMax val="0"/>
  </c:chart>
  <c:txPr>
    <a:bodyPr rot="0"/>
    <a:lstStyle/>
    <a:p>
      <a:pPr>
        <a:defRPr lang="en-US" sz="1600" u="none" baseline="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374E2E2-2346-43D9-9228-42E247B6FB1D}" type="datetimeFigureOut">
              <a:rPr lang="en-US" smtClean="0"/>
              <a:t>9/15/22</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B9CD37F-2504-4B3D-A235-7FA98B8675B3}" type="slidenum">
              <a:rPr lang="en-US" smtClean="0"/>
              <a:t>‹#›</a:t>
            </a:fld>
            <a:endParaRPr lang="en-US" dirty="0"/>
          </a:p>
        </p:txBody>
      </p:sp>
    </p:spTree>
    <p:extLst>
      <p:ext uri="{BB962C8B-B14F-4D97-AF65-F5344CB8AC3E}">
        <p14:creationId xmlns:p14="http://schemas.microsoft.com/office/powerpoint/2010/main" val="3218904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a:t>
            </a:fld>
            <a:endParaRPr lang="en-US" dirty="0"/>
          </a:p>
        </p:txBody>
      </p:sp>
    </p:spTree>
    <p:extLst>
      <p:ext uri="{BB962C8B-B14F-4D97-AF65-F5344CB8AC3E}">
        <p14:creationId xmlns:p14="http://schemas.microsoft.com/office/powerpoint/2010/main" val="1665598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10</a:t>
            </a:fld>
            <a:endParaRPr lang="en-US" dirty="0"/>
          </a:p>
        </p:txBody>
      </p:sp>
    </p:spTree>
    <p:extLst>
      <p:ext uri="{BB962C8B-B14F-4D97-AF65-F5344CB8AC3E}">
        <p14:creationId xmlns:p14="http://schemas.microsoft.com/office/powerpoint/2010/main" val="427731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11</a:t>
            </a:fld>
            <a:endParaRPr lang="en-US" dirty="0"/>
          </a:p>
        </p:txBody>
      </p:sp>
    </p:spTree>
    <p:extLst>
      <p:ext uri="{BB962C8B-B14F-4D97-AF65-F5344CB8AC3E}">
        <p14:creationId xmlns:p14="http://schemas.microsoft.com/office/powerpoint/2010/main" val="82154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12</a:t>
            </a:fld>
            <a:endParaRPr lang="en-US" dirty="0"/>
          </a:p>
        </p:txBody>
      </p:sp>
    </p:spTree>
    <p:extLst>
      <p:ext uri="{BB962C8B-B14F-4D97-AF65-F5344CB8AC3E}">
        <p14:creationId xmlns:p14="http://schemas.microsoft.com/office/powerpoint/2010/main" val="135298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13</a:t>
            </a:fld>
            <a:endParaRPr lang="en-US" dirty="0"/>
          </a:p>
        </p:txBody>
      </p:sp>
    </p:spTree>
    <p:extLst>
      <p:ext uri="{BB962C8B-B14F-4D97-AF65-F5344CB8AC3E}">
        <p14:creationId xmlns:p14="http://schemas.microsoft.com/office/powerpoint/2010/main" val="2532140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14</a:t>
            </a:fld>
            <a:endParaRPr lang="en-US" dirty="0"/>
          </a:p>
        </p:txBody>
      </p:sp>
    </p:spTree>
    <p:extLst>
      <p:ext uri="{BB962C8B-B14F-4D97-AF65-F5344CB8AC3E}">
        <p14:creationId xmlns:p14="http://schemas.microsoft.com/office/powerpoint/2010/main" val="3444805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15</a:t>
            </a:fld>
            <a:endParaRPr lang="en-US" dirty="0"/>
          </a:p>
        </p:txBody>
      </p:sp>
    </p:spTree>
    <p:extLst>
      <p:ext uri="{BB962C8B-B14F-4D97-AF65-F5344CB8AC3E}">
        <p14:creationId xmlns:p14="http://schemas.microsoft.com/office/powerpoint/2010/main" val="95801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16</a:t>
            </a:fld>
            <a:endParaRPr lang="en-US" dirty="0"/>
          </a:p>
        </p:txBody>
      </p:sp>
    </p:spTree>
    <p:extLst>
      <p:ext uri="{BB962C8B-B14F-4D97-AF65-F5344CB8AC3E}">
        <p14:creationId xmlns:p14="http://schemas.microsoft.com/office/powerpoint/2010/main" val="1480265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17</a:t>
            </a:fld>
            <a:endParaRPr lang="en-US" dirty="0"/>
          </a:p>
        </p:txBody>
      </p:sp>
    </p:spTree>
    <p:extLst>
      <p:ext uri="{BB962C8B-B14F-4D97-AF65-F5344CB8AC3E}">
        <p14:creationId xmlns:p14="http://schemas.microsoft.com/office/powerpoint/2010/main" val="12786133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9347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8622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2</a:t>
            </a:fld>
            <a:endParaRPr lang="en-US" dirty="0"/>
          </a:p>
        </p:txBody>
      </p:sp>
    </p:spTree>
    <p:extLst>
      <p:ext uri="{BB962C8B-B14F-4D97-AF65-F5344CB8AC3E}">
        <p14:creationId xmlns:p14="http://schemas.microsoft.com/office/powerpoint/2010/main" val="1498560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4384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6054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62523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70897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3400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894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CD37F-2504-4B3D-A235-7FA98B8675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2467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28</a:t>
            </a:fld>
            <a:endParaRPr lang="en-US" dirty="0"/>
          </a:p>
        </p:txBody>
      </p:sp>
    </p:spTree>
    <p:extLst>
      <p:ext uri="{BB962C8B-B14F-4D97-AF65-F5344CB8AC3E}">
        <p14:creationId xmlns:p14="http://schemas.microsoft.com/office/powerpoint/2010/main" val="573351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3</a:t>
            </a:fld>
            <a:endParaRPr lang="en-US" dirty="0"/>
          </a:p>
        </p:txBody>
      </p:sp>
    </p:spTree>
    <p:extLst>
      <p:ext uri="{BB962C8B-B14F-4D97-AF65-F5344CB8AC3E}">
        <p14:creationId xmlns:p14="http://schemas.microsoft.com/office/powerpoint/2010/main" val="442830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4</a:t>
            </a:fld>
            <a:endParaRPr lang="en-US" dirty="0"/>
          </a:p>
        </p:txBody>
      </p:sp>
    </p:spTree>
    <p:extLst>
      <p:ext uri="{BB962C8B-B14F-4D97-AF65-F5344CB8AC3E}">
        <p14:creationId xmlns:p14="http://schemas.microsoft.com/office/powerpoint/2010/main" val="230364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5</a:t>
            </a:fld>
            <a:endParaRPr lang="en-US" dirty="0"/>
          </a:p>
        </p:txBody>
      </p:sp>
    </p:spTree>
    <p:extLst>
      <p:ext uri="{BB962C8B-B14F-4D97-AF65-F5344CB8AC3E}">
        <p14:creationId xmlns:p14="http://schemas.microsoft.com/office/powerpoint/2010/main" val="568671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6</a:t>
            </a:fld>
            <a:endParaRPr lang="en-US" dirty="0"/>
          </a:p>
        </p:txBody>
      </p:sp>
    </p:spTree>
    <p:extLst>
      <p:ext uri="{BB962C8B-B14F-4D97-AF65-F5344CB8AC3E}">
        <p14:creationId xmlns:p14="http://schemas.microsoft.com/office/powerpoint/2010/main" val="3290625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7</a:t>
            </a:fld>
            <a:endParaRPr lang="en-US" dirty="0"/>
          </a:p>
        </p:txBody>
      </p:sp>
    </p:spTree>
    <p:extLst>
      <p:ext uri="{BB962C8B-B14F-4D97-AF65-F5344CB8AC3E}">
        <p14:creationId xmlns:p14="http://schemas.microsoft.com/office/powerpoint/2010/main" val="4084794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8</a:t>
            </a:fld>
            <a:endParaRPr lang="en-US" dirty="0"/>
          </a:p>
        </p:txBody>
      </p:sp>
    </p:spTree>
    <p:extLst>
      <p:ext uri="{BB962C8B-B14F-4D97-AF65-F5344CB8AC3E}">
        <p14:creationId xmlns:p14="http://schemas.microsoft.com/office/powerpoint/2010/main" val="1111377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CD37F-2504-4B3D-A235-7FA98B8675B3}" type="slidenum">
              <a:rPr lang="en-US" smtClean="0"/>
              <a:t>9</a:t>
            </a:fld>
            <a:endParaRPr lang="en-US" dirty="0"/>
          </a:p>
        </p:txBody>
      </p:sp>
    </p:spTree>
    <p:extLst>
      <p:ext uri="{BB962C8B-B14F-4D97-AF65-F5344CB8AC3E}">
        <p14:creationId xmlns:p14="http://schemas.microsoft.com/office/powerpoint/2010/main" val="371272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747CA-B5CC-4DE0-BC79-87D8F378E9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CE0F2A-75C2-422F-8278-7976F8DF44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E29E14-564B-4D1E-929B-80969A526575}"/>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5" name="Footer Placeholder 4">
            <a:extLst>
              <a:ext uri="{FF2B5EF4-FFF2-40B4-BE49-F238E27FC236}">
                <a16:creationId xmlns:a16="http://schemas.microsoft.com/office/drawing/2014/main" id="{846954EC-DE1D-4088-8D5A-3CA4CD7F79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347B29-9800-443B-83B9-184B4593BAB0}"/>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173316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4CA66-393B-40CF-A601-3268307181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C1EE63-1856-47B5-A877-72D395F6F3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3D89B-9865-4EE0-864F-3C9B8A1EEE55}"/>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5" name="Footer Placeholder 4">
            <a:extLst>
              <a:ext uri="{FF2B5EF4-FFF2-40B4-BE49-F238E27FC236}">
                <a16:creationId xmlns:a16="http://schemas.microsoft.com/office/drawing/2014/main" id="{1C2D6639-73C6-4ED0-9805-4A82812B23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800A6B-D2C2-4F0D-8F54-0C7D2F16FBDB}"/>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286525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4F6326-D41B-4B66-87E4-61452FD2D3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E45382-EA30-49B1-ACA8-4D12EC1A79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1958CA-30A3-46EA-BBA3-F47901143861}"/>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5" name="Footer Placeholder 4">
            <a:extLst>
              <a:ext uri="{FF2B5EF4-FFF2-40B4-BE49-F238E27FC236}">
                <a16:creationId xmlns:a16="http://schemas.microsoft.com/office/drawing/2014/main" id="{3D98C163-DB9D-4AED-A193-DE5FFDC1D3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FBA5A9-01DC-40D3-8AB8-86D62491C030}"/>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290579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9935C-387A-49E1-B114-BE31033291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9A6A74-2530-4B97-93FA-85026C8027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80F3C-FEE4-4EE5-8451-890AA6708439}"/>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5" name="Footer Placeholder 4">
            <a:extLst>
              <a:ext uri="{FF2B5EF4-FFF2-40B4-BE49-F238E27FC236}">
                <a16:creationId xmlns:a16="http://schemas.microsoft.com/office/drawing/2014/main" id="{B590F835-6F80-4492-8389-DD03D9CC01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743A56-6926-4DD0-93C2-EB483BFB67F1}"/>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76073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403C-3D0C-45FB-AEAD-6C447F2F5E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E7DB74-3AA6-49A5-8230-FAA4854E60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4C9293-A458-4EAB-99F5-B8F76F3EE619}"/>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5" name="Footer Placeholder 4">
            <a:extLst>
              <a:ext uri="{FF2B5EF4-FFF2-40B4-BE49-F238E27FC236}">
                <a16:creationId xmlns:a16="http://schemas.microsoft.com/office/drawing/2014/main" id="{8E1592A6-2FE1-4EF8-AAA2-1D0D85B61E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15D82-DB32-4CA0-9CE6-B1534568E818}"/>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84359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4745-9FF5-4F6C-9F26-B254EC3ADD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7EF05B-80DC-4C6B-BBE3-E950356D44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B92A23-0328-49A6-8244-2516E49EE2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F1D3D9-67D9-46A8-B46E-DF6F2D78B6AC}"/>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6" name="Footer Placeholder 5">
            <a:extLst>
              <a:ext uri="{FF2B5EF4-FFF2-40B4-BE49-F238E27FC236}">
                <a16:creationId xmlns:a16="http://schemas.microsoft.com/office/drawing/2014/main" id="{E125015B-3A9F-467C-9F7F-4F5D2E632B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FB5C6B-5822-4AD5-9157-B95123535B58}"/>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259587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BAD04-E79C-49E7-8562-1E8F86899A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1B5819-205B-4AD1-8954-15FBF4215B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44EDA-0C4D-4F68-A0D7-A94E754655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7925E7-9A72-4030-A43E-771408EE24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86D895-2709-4EDB-91A3-EBC08AEC58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87A7ED-F3DF-41BB-BD8F-663B71438C12}"/>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8" name="Footer Placeholder 7">
            <a:extLst>
              <a:ext uri="{FF2B5EF4-FFF2-40B4-BE49-F238E27FC236}">
                <a16:creationId xmlns:a16="http://schemas.microsoft.com/office/drawing/2014/main" id="{F5513B1E-5716-4E10-B5BC-D2A65B1D3BF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D2B9B39-31E9-4B7B-92F5-6C7B20709C4C}"/>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404353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F0A2-9E89-47A7-9BBF-95F078E46D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2E0B5-D0B7-48F1-87FD-631CD82406AD}"/>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4" name="Footer Placeholder 3">
            <a:extLst>
              <a:ext uri="{FF2B5EF4-FFF2-40B4-BE49-F238E27FC236}">
                <a16:creationId xmlns:a16="http://schemas.microsoft.com/office/drawing/2014/main" id="{CCC67823-76E7-4811-ACAA-69C1543D53B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F666B-4CA5-4E8C-B34F-122629AE0326}"/>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425531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BB26D-FE65-4D9F-8A10-F8120EB7E447}"/>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3" name="Footer Placeholder 2">
            <a:extLst>
              <a:ext uri="{FF2B5EF4-FFF2-40B4-BE49-F238E27FC236}">
                <a16:creationId xmlns:a16="http://schemas.microsoft.com/office/drawing/2014/main" id="{6469F269-3A5D-4929-AF93-F53D63386A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AA5DC58-947D-4ABA-B4C6-4AACB22A0C69}"/>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275703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ED98-F3B4-4555-BC81-3EFC2DED67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DAB9DF-2E3E-42CE-A8E9-8AF656A84E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8FA483-971F-4C19-BAEB-E0F22792B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5099A3-A48C-4897-AF9B-6CAB36054634}"/>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6" name="Footer Placeholder 5">
            <a:extLst>
              <a:ext uri="{FF2B5EF4-FFF2-40B4-BE49-F238E27FC236}">
                <a16:creationId xmlns:a16="http://schemas.microsoft.com/office/drawing/2014/main" id="{75F4C8A5-D75F-418E-B861-1669CDC073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6C92616-7D61-4F06-A69C-76E0E1FFD8B2}"/>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418469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BCC9-B970-415F-8075-6271BCEB3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843D90-576E-4C29-BACC-0B655B0EE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6BB3FA-3408-4547-B64C-0E30CB371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8259CE-490D-4A37-BB13-A61518D8068A}"/>
              </a:ext>
            </a:extLst>
          </p:cNvPr>
          <p:cNvSpPr>
            <a:spLocks noGrp="1"/>
          </p:cNvSpPr>
          <p:nvPr>
            <p:ph type="dt" sz="half" idx="10"/>
          </p:nvPr>
        </p:nvSpPr>
        <p:spPr/>
        <p:txBody>
          <a:bodyPr/>
          <a:lstStyle/>
          <a:p>
            <a:fld id="{D8435A44-0F7E-43FC-A9D0-22D025DE40D5}" type="datetimeFigureOut">
              <a:rPr lang="en-US" smtClean="0"/>
              <a:t>9/15/22</a:t>
            </a:fld>
            <a:endParaRPr lang="en-US" dirty="0"/>
          </a:p>
        </p:txBody>
      </p:sp>
      <p:sp>
        <p:nvSpPr>
          <p:cNvPr id="6" name="Footer Placeholder 5">
            <a:extLst>
              <a:ext uri="{FF2B5EF4-FFF2-40B4-BE49-F238E27FC236}">
                <a16:creationId xmlns:a16="http://schemas.microsoft.com/office/drawing/2014/main" id="{779582BB-8C1F-4595-878F-FE35599991C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C7C7657-4E12-4F33-A555-C8EB2AF2B1EB}"/>
              </a:ext>
            </a:extLst>
          </p:cNvPr>
          <p:cNvSpPr>
            <a:spLocks noGrp="1"/>
          </p:cNvSpPr>
          <p:nvPr>
            <p:ph type="sldNum" sz="quarter" idx="12"/>
          </p:nvPr>
        </p:nvSpPr>
        <p:spPr/>
        <p:txBody>
          <a:bodyPr/>
          <a:lstStyle/>
          <a:p>
            <a:fld id="{E5FB7F80-E824-4B55-A0FD-B0FDA6EF08F6}" type="slidenum">
              <a:rPr lang="en-US" smtClean="0"/>
              <a:t>‹#›</a:t>
            </a:fld>
            <a:endParaRPr lang="en-US" dirty="0"/>
          </a:p>
        </p:txBody>
      </p:sp>
    </p:spTree>
    <p:extLst>
      <p:ext uri="{BB962C8B-B14F-4D97-AF65-F5344CB8AC3E}">
        <p14:creationId xmlns:p14="http://schemas.microsoft.com/office/powerpoint/2010/main" val="130530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F008F-DF3B-42E0-9CC0-D9EF9B007C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2DC74E-F242-4FDA-A008-BAD8CF3CD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3020F-1DDF-4338-993A-76B206C481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35A44-0F7E-43FC-A9D0-22D025DE40D5}" type="datetimeFigureOut">
              <a:rPr lang="en-US" smtClean="0"/>
              <a:t>9/15/22</a:t>
            </a:fld>
            <a:endParaRPr lang="en-US" dirty="0"/>
          </a:p>
        </p:txBody>
      </p:sp>
      <p:sp>
        <p:nvSpPr>
          <p:cNvPr id="5" name="Footer Placeholder 4">
            <a:extLst>
              <a:ext uri="{FF2B5EF4-FFF2-40B4-BE49-F238E27FC236}">
                <a16:creationId xmlns:a16="http://schemas.microsoft.com/office/drawing/2014/main" id="{2FD44561-263E-48D5-9B71-9DECA30AA5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4CD0DD-6886-47F8-BB1C-5A0CEB3E72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B7F80-E824-4B55-A0FD-B0FDA6EF08F6}" type="slidenum">
              <a:rPr lang="en-US" smtClean="0"/>
              <a:t>‹#›</a:t>
            </a:fld>
            <a:endParaRPr lang="en-US" dirty="0"/>
          </a:p>
        </p:txBody>
      </p:sp>
      <p:sp>
        <p:nvSpPr>
          <p:cNvPr id="7" name="MSIPCMContentMarking" descr="{&quot;HashCode&quot;:2024820305,&quot;Placement&quot;:&quot;Header&quot;,&quot;Top&quot;:0.0,&quot;Left&quot;:885.379761,&quot;SlideWidth&quot;:960,&quot;SlideHeight&quot;:540}">
            <a:extLst>
              <a:ext uri="{FF2B5EF4-FFF2-40B4-BE49-F238E27FC236}">
                <a16:creationId xmlns:a16="http://schemas.microsoft.com/office/drawing/2014/main" id="{A33C40EA-F360-4878-8429-E3148C9C3884}"/>
              </a:ext>
            </a:extLst>
          </p:cNvPr>
          <p:cNvSpPr txBox="1"/>
          <p:nvPr userDrawn="1"/>
        </p:nvSpPr>
        <p:spPr>
          <a:xfrm>
            <a:off x="11244323" y="0"/>
            <a:ext cx="947677" cy="262344"/>
          </a:xfrm>
          <a:prstGeom prst="rect">
            <a:avLst/>
          </a:prstGeom>
          <a:noFill/>
        </p:spPr>
        <p:txBody>
          <a:bodyPr vert="horz" wrap="square" lIns="0" tIns="0" rIns="0" bIns="0" rtlCol="0" anchor="ctr" anchorCtr="1">
            <a:spAutoFit/>
          </a:bodyPr>
          <a:lstStyle/>
          <a:p>
            <a:pPr algn="r">
              <a:spcBef>
                <a:spcPts val="0"/>
              </a:spcBef>
              <a:spcAft>
                <a:spcPts val="0"/>
              </a:spcAft>
            </a:pPr>
            <a:r>
              <a:rPr lang="en-US" sz="1000" dirty="0">
                <a:solidFill>
                  <a:srgbClr val="000000"/>
                </a:solidFill>
                <a:latin typeface="Calibri" panose="020F0502020204030204" pitchFamily="34" charset="0"/>
              </a:rPr>
              <a:t>Business Use</a:t>
            </a:r>
          </a:p>
        </p:txBody>
      </p:sp>
    </p:spTree>
    <p:extLst>
      <p:ext uri="{BB962C8B-B14F-4D97-AF65-F5344CB8AC3E}">
        <p14:creationId xmlns:p14="http://schemas.microsoft.com/office/powerpoint/2010/main" val="6105417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8.xml.rels><?xml version="1.0" encoding="UTF-8" standalone="yes"?>
<Relationships xmlns="http://schemas.openxmlformats.org/package/2006/relationships"><Relationship Id="rId8" Type="http://schemas.openxmlformats.org/officeDocument/2006/relationships/hyperlink" Target="http://www.ifdh.org/ifdh-2019-toothpaste-survey.html" TargetMode="External"/><Relationship Id="rId3" Type="http://schemas.openxmlformats.org/officeDocument/2006/relationships/hyperlink" Target="http://www.ifdh.org/ifdh-2022-elderly-practices-survey.html" TargetMode="External"/><Relationship Id="rId7" Type="http://schemas.openxmlformats.org/officeDocument/2006/relationships/hyperlink" Target="http://www.ifdh.org/ifdh-2020-covid-survey.html" TargetMode="External"/><Relationship Id="rId12" Type="http://schemas.openxmlformats.org/officeDocument/2006/relationships/hyperlink" Target="http://2016.igem.org/Team:Kyoto/Integrated_Practic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ifdh.org/ifdh-2020-electric-toothbrush-survey.html" TargetMode="External"/><Relationship Id="rId11" Type="http://schemas.openxmlformats.org/officeDocument/2006/relationships/image" Target="../media/image7.png"/><Relationship Id="rId5" Type="http://schemas.openxmlformats.org/officeDocument/2006/relationships/hyperlink" Target="http://www.ifdh.org/ifdh-2021-oral-systemic-link-survey.html" TargetMode="External"/><Relationship Id="rId10" Type="http://schemas.openxmlformats.org/officeDocument/2006/relationships/image" Target="../media/image6.png"/><Relationship Id="rId4" Type="http://schemas.openxmlformats.org/officeDocument/2006/relationships/hyperlink" Target="http://www.ifdh.org/ifdh-2021-pediatric-practices-survey.html" TargetMode="External"/><Relationship Id="rId9"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www.createdebate.com/debate/show/All_things_work_together_for_the_good_of_those_who_love_Go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4EF61F-5CCB-4D48-AB5B-BE8740C9BDA0}"/>
              </a:ext>
            </a:extLst>
          </p:cNvPr>
          <p:cNvSpPr>
            <a:spLocks noGrp="1"/>
          </p:cNvSpPr>
          <p:nvPr>
            <p:ph type="ctrTitle"/>
          </p:nvPr>
        </p:nvSpPr>
        <p:spPr>
          <a:xfrm>
            <a:off x="1036684" y="1152144"/>
            <a:ext cx="4645025" cy="3072393"/>
          </a:xfrm>
        </p:spPr>
        <p:txBody>
          <a:bodyPr>
            <a:normAutofit/>
          </a:bodyPr>
          <a:lstStyle/>
          <a:p>
            <a:pPr algn="l"/>
            <a:r>
              <a:rPr lang="en-US" sz="3900" dirty="0"/>
              <a:t>IFDH Sustainable Dentistry Survey</a:t>
            </a:r>
          </a:p>
        </p:txBody>
      </p:sp>
      <p:sp>
        <p:nvSpPr>
          <p:cNvPr id="3" name="Subtitle 2">
            <a:extLst>
              <a:ext uri="{FF2B5EF4-FFF2-40B4-BE49-F238E27FC236}">
                <a16:creationId xmlns:a16="http://schemas.microsoft.com/office/drawing/2014/main" id="{74777C0F-2D66-4B44-AFAC-2E8301EC432C}"/>
              </a:ext>
            </a:extLst>
          </p:cNvPr>
          <p:cNvSpPr>
            <a:spLocks noGrp="1"/>
          </p:cNvSpPr>
          <p:nvPr>
            <p:ph type="subTitle" idx="1"/>
          </p:nvPr>
        </p:nvSpPr>
        <p:spPr>
          <a:xfrm>
            <a:off x="1036684" y="4462272"/>
            <a:ext cx="3953501" cy="1272831"/>
          </a:xfrm>
        </p:spPr>
        <p:txBody>
          <a:bodyPr anchor="t">
            <a:normAutofit/>
          </a:bodyPr>
          <a:lstStyle/>
          <a:p>
            <a:pPr algn="l"/>
            <a:r>
              <a:rPr lang="en-US" dirty="0"/>
              <a:t>July 2022</a:t>
            </a:r>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7" name="Picture 16">
            <a:extLst>
              <a:ext uri="{FF2B5EF4-FFF2-40B4-BE49-F238E27FC236}">
                <a16:creationId xmlns:a16="http://schemas.microsoft.com/office/drawing/2014/main" id="{1C85E8D6-00AB-459D-9BC0-09CFBA940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9008" y="736850"/>
            <a:ext cx="6428067" cy="2008770"/>
          </a:xfrm>
          <a:prstGeom prst="rect">
            <a:avLst/>
          </a:prstGeom>
        </p:spPr>
      </p:pic>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IFDH Sustainability in Dentistry  Survey">
            <a:extLst>
              <a:ext uri="{FF2B5EF4-FFF2-40B4-BE49-F238E27FC236}">
                <a16:creationId xmlns:a16="http://schemas.microsoft.com/office/drawing/2014/main" id="{5710EA55-856B-4231-8670-3C8ED539B0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283" y="2864008"/>
            <a:ext cx="3257142" cy="3257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49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1492999" y="612846"/>
            <a:ext cx="10065370" cy="2937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n-lt"/>
                <a:ea typeface="+mj-ea"/>
                <a:cs typeface="+mj-cs"/>
              </a:rPr>
              <a:t>When you think of a product that is ‘environmentally-friendly’, select up to 5 product attributes that you consider to be extremely important.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347" y="6089608"/>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3878317" y="6375650"/>
            <a:ext cx="7994068" cy="307777"/>
          </a:xfrm>
          <a:prstGeom prst="rect">
            <a:avLst/>
          </a:prstGeom>
          <a:noFill/>
        </p:spPr>
        <p:txBody>
          <a:bodyPr wrap="square" rtlCol="0">
            <a:spAutoFit/>
          </a:bodyPr>
          <a:lstStyle/>
          <a:p>
            <a:pPr algn="r"/>
            <a:r>
              <a:rPr lang="en-US" sz="1400" dirty="0"/>
              <a:t>N=295</a:t>
            </a:r>
          </a:p>
        </p:txBody>
      </p:sp>
      <p:graphicFrame>
        <p:nvGraphicFramePr>
          <p:cNvPr id="3" name="Table 3">
            <a:extLst>
              <a:ext uri="{FF2B5EF4-FFF2-40B4-BE49-F238E27FC236}">
                <a16:creationId xmlns:a16="http://schemas.microsoft.com/office/drawing/2014/main" id="{26467704-E2A0-463C-95A0-FFA3BED74C4B}"/>
              </a:ext>
            </a:extLst>
          </p:cNvPr>
          <p:cNvGraphicFramePr>
            <a:graphicFrameLocks noGrp="1"/>
          </p:cNvGraphicFramePr>
          <p:nvPr>
            <p:extLst>
              <p:ext uri="{D42A27DB-BD31-4B8C-83A1-F6EECF244321}">
                <p14:modId xmlns:p14="http://schemas.microsoft.com/office/powerpoint/2010/main" val="3248969161"/>
              </p:ext>
            </p:extLst>
          </p:nvPr>
        </p:nvGraphicFramePr>
        <p:xfrm>
          <a:off x="925347" y="1318651"/>
          <a:ext cx="10633021" cy="4804410"/>
        </p:xfrm>
        <a:graphic>
          <a:graphicData uri="http://schemas.openxmlformats.org/drawingml/2006/table">
            <a:tbl>
              <a:tblPr firstRow="1" bandRow="1">
                <a:tableStyleId>{5C22544A-7EE6-4342-B048-85BDC9FD1C3A}</a:tableStyleId>
              </a:tblPr>
              <a:tblGrid>
                <a:gridCol w="2305544">
                  <a:extLst>
                    <a:ext uri="{9D8B030D-6E8A-4147-A177-3AD203B41FA5}">
                      <a16:colId xmlns:a16="http://schemas.microsoft.com/office/drawing/2014/main" val="951439134"/>
                    </a:ext>
                  </a:extLst>
                </a:gridCol>
                <a:gridCol w="8327477">
                  <a:extLst>
                    <a:ext uri="{9D8B030D-6E8A-4147-A177-3AD203B41FA5}">
                      <a16:colId xmlns:a16="http://schemas.microsoft.com/office/drawing/2014/main" val="1995069525"/>
                    </a:ext>
                  </a:extLst>
                </a:gridCol>
              </a:tblGrid>
              <a:tr h="610337">
                <a:tc>
                  <a:txBody>
                    <a:bodyPr/>
                    <a:lstStyle/>
                    <a:p>
                      <a:r>
                        <a:rPr lang="en-US" dirty="0"/>
                        <a:t>% of respondents who selected in Top 5</a:t>
                      </a:r>
                    </a:p>
                  </a:txBody>
                  <a:tcPr/>
                </a:tc>
                <a:tc>
                  <a:txBody>
                    <a:bodyPr/>
                    <a:lstStyle/>
                    <a:p>
                      <a:r>
                        <a:rPr lang="en-US" dirty="0"/>
                        <a:t>Attribute</a:t>
                      </a:r>
                    </a:p>
                  </a:txBody>
                  <a:tcPr/>
                </a:tc>
                <a:extLst>
                  <a:ext uri="{0D108BD9-81ED-4DB2-BD59-A6C34878D82A}">
                    <a16:rowId xmlns:a16="http://schemas.microsoft.com/office/drawing/2014/main" val="141960672"/>
                  </a:ext>
                </a:extLst>
              </a:tr>
              <a:tr h="370840">
                <a:tc>
                  <a:txBody>
                    <a:bodyPr/>
                    <a:lstStyle/>
                    <a:p>
                      <a:r>
                        <a:rPr lang="en-US" sz="1600"/>
                        <a:t>41% </a:t>
                      </a:r>
                      <a:r>
                        <a:rPr lang="en-US" sz="1600" dirty="0"/>
                        <a:t>to 52%</a:t>
                      </a:r>
                    </a:p>
                  </a:txBody>
                  <a:tcPr/>
                </a:tc>
                <a:tc>
                  <a:txBody>
                    <a:bodyPr/>
                    <a:lstStyle/>
                    <a:p>
                      <a:pPr algn="l" fontAlgn="ctr"/>
                      <a:r>
                        <a:rPr lang="en-US" sz="1600" b="0" i="0" u="none" strike="noStrike" dirty="0">
                          <a:effectLst/>
                          <a:latin typeface="Arial" panose="020B0604020202020204" pitchFamily="34" charset="0"/>
                        </a:rPr>
                        <a:t>Product is effective in maintaining oral health (52%)</a:t>
                      </a:r>
                    </a:p>
                    <a:p>
                      <a:pPr algn="l" fontAlgn="ctr"/>
                      <a:r>
                        <a:rPr lang="en-US" sz="1600" b="0" i="0" u="none" strike="noStrike" dirty="0">
                          <a:effectLst/>
                          <a:latin typeface="Arial" panose="020B0604020202020204" pitchFamily="34" charset="0"/>
                        </a:rPr>
                        <a:t>Product has minimal packaging (51%)</a:t>
                      </a:r>
                    </a:p>
                    <a:p>
                      <a:pPr algn="l" fontAlgn="ctr"/>
                      <a:r>
                        <a:rPr lang="en-US" sz="1600" b="0" i="0" u="none" strike="noStrike" dirty="0">
                          <a:effectLst/>
                          <a:latin typeface="Arial" panose="020B0604020202020204" pitchFamily="34" charset="0"/>
                        </a:rPr>
                        <a:t>Packaging is recyclable (48%)</a:t>
                      </a:r>
                    </a:p>
                    <a:p>
                      <a:pPr algn="l" fontAlgn="ctr"/>
                      <a:r>
                        <a:rPr lang="en-US" sz="1600" b="0" i="0" u="none" strike="noStrike" dirty="0">
                          <a:effectLst/>
                          <a:latin typeface="Arial" panose="020B0604020202020204" pitchFamily="34" charset="0"/>
                        </a:rPr>
                        <a:t>Ingredients are safe for the environment (44%)</a:t>
                      </a:r>
                    </a:p>
                    <a:p>
                      <a:pPr algn="l" fontAlgn="ctr"/>
                      <a:r>
                        <a:rPr lang="en-US" sz="1600" b="0" i="0" u="none" strike="noStrike" dirty="0">
                          <a:effectLst/>
                          <a:latin typeface="Arial" panose="020B0604020202020204" pitchFamily="34" charset="0"/>
                        </a:rPr>
                        <a:t>Product components are biodegradable (43%)</a:t>
                      </a:r>
                    </a:p>
                    <a:p>
                      <a:pPr algn="l" fontAlgn="ctr"/>
                      <a:r>
                        <a:rPr lang="en-US" sz="1600" b="0" i="0" u="none" strike="noStrike" dirty="0">
                          <a:effectLst/>
                          <a:latin typeface="Arial" panose="020B0604020202020204" pitchFamily="34" charset="0"/>
                        </a:rPr>
                        <a:t>Product is recyclable (41%)</a:t>
                      </a:r>
                    </a:p>
                    <a:p>
                      <a:pPr algn="l" fontAlgn="ctr"/>
                      <a:endParaRPr lang="en-US" sz="16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3005253954"/>
                  </a:ext>
                </a:extLst>
              </a:tr>
              <a:tr h="370840">
                <a:tc>
                  <a:txBody>
                    <a:bodyPr/>
                    <a:lstStyle/>
                    <a:p>
                      <a:r>
                        <a:rPr lang="en-US" sz="1600" dirty="0"/>
                        <a:t>27% to 40%</a:t>
                      </a:r>
                    </a:p>
                  </a:txBody>
                  <a:tcPr/>
                </a:tc>
                <a:tc>
                  <a:txBody>
                    <a:bodyPr/>
                    <a:lstStyle/>
                    <a:p>
                      <a:pPr algn="l" fontAlgn="ctr"/>
                      <a:r>
                        <a:rPr lang="en-US" sz="1600" b="0" i="0" u="none" strike="noStrike" dirty="0">
                          <a:effectLst/>
                          <a:latin typeface="Arial" panose="020B0604020202020204" pitchFamily="34" charset="0"/>
                        </a:rPr>
                        <a:t>Product is made from recyclable material (32%)</a:t>
                      </a:r>
                    </a:p>
                    <a:p>
                      <a:pPr algn="l" fontAlgn="ctr"/>
                      <a:r>
                        <a:rPr lang="en-US" sz="1600" b="0" i="0" u="none" strike="noStrike" dirty="0">
                          <a:effectLst/>
                          <a:latin typeface="Arial" panose="020B0604020202020204" pitchFamily="34" charset="0"/>
                        </a:rPr>
                        <a:t>Product packaging is made from recyclable material (30%)</a:t>
                      </a:r>
                    </a:p>
                    <a:p>
                      <a:pPr algn="l" fontAlgn="ctr"/>
                      <a:r>
                        <a:rPr lang="en-US" sz="1600" b="0" i="0" u="none" strike="noStrike" dirty="0">
                          <a:effectLst/>
                          <a:latin typeface="Arial" panose="020B0604020202020204" pitchFamily="34" charset="0"/>
                        </a:rPr>
                        <a:t>Package is reusable/refillable (30%)</a:t>
                      </a:r>
                    </a:p>
                    <a:p>
                      <a:pPr algn="l" fontAlgn="ctr"/>
                      <a:r>
                        <a:rPr lang="en-US" sz="1600" b="0" i="0" u="none" strike="noStrike" dirty="0">
                          <a:effectLst/>
                          <a:latin typeface="Arial" panose="020B0604020202020204" pitchFamily="34" charset="0"/>
                        </a:rPr>
                        <a:t>Manufacturing process follows sustainability principles (27%)</a:t>
                      </a:r>
                    </a:p>
                    <a:p>
                      <a:pPr algn="l" fontAlgn="ctr"/>
                      <a:endParaRPr lang="en-US" sz="16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2418147233"/>
                  </a:ext>
                </a:extLst>
              </a:tr>
              <a:tr h="370840">
                <a:tc>
                  <a:txBody>
                    <a:bodyPr/>
                    <a:lstStyle/>
                    <a:p>
                      <a:r>
                        <a:rPr lang="en-US" sz="1600" dirty="0"/>
                        <a:t>Less than 27%</a:t>
                      </a:r>
                    </a:p>
                  </a:txBody>
                  <a:tcPr/>
                </a:tc>
                <a:tc>
                  <a:txBody>
                    <a:bodyPr/>
                    <a:lstStyle/>
                    <a:p>
                      <a:pPr algn="l" fontAlgn="ctr"/>
                      <a:r>
                        <a:rPr lang="en-US" sz="1600" b="0" i="0" u="none" strike="noStrike" dirty="0">
                          <a:effectLst/>
                          <a:latin typeface="Arial" panose="020B0604020202020204" pitchFamily="34" charset="0"/>
                        </a:rPr>
                        <a:t>Ingredients are natural (17%)</a:t>
                      </a:r>
                    </a:p>
                    <a:p>
                      <a:pPr algn="l" fontAlgn="ctr"/>
                      <a:r>
                        <a:rPr lang="en-US" sz="1600" b="0" i="0" u="none" strike="noStrike" dirty="0">
                          <a:effectLst/>
                          <a:latin typeface="Arial" panose="020B0604020202020204" pitchFamily="34" charset="0"/>
                        </a:rPr>
                        <a:t>Non-essential ingredients (e.g., binders, fillers,) are eliminated from the product (16%)</a:t>
                      </a:r>
                    </a:p>
                    <a:p>
                      <a:pPr algn="l" fontAlgn="ctr"/>
                      <a:r>
                        <a:rPr lang="en-US" sz="1600" b="0" i="0" u="none" strike="noStrike" dirty="0">
                          <a:effectLst/>
                          <a:latin typeface="Arial" panose="020B0604020202020204" pitchFamily="34" charset="0"/>
                        </a:rPr>
                        <a:t>Manufacturer of product is leader in sustainability (11%)</a:t>
                      </a:r>
                    </a:p>
                    <a:p>
                      <a:pPr algn="l" fontAlgn="ctr"/>
                      <a:r>
                        <a:rPr lang="en-US" sz="1600" b="0" i="0" u="none" strike="noStrike" dirty="0">
                          <a:effectLst/>
                          <a:latin typeface="Arial" panose="020B0604020202020204" pitchFamily="34" charset="0"/>
                        </a:rPr>
                        <a:t>Product use requires little to no water (5%)</a:t>
                      </a:r>
                    </a:p>
                    <a:p>
                      <a:pPr algn="l" fontAlgn="ctr"/>
                      <a:endParaRPr lang="en-US" sz="16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2554612551"/>
                  </a:ext>
                </a:extLst>
              </a:tr>
            </a:tbl>
          </a:graphicData>
        </a:graphic>
      </p:graphicFrame>
    </p:spTree>
    <p:extLst>
      <p:ext uri="{BB962C8B-B14F-4D97-AF65-F5344CB8AC3E}">
        <p14:creationId xmlns:p14="http://schemas.microsoft.com/office/powerpoint/2010/main" val="314762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1492999" y="612846"/>
            <a:ext cx="10065370" cy="2937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n-lt"/>
                <a:ea typeface="+mj-ea"/>
                <a:cs typeface="+mj-cs"/>
              </a:rPr>
              <a:t>Please select up to 3 items that you consider to be the BIGGEST challenges to increase sustainability in dentistry?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347" y="6089608"/>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3878317" y="6375650"/>
            <a:ext cx="7994068" cy="307777"/>
          </a:xfrm>
          <a:prstGeom prst="rect">
            <a:avLst/>
          </a:prstGeom>
          <a:noFill/>
        </p:spPr>
        <p:txBody>
          <a:bodyPr wrap="square" rtlCol="0">
            <a:spAutoFit/>
          </a:bodyPr>
          <a:lstStyle/>
          <a:p>
            <a:pPr algn="r"/>
            <a:r>
              <a:rPr lang="en-US" sz="1400" dirty="0"/>
              <a:t>N=295</a:t>
            </a:r>
          </a:p>
        </p:txBody>
      </p:sp>
      <p:graphicFrame>
        <p:nvGraphicFramePr>
          <p:cNvPr id="30" name="Chart 29">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381003807"/>
              </p:ext>
            </p:extLst>
          </p:nvPr>
        </p:nvGraphicFramePr>
        <p:xfrm>
          <a:off x="1368043" y="1392987"/>
          <a:ext cx="10065370" cy="469662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9A380081-20CC-4AAA-8812-59D30DDC5B5D}"/>
              </a:ext>
            </a:extLst>
          </p:cNvPr>
          <p:cNvSpPr txBox="1"/>
          <p:nvPr/>
        </p:nvSpPr>
        <p:spPr>
          <a:xfrm>
            <a:off x="820417" y="2032041"/>
            <a:ext cx="4982327" cy="584775"/>
          </a:xfrm>
          <a:prstGeom prst="rect">
            <a:avLst/>
          </a:prstGeom>
          <a:solidFill>
            <a:schemeClr val="bg1"/>
          </a:solidFill>
        </p:spPr>
        <p:txBody>
          <a:bodyPr wrap="square" rtlCol="0">
            <a:spAutoFit/>
          </a:bodyPr>
          <a:lstStyle/>
          <a:p>
            <a:pPr algn="r"/>
            <a:r>
              <a:rPr lang="en-US" sz="1600" dirty="0"/>
              <a:t>Limited selection of environmentally-friendly products and equipment</a:t>
            </a:r>
          </a:p>
        </p:txBody>
      </p:sp>
    </p:spTree>
    <p:extLst>
      <p:ext uri="{BB962C8B-B14F-4D97-AF65-F5344CB8AC3E}">
        <p14:creationId xmlns:p14="http://schemas.microsoft.com/office/powerpoint/2010/main" val="538879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2340502" y="132379"/>
            <a:ext cx="10065370" cy="2937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n-lt"/>
                <a:ea typeface="+mj-ea"/>
                <a:cs typeface="+mj-cs"/>
              </a:rPr>
              <a:t>How strongly do you agree or disagree with the following statements?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740" y="6435832"/>
            <a:ext cx="1233710" cy="385535"/>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3906982" y="6551325"/>
            <a:ext cx="7887032" cy="307777"/>
          </a:xfrm>
          <a:prstGeom prst="rect">
            <a:avLst/>
          </a:prstGeom>
          <a:noFill/>
        </p:spPr>
        <p:txBody>
          <a:bodyPr wrap="square" rtlCol="0">
            <a:spAutoFit/>
          </a:bodyPr>
          <a:lstStyle/>
          <a:p>
            <a:pPr algn="r"/>
            <a:r>
              <a:rPr lang="en-US" sz="1400" dirty="0"/>
              <a:t>N=295; Top 2 box =  Strongly or somewhat agree. Bottom 2 box = Somewhat or strongly disagree</a:t>
            </a:r>
          </a:p>
        </p:txBody>
      </p:sp>
      <p:graphicFrame>
        <p:nvGraphicFramePr>
          <p:cNvPr id="3" name="Table 3">
            <a:extLst>
              <a:ext uri="{FF2B5EF4-FFF2-40B4-BE49-F238E27FC236}">
                <a16:creationId xmlns:a16="http://schemas.microsoft.com/office/drawing/2014/main" id="{8746AF95-68BE-4D23-80ED-F2D3B93CF433}"/>
              </a:ext>
            </a:extLst>
          </p:cNvPr>
          <p:cNvGraphicFramePr>
            <a:graphicFrameLocks noGrp="1"/>
          </p:cNvGraphicFramePr>
          <p:nvPr>
            <p:extLst>
              <p:ext uri="{D42A27DB-BD31-4B8C-83A1-F6EECF244321}">
                <p14:modId xmlns:p14="http://schemas.microsoft.com/office/powerpoint/2010/main" val="3241375630"/>
              </p:ext>
            </p:extLst>
          </p:nvPr>
        </p:nvGraphicFramePr>
        <p:xfrm>
          <a:off x="954653" y="433721"/>
          <a:ext cx="11077600" cy="6192520"/>
        </p:xfrm>
        <a:graphic>
          <a:graphicData uri="http://schemas.openxmlformats.org/drawingml/2006/table">
            <a:tbl>
              <a:tblPr firstRow="1" bandRow="1">
                <a:tableStyleId>{5C22544A-7EE6-4342-B048-85BDC9FD1C3A}</a:tableStyleId>
              </a:tblPr>
              <a:tblGrid>
                <a:gridCol w="8207078">
                  <a:extLst>
                    <a:ext uri="{9D8B030D-6E8A-4147-A177-3AD203B41FA5}">
                      <a16:colId xmlns:a16="http://schemas.microsoft.com/office/drawing/2014/main" val="3756609716"/>
                    </a:ext>
                  </a:extLst>
                </a:gridCol>
                <a:gridCol w="1192193">
                  <a:extLst>
                    <a:ext uri="{9D8B030D-6E8A-4147-A177-3AD203B41FA5}">
                      <a16:colId xmlns:a16="http://schemas.microsoft.com/office/drawing/2014/main" val="496166634"/>
                    </a:ext>
                  </a:extLst>
                </a:gridCol>
                <a:gridCol w="1678329">
                  <a:extLst>
                    <a:ext uri="{9D8B030D-6E8A-4147-A177-3AD203B41FA5}">
                      <a16:colId xmlns:a16="http://schemas.microsoft.com/office/drawing/2014/main" val="2026792221"/>
                    </a:ext>
                  </a:extLst>
                </a:gridCol>
              </a:tblGrid>
              <a:tr h="182047">
                <a:tc>
                  <a:txBody>
                    <a:bodyPr/>
                    <a:lstStyle/>
                    <a:p>
                      <a:endParaRPr lang="en-US" dirty="0"/>
                    </a:p>
                  </a:txBody>
                  <a:tcPr/>
                </a:tc>
                <a:tc>
                  <a:txBody>
                    <a:bodyPr/>
                    <a:lstStyle/>
                    <a:p>
                      <a:r>
                        <a:rPr lang="en-US" dirty="0"/>
                        <a:t>Top 2 Box</a:t>
                      </a:r>
                    </a:p>
                  </a:txBody>
                  <a:tcPr/>
                </a:tc>
                <a:tc>
                  <a:txBody>
                    <a:bodyPr/>
                    <a:lstStyle/>
                    <a:p>
                      <a:r>
                        <a:rPr lang="en-US" dirty="0"/>
                        <a:t>Bottom 2 Box</a:t>
                      </a:r>
                    </a:p>
                  </a:txBody>
                  <a:tcPr/>
                </a:tc>
                <a:extLst>
                  <a:ext uri="{0D108BD9-81ED-4DB2-BD59-A6C34878D82A}">
                    <a16:rowId xmlns:a16="http://schemas.microsoft.com/office/drawing/2014/main" val="1226654917"/>
                  </a:ext>
                </a:extLst>
              </a:tr>
              <a:tr h="274637">
                <a:tc>
                  <a:txBody>
                    <a:bodyPr/>
                    <a:lstStyle/>
                    <a:p>
                      <a:r>
                        <a:rPr lang="en-US" sz="1600" dirty="0"/>
                        <a:t>Dental hygienists have a responsibility to contribute to sustainability in dentistry.</a:t>
                      </a:r>
                    </a:p>
                  </a:txBody>
                  <a:tcPr/>
                </a:tc>
                <a:tc>
                  <a:txBody>
                    <a:bodyPr/>
                    <a:lstStyle/>
                    <a:p>
                      <a:r>
                        <a:rPr lang="en-US" sz="1600" dirty="0"/>
                        <a:t>88%</a:t>
                      </a:r>
                    </a:p>
                  </a:txBody>
                  <a:tcPr/>
                </a:tc>
                <a:tc>
                  <a:txBody>
                    <a:bodyPr/>
                    <a:lstStyle/>
                    <a:p>
                      <a:r>
                        <a:rPr lang="en-US" sz="1600" dirty="0"/>
                        <a:t>3%</a:t>
                      </a:r>
                    </a:p>
                  </a:txBody>
                  <a:tcPr/>
                </a:tc>
                <a:extLst>
                  <a:ext uri="{0D108BD9-81ED-4DB2-BD59-A6C34878D82A}">
                    <a16:rowId xmlns:a16="http://schemas.microsoft.com/office/drawing/2014/main" val="10226448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 need more help and education from manufacturers about sustainable dentistry.</a:t>
                      </a:r>
                    </a:p>
                  </a:txBody>
                  <a:tcPr/>
                </a:tc>
                <a:tc>
                  <a:txBody>
                    <a:bodyPr/>
                    <a:lstStyle/>
                    <a:p>
                      <a:r>
                        <a:rPr lang="en-US" sz="1600" dirty="0"/>
                        <a:t>87%</a:t>
                      </a:r>
                    </a:p>
                  </a:txBody>
                  <a:tcPr/>
                </a:tc>
                <a:tc>
                  <a:txBody>
                    <a:bodyPr/>
                    <a:lstStyle/>
                    <a:p>
                      <a:r>
                        <a:rPr lang="en-US" sz="1600" dirty="0"/>
                        <a:t>5%</a:t>
                      </a:r>
                    </a:p>
                  </a:txBody>
                  <a:tcPr/>
                </a:tc>
                <a:extLst>
                  <a:ext uri="{0D108BD9-81ED-4DB2-BD59-A6C34878D82A}">
                    <a16:rowId xmlns:a16="http://schemas.microsoft.com/office/drawing/2014/main" val="15409192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Preventive oral care plays a role in reducing emissions.</a:t>
                      </a:r>
                    </a:p>
                  </a:txBody>
                  <a:tcPr/>
                </a:tc>
                <a:tc>
                  <a:txBody>
                    <a:bodyPr/>
                    <a:lstStyle/>
                    <a:p>
                      <a:r>
                        <a:rPr lang="en-US" sz="1600" dirty="0"/>
                        <a:t>77%</a:t>
                      </a:r>
                    </a:p>
                  </a:txBody>
                  <a:tcPr/>
                </a:tc>
                <a:tc>
                  <a:txBody>
                    <a:bodyPr/>
                    <a:lstStyle/>
                    <a:p>
                      <a:r>
                        <a:rPr lang="en-US" sz="1600" dirty="0"/>
                        <a:t>4%</a:t>
                      </a:r>
                    </a:p>
                  </a:txBody>
                  <a:tcPr/>
                </a:tc>
                <a:extLst>
                  <a:ext uri="{0D108BD9-81ED-4DB2-BD59-A6C34878D82A}">
                    <a16:rowId xmlns:a16="http://schemas.microsoft.com/office/drawing/2014/main" val="32891172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Dental hygienists should take the lead towards sustainability in dentistry.</a:t>
                      </a:r>
                    </a:p>
                  </a:txBody>
                  <a:tcPr/>
                </a:tc>
                <a:tc>
                  <a:txBody>
                    <a:bodyPr/>
                    <a:lstStyle/>
                    <a:p>
                      <a:r>
                        <a:rPr lang="en-US" sz="1600" dirty="0"/>
                        <a:t>70%</a:t>
                      </a:r>
                    </a:p>
                  </a:txBody>
                  <a:tcPr/>
                </a:tc>
                <a:tc>
                  <a:txBody>
                    <a:bodyPr/>
                    <a:lstStyle/>
                    <a:p>
                      <a:r>
                        <a:rPr lang="en-US" sz="1600" dirty="0"/>
                        <a:t>4%</a:t>
                      </a:r>
                    </a:p>
                  </a:txBody>
                  <a:tcPr/>
                </a:tc>
                <a:extLst>
                  <a:ext uri="{0D108BD9-81ED-4DB2-BD59-A6C34878D82A}">
                    <a16:rowId xmlns:a16="http://schemas.microsoft.com/office/drawing/2014/main" val="38755809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My individual actions have a significant impact on achieving sustainable dentistry.</a:t>
                      </a:r>
                    </a:p>
                  </a:txBody>
                  <a:tcPr/>
                </a:tc>
                <a:tc>
                  <a:txBody>
                    <a:bodyPr/>
                    <a:lstStyle/>
                    <a:p>
                      <a:r>
                        <a:rPr lang="en-US" sz="1600" dirty="0"/>
                        <a:t>70%</a:t>
                      </a:r>
                    </a:p>
                  </a:txBody>
                  <a:tcPr/>
                </a:tc>
                <a:tc>
                  <a:txBody>
                    <a:bodyPr/>
                    <a:lstStyle/>
                    <a:p>
                      <a:r>
                        <a:rPr lang="en-US" sz="1600" dirty="0"/>
                        <a:t>11%</a:t>
                      </a:r>
                    </a:p>
                  </a:txBody>
                  <a:tcPr/>
                </a:tc>
                <a:extLst>
                  <a:ext uri="{0D108BD9-81ED-4DB2-BD59-A6C34878D82A}">
                    <a16:rowId xmlns:a16="http://schemas.microsoft.com/office/drawing/2014/main" val="3261142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Product effectiveness is more important to me than how environmentally-friendly a product is  when I make recommendations.</a:t>
                      </a:r>
                    </a:p>
                  </a:txBody>
                  <a:tcPr/>
                </a:tc>
                <a:tc>
                  <a:txBody>
                    <a:bodyPr/>
                    <a:lstStyle/>
                    <a:p>
                      <a:r>
                        <a:rPr lang="en-US" sz="1600" dirty="0"/>
                        <a:t>67%</a:t>
                      </a:r>
                    </a:p>
                  </a:txBody>
                  <a:tcPr/>
                </a:tc>
                <a:tc>
                  <a:txBody>
                    <a:bodyPr/>
                    <a:lstStyle/>
                    <a:p>
                      <a:r>
                        <a:rPr lang="en-US" sz="1600" dirty="0"/>
                        <a:t>14%</a:t>
                      </a:r>
                    </a:p>
                  </a:txBody>
                  <a:tcPr/>
                </a:tc>
                <a:extLst>
                  <a:ext uri="{0D108BD9-81ED-4DB2-BD59-A6C34878D82A}">
                    <a16:rowId xmlns:a16="http://schemas.microsoft.com/office/drawing/2014/main" val="30282357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the practice owner is not committed to sustainable dentistry, there is little the dental  team can do to achieve it.</a:t>
                      </a:r>
                    </a:p>
                  </a:txBody>
                  <a:tcPr/>
                </a:tc>
                <a:tc>
                  <a:txBody>
                    <a:bodyPr/>
                    <a:lstStyle/>
                    <a:p>
                      <a:r>
                        <a:rPr lang="en-US" sz="1600" dirty="0"/>
                        <a:t>61%</a:t>
                      </a:r>
                    </a:p>
                  </a:txBody>
                  <a:tcPr/>
                </a:tc>
                <a:tc>
                  <a:txBody>
                    <a:bodyPr/>
                    <a:lstStyle/>
                    <a:p>
                      <a:r>
                        <a:rPr lang="en-US" sz="1600" dirty="0"/>
                        <a:t>26%</a:t>
                      </a:r>
                    </a:p>
                  </a:txBody>
                  <a:tcPr/>
                </a:tc>
                <a:extLst>
                  <a:ext uri="{0D108BD9-81ED-4DB2-BD59-A6C34878D82A}">
                    <a16:rowId xmlns:a16="http://schemas.microsoft.com/office/drawing/2014/main" val="6486740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 am more concerned about the overall environmental impact of the product (including carbon neutral manufacturing) than about the product itself being recyclable.</a:t>
                      </a:r>
                    </a:p>
                  </a:txBody>
                  <a:tcPr/>
                </a:tc>
                <a:tc>
                  <a:txBody>
                    <a:bodyPr/>
                    <a:lstStyle/>
                    <a:p>
                      <a:r>
                        <a:rPr lang="en-US" sz="1600" dirty="0"/>
                        <a:t>53%</a:t>
                      </a:r>
                    </a:p>
                  </a:txBody>
                  <a:tcPr/>
                </a:tc>
                <a:tc>
                  <a:txBody>
                    <a:bodyPr/>
                    <a:lstStyle/>
                    <a:p>
                      <a:r>
                        <a:rPr lang="en-US" sz="1600" dirty="0"/>
                        <a:t>11%</a:t>
                      </a:r>
                    </a:p>
                  </a:txBody>
                  <a:tcPr/>
                </a:tc>
                <a:extLst>
                  <a:ext uri="{0D108BD9-81ED-4DB2-BD59-A6C34878D82A}">
                    <a16:rowId xmlns:a16="http://schemas.microsoft.com/office/drawing/2014/main" val="24564426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 favor environmentally-friendly products when I make recommendation to patients.</a:t>
                      </a:r>
                    </a:p>
                  </a:txBody>
                  <a:tcPr/>
                </a:tc>
                <a:tc>
                  <a:txBody>
                    <a:bodyPr/>
                    <a:lstStyle/>
                    <a:p>
                      <a:r>
                        <a:rPr lang="en-US" sz="1600" dirty="0"/>
                        <a:t>53%</a:t>
                      </a:r>
                    </a:p>
                  </a:txBody>
                  <a:tcPr/>
                </a:tc>
                <a:tc>
                  <a:txBody>
                    <a:bodyPr/>
                    <a:lstStyle/>
                    <a:p>
                      <a:r>
                        <a:rPr lang="en-US" sz="1600" dirty="0"/>
                        <a:t>20%</a:t>
                      </a:r>
                    </a:p>
                  </a:txBody>
                  <a:tcPr/>
                </a:tc>
                <a:extLst>
                  <a:ext uri="{0D108BD9-81ED-4DB2-BD59-A6C34878D82A}">
                    <a16:rowId xmlns:a16="http://schemas.microsoft.com/office/drawing/2014/main" val="14012855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Manufacturers are taking action to help dental professionals achieve sustainable dentistry.</a:t>
                      </a:r>
                    </a:p>
                  </a:txBody>
                  <a:tcPr/>
                </a:tc>
                <a:tc>
                  <a:txBody>
                    <a:bodyPr/>
                    <a:lstStyle/>
                    <a:p>
                      <a:r>
                        <a:rPr lang="en-US" sz="1600" dirty="0"/>
                        <a:t>40%</a:t>
                      </a:r>
                    </a:p>
                  </a:txBody>
                  <a:tcPr/>
                </a:tc>
                <a:tc>
                  <a:txBody>
                    <a:bodyPr/>
                    <a:lstStyle/>
                    <a:p>
                      <a:r>
                        <a:rPr lang="en-US" sz="1600" dirty="0"/>
                        <a:t>30%</a:t>
                      </a:r>
                    </a:p>
                  </a:txBody>
                  <a:tcPr/>
                </a:tc>
                <a:extLst>
                  <a:ext uri="{0D108BD9-81ED-4DB2-BD59-A6C34878D82A}">
                    <a16:rowId xmlns:a16="http://schemas.microsoft.com/office/drawing/2014/main" val="26359862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Dental hygiene associations are taking action to help dental professionals achieve sustainable dentistry.</a:t>
                      </a:r>
                    </a:p>
                  </a:txBody>
                  <a:tcPr/>
                </a:tc>
                <a:tc>
                  <a:txBody>
                    <a:bodyPr/>
                    <a:lstStyle/>
                    <a:p>
                      <a:r>
                        <a:rPr lang="en-US" sz="1600" dirty="0"/>
                        <a:t>31%</a:t>
                      </a:r>
                    </a:p>
                  </a:txBody>
                  <a:tcPr/>
                </a:tc>
                <a:tc>
                  <a:txBody>
                    <a:bodyPr/>
                    <a:lstStyle/>
                    <a:p>
                      <a:r>
                        <a:rPr lang="en-US" sz="1600" dirty="0"/>
                        <a:t>31%</a:t>
                      </a:r>
                    </a:p>
                  </a:txBody>
                  <a:tcPr/>
                </a:tc>
                <a:extLst>
                  <a:ext uri="{0D108BD9-81ED-4DB2-BD59-A6C34878D82A}">
                    <a16:rowId xmlns:a16="http://schemas.microsoft.com/office/drawing/2014/main" val="35182525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 have enough information about sustainable dentistry to take action.</a:t>
                      </a:r>
                    </a:p>
                  </a:txBody>
                  <a:tcPr/>
                </a:tc>
                <a:tc>
                  <a:txBody>
                    <a:bodyPr/>
                    <a:lstStyle/>
                    <a:p>
                      <a:r>
                        <a:rPr lang="en-US" sz="1600" dirty="0"/>
                        <a:t>30%</a:t>
                      </a:r>
                    </a:p>
                  </a:txBody>
                  <a:tcPr/>
                </a:tc>
                <a:tc>
                  <a:txBody>
                    <a:bodyPr/>
                    <a:lstStyle/>
                    <a:p>
                      <a:r>
                        <a:rPr lang="en-US" sz="1600" dirty="0"/>
                        <a:t>56%</a:t>
                      </a:r>
                    </a:p>
                  </a:txBody>
                  <a:tcPr/>
                </a:tc>
                <a:extLst>
                  <a:ext uri="{0D108BD9-81ED-4DB2-BD59-A6C34878D82A}">
                    <a16:rowId xmlns:a16="http://schemas.microsoft.com/office/drawing/2014/main" val="715594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There is sufficient published safety and efficacy data supporting environmentally-friendly products.</a:t>
                      </a:r>
                    </a:p>
                  </a:txBody>
                  <a:tcPr/>
                </a:tc>
                <a:tc>
                  <a:txBody>
                    <a:bodyPr/>
                    <a:lstStyle/>
                    <a:p>
                      <a:r>
                        <a:rPr lang="en-US" sz="1600" dirty="0"/>
                        <a:t>20%</a:t>
                      </a:r>
                    </a:p>
                  </a:txBody>
                  <a:tcPr/>
                </a:tc>
                <a:tc>
                  <a:txBody>
                    <a:bodyPr/>
                    <a:lstStyle/>
                    <a:p>
                      <a:r>
                        <a:rPr lang="en-US" sz="1600" dirty="0"/>
                        <a:t>40%</a:t>
                      </a:r>
                    </a:p>
                  </a:txBody>
                  <a:tcPr/>
                </a:tc>
                <a:extLst>
                  <a:ext uri="{0D108BD9-81ED-4DB2-BD59-A6C34878D82A}">
                    <a16:rowId xmlns:a16="http://schemas.microsoft.com/office/drawing/2014/main" val="2182298738"/>
                  </a:ext>
                </a:extLst>
              </a:tr>
            </a:tbl>
          </a:graphicData>
        </a:graphic>
      </p:graphicFrame>
    </p:spTree>
    <p:extLst>
      <p:ext uri="{BB962C8B-B14F-4D97-AF65-F5344CB8AC3E}">
        <p14:creationId xmlns:p14="http://schemas.microsoft.com/office/powerpoint/2010/main" val="2340693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3352955" y="894947"/>
            <a:ext cx="10065370" cy="2937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n-lt"/>
                <a:ea typeface="+mj-ea"/>
                <a:cs typeface="+mj-cs"/>
              </a:rPr>
              <a:t>Are you aware of the FDI’s Sustainability in Dentistry statement?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347" y="6089608"/>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3815255" y="6340463"/>
            <a:ext cx="7994068" cy="307777"/>
          </a:xfrm>
          <a:prstGeom prst="rect">
            <a:avLst/>
          </a:prstGeom>
          <a:noFill/>
        </p:spPr>
        <p:txBody>
          <a:bodyPr wrap="square" rtlCol="0">
            <a:spAutoFit/>
          </a:bodyPr>
          <a:lstStyle/>
          <a:p>
            <a:pPr algn="r"/>
            <a:r>
              <a:rPr lang="en-US" sz="1400" dirty="0"/>
              <a:t>N=295</a:t>
            </a:r>
          </a:p>
        </p:txBody>
      </p:sp>
      <p:graphicFrame>
        <p:nvGraphicFramePr>
          <p:cNvPr id="32" name="Chart 31">
            <a:extLst>
              <a:ext uri="{FF2B5EF4-FFF2-40B4-BE49-F238E27FC236}">
                <a16:creationId xmlns:a16="http://schemas.microsoft.com/office/drawing/2014/main" id="{00000000-0008-0000-0D00-000002000000}"/>
              </a:ext>
            </a:extLst>
          </p:cNvPr>
          <p:cNvGraphicFramePr>
            <a:graphicFrameLocks/>
          </p:cNvGraphicFramePr>
          <p:nvPr>
            <p:extLst>
              <p:ext uri="{D42A27DB-BD31-4B8C-83A1-F6EECF244321}">
                <p14:modId xmlns:p14="http://schemas.microsoft.com/office/powerpoint/2010/main" val="2562879074"/>
              </p:ext>
            </p:extLst>
          </p:nvPr>
        </p:nvGraphicFramePr>
        <p:xfrm>
          <a:off x="4328110" y="1387049"/>
          <a:ext cx="6968358" cy="4429136"/>
        </p:xfrm>
        <a:graphic>
          <a:graphicData uri="http://schemas.openxmlformats.org/drawingml/2006/chart">
            <c:chart xmlns:c="http://schemas.openxmlformats.org/drawingml/2006/chart" xmlns:r="http://schemas.openxmlformats.org/officeDocument/2006/relationships" r:id="rId4"/>
          </a:graphicData>
        </a:graphic>
      </p:graphicFrame>
      <p:sp>
        <p:nvSpPr>
          <p:cNvPr id="33" name="Title 1">
            <a:extLst>
              <a:ext uri="{FF2B5EF4-FFF2-40B4-BE49-F238E27FC236}">
                <a16:creationId xmlns:a16="http://schemas.microsoft.com/office/drawing/2014/main" id="{8E0EE72C-5CB3-414C-B3C4-4733FDBED8DD}"/>
              </a:ext>
            </a:extLst>
          </p:cNvPr>
          <p:cNvSpPr txBox="1">
            <a:spLocks/>
          </p:cNvSpPr>
          <p:nvPr/>
        </p:nvSpPr>
        <p:spPr>
          <a:xfrm>
            <a:off x="683510" y="1155037"/>
            <a:ext cx="3524185" cy="437723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u="sng" dirty="0"/>
              <a:t>75% are not aware of FDI’s Sustainability in Dentistry statement</a:t>
            </a:r>
          </a:p>
          <a:p>
            <a:pPr algn="l"/>
            <a:endParaRPr lang="en-US" sz="2800" u="sng" dirty="0"/>
          </a:p>
          <a:p>
            <a:pPr algn="l"/>
            <a:endParaRPr lang="en-US" sz="2800" u="sng" dirty="0"/>
          </a:p>
          <a:p>
            <a:pPr algn="l"/>
            <a:endParaRPr lang="en-US" sz="2800" dirty="0"/>
          </a:p>
        </p:txBody>
      </p:sp>
    </p:spTree>
    <p:extLst>
      <p:ext uri="{BB962C8B-B14F-4D97-AF65-F5344CB8AC3E}">
        <p14:creationId xmlns:p14="http://schemas.microsoft.com/office/powerpoint/2010/main" val="891014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4444677" y="612845"/>
            <a:ext cx="7113691" cy="5421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n-lt"/>
                <a:ea typeface="+mj-ea"/>
                <a:cs typeface="+mj-cs"/>
              </a:rPr>
              <a:t>How interested are you in learning more about it?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347" y="6089608"/>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3878317" y="6375650"/>
            <a:ext cx="7994068" cy="307777"/>
          </a:xfrm>
          <a:prstGeom prst="rect">
            <a:avLst/>
          </a:prstGeom>
          <a:noFill/>
        </p:spPr>
        <p:txBody>
          <a:bodyPr wrap="square" rtlCol="0">
            <a:spAutoFit/>
          </a:bodyPr>
          <a:lstStyle/>
          <a:p>
            <a:pPr algn="r"/>
            <a:r>
              <a:rPr lang="en-US" sz="1400" dirty="0"/>
              <a:t>N=273; respondents who have read it were excluded.</a:t>
            </a:r>
          </a:p>
        </p:txBody>
      </p:sp>
      <p:graphicFrame>
        <p:nvGraphicFramePr>
          <p:cNvPr id="30" name="Chart 29">
            <a:extLst>
              <a:ext uri="{FF2B5EF4-FFF2-40B4-BE49-F238E27FC236}">
                <a16:creationId xmlns:a16="http://schemas.microsoft.com/office/drawing/2014/main" id="{00000000-0008-0000-0E00-000002000000}"/>
              </a:ext>
            </a:extLst>
          </p:cNvPr>
          <p:cNvGraphicFramePr>
            <a:graphicFrameLocks/>
          </p:cNvGraphicFramePr>
          <p:nvPr>
            <p:extLst>
              <p:ext uri="{D42A27DB-BD31-4B8C-83A1-F6EECF244321}">
                <p14:modId xmlns:p14="http://schemas.microsoft.com/office/powerpoint/2010/main" val="3644311000"/>
              </p:ext>
            </p:extLst>
          </p:nvPr>
        </p:nvGraphicFramePr>
        <p:xfrm>
          <a:off x="4284233" y="1353453"/>
          <a:ext cx="7274136" cy="4289284"/>
        </p:xfrm>
        <a:graphic>
          <a:graphicData uri="http://schemas.openxmlformats.org/drawingml/2006/chart">
            <c:chart xmlns:c="http://schemas.openxmlformats.org/drawingml/2006/chart" xmlns:r="http://schemas.openxmlformats.org/officeDocument/2006/relationships" r:id="rId4"/>
          </a:graphicData>
        </a:graphic>
      </p:graphicFrame>
      <p:sp>
        <p:nvSpPr>
          <p:cNvPr id="32" name="Title 1">
            <a:extLst>
              <a:ext uri="{FF2B5EF4-FFF2-40B4-BE49-F238E27FC236}">
                <a16:creationId xmlns:a16="http://schemas.microsoft.com/office/drawing/2014/main" id="{EC284760-CE04-4C59-B723-DA9EBADCFA52}"/>
              </a:ext>
            </a:extLst>
          </p:cNvPr>
          <p:cNvSpPr txBox="1">
            <a:spLocks/>
          </p:cNvSpPr>
          <p:nvPr/>
        </p:nvSpPr>
        <p:spPr>
          <a:xfrm>
            <a:off x="683510" y="1155037"/>
            <a:ext cx="3524185" cy="437723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u="sng" dirty="0"/>
              <a:t>51% are extremely/very interested in learning more about it</a:t>
            </a:r>
          </a:p>
          <a:p>
            <a:pPr algn="l"/>
            <a:endParaRPr lang="en-US" sz="2800" u="sng" dirty="0"/>
          </a:p>
          <a:p>
            <a:pPr algn="l"/>
            <a:endParaRPr lang="en-US" sz="2800" u="sng" dirty="0"/>
          </a:p>
          <a:p>
            <a:pPr algn="l"/>
            <a:endParaRPr lang="en-US" sz="2800" dirty="0"/>
          </a:p>
        </p:txBody>
      </p:sp>
    </p:spTree>
    <p:extLst>
      <p:ext uri="{BB962C8B-B14F-4D97-AF65-F5344CB8AC3E}">
        <p14:creationId xmlns:p14="http://schemas.microsoft.com/office/powerpoint/2010/main" val="968986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 name="Title 3">
            <a:extLst>
              <a:ext uri="{FF2B5EF4-FFF2-40B4-BE49-F238E27FC236}">
                <a16:creationId xmlns:a16="http://schemas.microsoft.com/office/drawing/2014/main" id="{B9C03FB2-BC27-4D57-AFBF-CB7F19F3F68B}"/>
              </a:ext>
            </a:extLst>
          </p:cNvPr>
          <p:cNvSpPr>
            <a:spLocks noGrp="1"/>
          </p:cNvSpPr>
          <p:nvPr>
            <p:ph type="title"/>
          </p:nvPr>
        </p:nvSpPr>
        <p:spPr>
          <a:xfrm>
            <a:off x="995752" y="2571202"/>
            <a:ext cx="3917972" cy="1325563"/>
          </a:xfrm>
        </p:spPr>
        <p:txBody>
          <a:bodyPr>
            <a:normAutofit fontScale="90000"/>
          </a:bodyPr>
          <a:lstStyle/>
          <a:p>
            <a:r>
              <a:rPr lang="en-US" u="sng" dirty="0"/>
              <a:t>Demographics</a:t>
            </a:r>
            <a:br>
              <a:rPr lang="en-US" u="sng" dirty="0"/>
            </a:br>
            <a:br>
              <a:rPr lang="en-US" u="sng" dirty="0"/>
            </a:br>
            <a:r>
              <a:rPr lang="en-US" u="sng" dirty="0"/>
              <a:t>Years of dental hygiene experience</a:t>
            </a:r>
            <a:br>
              <a:rPr lang="en-US" dirty="0"/>
            </a:br>
            <a:br>
              <a:rPr lang="en-US" dirty="0"/>
            </a:br>
            <a:r>
              <a:rPr lang="en-US" sz="3600" dirty="0"/>
              <a:t>Skewed towards 25 years of experience or more </a:t>
            </a:r>
          </a:p>
        </p:txBody>
      </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2" name="TextBox 31">
            <a:extLst>
              <a:ext uri="{FF2B5EF4-FFF2-40B4-BE49-F238E27FC236}">
                <a16:creationId xmlns:a16="http://schemas.microsoft.com/office/drawing/2014/main" id="{E476C2B7-5E67-4CDF-BEEB-C266CE947336}"/>
              </a:ext>
            </a:extLst>
          </p:cNvPr>
          <p:cNvSpPr txBox="1"/>
          <p:nvPr/>
        </p:nvSpPr>
        <p:spPr>
          <a:xfrm>
            <a:off x="8937457" y="6316948"/>
            <a:ext cx="1211463" cy="371572"/>
          </a:xfrm>
          <a:prstGeom prst="rect">
            <a:avLst/>
          </a:prstGeom>
          <a:noFill/>
        </p:spPr>
        <p:txBody>
          <a:bodyPr wrap="square" rtlCol="0">
            <a:spAutoFit/>
          </a:bodyPr>
          <a:lstStyle/>
          <a:p>
            <a:r>
              <a:rPr lang="en-US" dirty="0"/>
              <a:t>N=295</a:t>
            </a:r>
          </a:p>
        </p:txBody>
      </p:sp>
      <p:graphicFrame>
        <p:nvGraphicFramePr>
          <p:cNvPr id="33" name="Chart 32">
            <a:extLst>
              <a:ext uri="{FF2B5EF4-FFF2-40B4-BE49-F238E27FC236}">
                <a16:creationId xmlns:a16="http://schemas.microsoft.com/office/drawing/2014/main" id="{00000000-0008-0000-0F00-000002000000}"/>
              </a:ext>
            </a:extLst>
          </p:cNvPr>
          <p:cNvGraphicFramePr>
            <a:graphicFrameLocks/>
          </p:cNvGraphicFramePr>
          <p:nvPr/>
        </p:nvGraphicFramePr>
        <p:xfrm>
          <a:off x="5044966" y="1485899"/>
          <a:ext cx="6921061" cy="42842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0516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B129D53-BD08-4F84-B9E8-17FF58033F4E}"/>
              </a:ext>
            </a:extLst>
          </p:cNvPr>
          <p:cNvSpPr>
            <a:spLocks noGrp="1"/>
          </p:cNvSpPr>
          <p:nvPr>
            <p:ph type="title"/>
          </p:nvPr>
        </p:nvSpPr>
        <p:spPr>
          <a:xfrm>
            <a:off x="952106" y="2306665"/>
            <a:ext cx="3794760" cy="3072393"/>
          </a:xfrm>
        </p:spPr>
        <p:txBody>
          <a:bodyPr vert="horz" lIns="91440" tIns="45720" rIns="91440" bIns="45720" rtlCol="0" anchor="b">
            <a:normAutofit fontScale="90000"/>
          </a:bodyPr>
          <a:lstStyle/>
          <a:p>
            <a:r>
              <a:rPr lang="en-US" sz="4300" u="sng" kern="1200" dirty="0">
                <a:solidFill>
                  <a:schemeClr val="tx1"/>
                </a:solidFill>
                <a:latin typeface="+mj-lt"/>
                <a:ea typeface="+mj-ea"/>
                <a:cs typeface="+mj-cs"/>
              </a:rPr>
              <a:t>Work Setting </a:t>
            </a:r>
            <a:br>
              <a:rPr lang="en-US" sz="4300" u="sng" kern="1200" dirty="0">
                <a:solidFill>
                  <a:schemeClr val="tx1"/>
                </a:solidFill>
                <a:latin typeface="+mj-lt"/>
                <a:ea typeface="+mj-ea"/>
                <a:cs typeface="+mj-cs"/>
              </a:rPr>
            </a:br>
            <a:br>
              <a:rPr lang="en-US" sz="4300" u="sng" kern="1200" dirty="0">
                <a:solidFill>
                  <a:schemeClr val="tx1"/>
                </a:solidFill>
                <a:latin typeface="+mj-lt"/>
                <a:ea typeface="+mj-ea"/>
                <a:cs typeface="+mj-cs"/>
              </a:rPr>
            </a:br>
            <a:r>
              <a:rPr lang="en-US" sz="3100" dirty="0"/>
              <a:t>59%</a:t>
            </a:r>
            <a:r>
              <a:rPr lang="en-US" sz="3100" kern="1200" dirty="0">
                <a:solidFill>
                  <a:schemeClr val="tx1"/>
                </a:solidFill>
                <a:latin typeface="+mj-lt"/>
                <a:ea typeface="+mj-ea"/>
                <a:cs typeface="+mj-cs"/>
              </a:rPr>
              <a:t> are in a private practice setting.  </a:t>
            </a:r>
            <a:br>
              <a:rPr lang="en-US" sz="3100" kern="1200" dirty="0">
                <a:solidFill>
                  <a:schemeClr val="tx1"/>
                </a:solidFill>
                <a:latin typeface="+mj-lt"/>
                <a:ea typeface="+mj-ea"/>
                <a:cs typeface="+mj-cs"/>
              </a:rPr>
            </a:br>
            <a:br>
              <a:rPr lang="en-US" sz="3100" kern="1200" dirty="0">
                <a:solidFill>
                  <a:schemeClr val="tx1"/>
                </a:solidFill>
                <a:latin typeface="+mj-lt"/>
                <a:ea typeface="+mj-ea"/>
                <a:cs typeface="+mj-cs"/>
              </a:rPr>
            </a:br>
            <a:r>
              <a:rPr lang="en-US" sz="3100" kern="1200" dirty="0">
                <a:solidFill>
                  <a:schemeClr val="tx1"/>
                </a:solidFill>
                <a:latin typeface="+mj-lt"/>
                <a:ea typeface="+mj-ea"/>
                <a:cs typeface="+mj-cs"/>
              </a:rPr>
              <a:t>13% are in independent dental hygiene practices.</a:t>
            </a:r>
            <a:br>
              <a:rPr lang="en-US" sz="3100" kern="1200" dirty="0">
                <a:solidFill>
                  <a:schemeClr val="tx1"/>
                </a:solidFill>
                <a:latin typeface="+mj-lt"/>
                <a:ea typeface="+mj-ea"/>
                <a:cs typeface="+mj-cs"/>
              </a:rPr>
            </a:br>
            <a:br>
              <a:rPr lang="en-US" sz="3100" kern="1200" dirty="0">
                <a:solidFill>
                  <a:schemeClr val="tx1"/>
                </a:solidFill>
                <a:latin typeface="+mj-lt"/>
                <a:ea typeface="+mj-ea"/>
                <a:cs typeface="+mj-cs"/>
              </a:rPr>
            </a:br>
            <a:br>
              <a:rPr lang="en-US" sz="2700" i="1" kern="1200" dirty="0">
                <a:solidFill>
                  <a:schemeClr val="tx1"/>
                </a:solidFill>
                <a:latin typeface="+mj-lt"/>
                <a:ea typeface="+mj-ea"/>
                <a:cs typeface="+mj-cs"/>
              </a:rPr>
            </a:br>
            <a:endParaRPr lang="en-US" sz="2700" i="1" kern="1200" dirty="0">
              <a:solidFill>
                <a:schemeClr val="tx1"/>
              </a:solidFill>
              <a:latin typeface="+mj-lt"/>
              <a:ea typeface="+mj-ea"/>
              <a:cs typeface="+mj-cs"/>
            </a:endParaRPr>
          </a:p>
        </p:txBody>
      </p:sp>
      <p:grpSp>
        <p:nvGrpSpPr>
          <p:cNvPr id="51" name="Group 50">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52"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2"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3"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4"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5"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6"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8"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9"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0"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1"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30" name="Picture 29">
            <a:extLst>
              <a:ext uri="{FF2B5EF4-FFF2-40B4-BE49-F238E27FC236}">
                <a16:creationId xmlns:a16="http://schemas.microsoft.com/office/drawing/2014/main" id="{52B81708-0B89-4F8B-89BF-15C4A91833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3389" y="6239837"/>
            <a:ext cx="1730459" cy="540768"/>
          </a:xfrm>
          <a:prstGeom prst="rect">
            <a:avLst/>
          </a:prstGeom>
        </p:spPr>
      </p:pic>
      <p:sp>
        <p:nvSpPr>
          <p:cNvPr id="34" name="TextBox 33">
            <a:extLst>
              <a:ext uri="{FF2B5EF4-FFF2-40B4-BE49-F238E27FC236}">
                <a16:creationId xmlns:a16="http://schemas.microsoft.com/office/drawing/2014/main" id="{E0D37615-1F05-4799-8822-25B2FA3E3E25}"/>
              </a:ext>
            </a:extLst>
          </p:cNvPr>
          <p:cNvSpPr txBox="1"/>
          <p:nvPr/>
        </p:nvSpPr>
        <p:spPr>
          <a:xfrm>
            <a:off x="8937457" y="6316948"/>
            <a:ext cx="1211463" cy="371572"/>
          </a:xfrm>
          <a:prstGeom prst="rect">
            <a:avLst/>
          </a:prstGeom>
          <a:noFill/>
        </p:spPr>
        <p:txBody>
          <a:bodyPr wrap="square" rtlCol="0">
            <a:spAutoFit/>
          </a:bodyPr>
          <a:lstStyle/>
          <a:p>
            <a:r>
              <a:rPr lang="en-US" dirty="0"/>
              <a:t>N=295</a:t>
            </a:r>
          </a:p>
        </p:txBody>
      </p:sp>
      <p:graphicFrame>
        <p:nvGraphicFramePr>
          <p:cNvPr id="32" name="Chart 31">
            <a:extLst>
              <a:ext uri="{FF2B5EF4-FFF2-40B4-BE49-F238E27FC236}">
                <a16:creationId xmlns:a16="http://schemas.microsoft.com/office/drawing/2014/main" id="{00000000-0008-0000-1000-000002000000}"/>
              </a:ext>
            </a:extLst>
          </p:cNvPr>
          <p:cNvGraphicFramePr>
            <a:graphicFrameLocks/>
          </p:cNvGraphicFramePr>
          <p:nvPr>
            <p:extLst>
              <p:ext uri="{D42A27DB-BD31-4B8C-83A1-F6EECF244321}">
                <p14:modId xmlns:p14="http://schemas.microsoft.com/office/powerpoint/2010/main" val="873530895"/>
              </p:ext>
            </p:extLst>
          </p:nvPr>
        </p:nvGraphicFramePr>
        <p:xfrm>
          <a:off x="4970407" y="725214"/>
          <a:ext cx="6381750" cy="55146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459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4" name="Rectangle 93">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95">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97">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99">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B129D53-BD08-4F84-B9E8-17FF58033F4E}"/>
              </a:ext>
            </a:extLst>
          </p:cNvPr>
          <p:cNvSpPr>
            <a:spLocks noGrp="1"/>
          </p:cNvSpPr>
          <p:nvPr>
            <p:ph type="title"/>
          </p:nvPr>
        </p:nvSpPr>
        <p:spPr>
          <a:xfrm>
            <a:off x="992143" y="2249411"/>
            <a:ext cx="3794760" cy="3072393"/>
          </a:xfrm>
        </p:spPr>
        <p:txBody>
          <a:bodyPr vert="horz" lIns="91440" tIns="45720" rIns="91440" bIns="45720" rtlCol="0" anchor="b">
            <a:normAutofit fontScale="90000"/>
          </a:bodyPr>
          <a:lstStyle/>
          <a:p>
            <a:r>
              <a:rPr lang="en-US" sz="4800" u="sng" kern="1200" dirty="0">
                <a:solidFill>
                  <a:schemeClr val="tx1"/>
                </a:solidFill>
                <a:latin typeface="+mj-lt"/>
                <a:ea typeface="+mj-ea"/>
                <a:cs typeface="+mj-cs"/>
              </a:rPr>
              <a:t>Education</a:t>
            </a:r>
            <a:br>
              <a:rPr lang="en-US" sz="4800" u="sng" kern="1200" dirty="0">
                <a:solidFill>
                  <a:schemeClr val="tx1"/>
                </a:solidFill>
                <a:latin typeface="+mj-lt"/>
                <a:ea typeface="+mj-ea"/>
                <a:cs typeface="+mj-cs"/>
              </a:rPr>
            </a:br>
            <a:br>
              <a:rPr lang="en-US" sz="4800" u="sng" kern="1200" dirty="0">
                <a:solidFill>
                  <a:schemeClr val="tx1"/>
                </a:solidFill>
                <a:latin typeface="+mj-lt"/>
                <a:ea typeface="+mj-ea"/>
                <a:cs typeface="+mj-cs"/>
              </a:rPr>
            </a:br>
            <a:r>
              <a:rPr lang="en-US" sz="3100" kern="1200" dirty="0">
                <a:solidFill>
                  <a:schemeClr val="tx1"/>
                </a:solidFill>
                <a:latin typeface="+mj-lt"/>
                <a:ea typeface="+mj-ea"/>
                <a:cs typeface="+mj-cs"/>
              </a:rPr>
              <a:t>59% have Bachelor’s Degree or Diploma</a:t>
            </a:r>
            <a:br>
              <a:rPr lang="en-US" sz="4800" kern="1200" dirty="0">
                <a:solidFill>
                  <a:schemeClr val="tx1"/>
                </a:solidFill>
                <a:latin typeface="+mj-lt"/>
                <a:ea typeface="+mj-ea"/>
                <a:cs typeface="+mj-cs"/>
              </a:rPr>
            </a:br>
            <a:br>
              <a:rPr lang="en-US" sz="4800" kern="1200" dirty="0">
                <a:solidFill>
                  <a:schemeClr val="tx1"/>
                </a:solidFill>
                <a:latin typeface="+mj-lt"/>
                <a:ea typeface="+mj-ea"/>
                <a:cs typeface="+mj-cs"/>
              </a:rPr>
            </a:br>
            <a:endParaRPr lang="en-US" sz="3600" kern="1200" dirty="0">
              <a:solidFill>
                <a:schemeClr val="tx1"/>
              </a:solidFill>
              <a:latin typeface="+mj-lt"/>
              <a:ea typeface="+mj-ea"/>
              <a:cs typeface="+mj-cs"/>
            </a:endParaRPr>
          </a:p>
        </p:txBody>
      </p:sp>
      <p:grpSp>
        <p:nvGrpSpPr>
          <p:cNvPr id="102" name="Group 101">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03"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6"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7"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8"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5"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30" name="Picture 29">
            <a:extLst>
              <a:ext uri="{FF2B5EF4-FFF2-40B4-BE49-F238E27FC236}">
                <a16:creationId xmlns:a16="http://schemas.microsoft.com/office/drawing/2014/main" id="{782996CD-1143-4925-9156-C41304569E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2" name="TextBox 31">
            <a:extLst>
              <a:ext uri="{FF2B5EF4-FFF2-40B4-BE49-F238E27FC236}">
                <a16:creationId xmlns:a16="http://schemas.microsoft.com/office/drawing/2014/main" id="{87EF226A-897A-487A-9BBA-04A360ECB907}"/>
              </a:ext>
            </a:extLst>
          </p:cNvPr>
          <p:cNvSpPr txBox="1"/>
          <p:nvPr/>
        </p:nvSpPr>
        <p:spPr>
          <a:xfrm>
            <a:off x="8937457" y="6316948"/>
            <a:ext cx="1211463" cy="371572"/>
          </a:xfrm>
          <a:prstGeom prst="rect">
            <a:avLst/>
          </a:prstGeom>
          <a:noFill/>
        </p:spPr>
        <p:txBody>
          <a:bodyPr wrap="square" rtlCol="0">
            <a:spAutoFit/>
          </a:bodyPr>
          <a:lstStyle/>
          <a:p>
            <a:r>
              <a:rPr lang="en-US" dirty="0"/>
              <a:t>N=295</a:t>
            </a:r>
          </a:p>
        </p:txBody>
      </p:sp>
      <p:graphicFrame>
        <p:nvGraphicFramePr>
          <p:cNvPr id="33" name="Chart 32">
            <a:extLst>
              <a:ext uri="{FF2B5EF4-FFF2-40B4-BE49-F238E27FC236}">
                <a16:creationId xmlns:a16="http://schemas.microsoft.com/office/drawing/2014/main" id="{00000000-0008-0000-1100-000002000000}"/>
              </a:ext>
            </a:extLst>
          </p:cNvPr>
          <p:cNvGraphicFramePr>
            <a:graphicFrameLocks/>
          </p:cNvGraphicFramePr>
          <p:nvPr>
            <p:extLst>
              <p:ext uri="{D42A27DB-BD31-4B8C-83A1-F6EECF244321}">
                <p14:modId xmlns:p14="http://schemas.microsoft.com/office/powerpoint/2010/main" val="720240894"/>
              </p:ext>
            </p:extLst>
          </p:nvPr>
        </p:nvGraphicFramePr>
        <p:xfrm>
          <a:off x="5172075" y="1043605"/>
          <a:ext cx="6381750" cy="5188744"/>
        </p:xfrm>
        <a:graphic>
          <a:graphicData uri="http://schemas.openxmlformats.org/drawingml/2006/chart">
            <c:chart xmlns:c="http://schemas.openxmlformats.org/drawingml/2006/chart" xmlns:r="http://schemas.openxmlformats.org/officeDocument/2006/relationships" r:id="rId4"/>
          </a:graphicData>
        </a:graphic>
      </p:graphicFrame>
      <p:sp>
        <p:nvSpPr>
          <p:cNvPr id="34" name="TextBox 33">
            <a:extLst>
              <a:ext uri="{FF2B5EF4-FFF2-40B4-BE49-F238E27FC236}">
                <a16:creationId xmlns:a16="http://schemas.microsoft.com/office/drawing/2014/main" id="{EE7163CD-670E-4F9E-828C-C57834C0879F}"/>
              </a:ext>
            </a:extLst>
          </p:cNvPr>
          <p:cNvSpPr txBox="1"/>
          <p:nvPr/>
        </p:nvSpPr>
        <p:spPr>
          <a:xfrm>
            <a:off x="5242662" y="114450"/>
            <a:ext cx="6094070" cy="646331"/>
          </a:xfrm>
          <a:prstGeom prst="rect">
            <a:avLst/>
          </a:prstGeom>
          <a:noFill/>
        </p:spPr>
        <p:txBody>
          <a:bodyPr wrap="square">
            <a:spAutoFit/>
          </a:bodyPr>
          <a:lstStyle/>
          <a:p>
            <a:r>
              <a:rPr lang="en-US" b="1" dirty="0">
                <a:solidFill>
                  <a:schemeClr val="accent1"/>
                </a:solidFill>
              </a:rPr>
              <a:t>Which of the following descriptors BEST describes your primary practice setting? </a:t>
            </a:r>
          </a:p>
        </p:txBody>
      </p:sp>
    </p:spTree>
    <p:extLst>
      <p:ext uri="{BB962C8B-B14F-4D97-AF65-F5344CB8AC3E}">
        <p14:creationId xmlns:p14="http://schemas.microsoft.com/office/powerpoint/2010/main" val="2543480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A318-2412-4932-9C74-6EBAA64F665A}"/>
              </a:ext>
            </a:extLst>
          </p:cNvPr>
          <p:cNvSpPr>
            <a:spLocks noGrp="1"/>
          </p:cNvSpPr>
          <p:nvPr>
            <p:ph type="title"/>
          </p:nvPr>
        </p:nvSpPr>
        <p:spPr>
          <a:xfrm>
            <a:off x="557694" y="523290"/>
            <a:ext cx="7474172" cy="773075"/>
          </a:xfrm>
        </p:spPr>
        <p:txBody>
          <a:bodyPr>
            <a:normAutofit/>
          </a:bodyPr>
          <a:lstStyle/>
          <a:p>
            <a:r>
              <a:rPr lang="en-US" dirty="0"/>
              <a:t>Break-outs by Region </a:t>
            </a:r>
          </a:p>
        </p:txBody>
      </p:sp>
      <p:sp>
        <p:nvSpPr>
          <p:cNvPr id="3" name="Content Placeholder 2">
            <a:extLst>
              <a:ext uri="{FF2B5EF4-FFF2-40B4-BE49-F238E27FC236}">
                <a16:creationId xmlns:a16="http://schemas.microsoft.com/office/drawing/2014/main" id="{5870B706-F658-4D37-B49F-C829283C6339}"/>
              </a:ext>
            </a:extLst>
          </p:cNvPr>
          <p:cNvSpPr>
            <a:spLocks noGrp="1"/>
          </p:cNvSpPr>
          <p:nvPr>
            <p:ph idx="1"/>
          </p:nvPr>
        </p:nvSpPr>
        <p:spPr>
          <a:xfrm>
            <a:off x="679027" y="1536437"/>
            <a:ext cx="7874663" cy="5037983"/>
          </a:xfrm>
        </p:spPr>
        <p:txBody>
          <a:bodyPr anchor="ctr">
            <a:normAutofit lnSpcReduction="10000"/>
          </a:bodyPr>
          <a:lstStyle/>
          <a:p>
            <a:pPr marL="0" indent="0">
              <a:buNone/>
            </a:pPr>
            <a:r>
              <a:rPr lang="en-US" sz="2400" dirty="0"/>
              <a:t>The following slides highlight key differences by region, specifically North America, Europe, and Rest of World (Asia, Africa, Middle East, Oceania).  Statistical testing has not been conducted, so consider these as numerical trends. </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For questions that have numerous potential responses, only those responses with large differences (~10%) across regions are shown. </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Globe outline">
            <a:extLst>
              <a:ext uri="{FF2B5EF4-FFF2-40B4-BE49-F238E27FC236}">
                <a16:creationId xmlns:a16="http://schemas.microsoft.com/office/drawing/2014/main" id="{09EC6C88-C95B-4A56-AF7A-01D8896C2C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graphicFrame>
        <p:nvGraphicFramePr>
          <p:cNvPr id="7" name="Chart 6">
            <a:extLst>
              <a:ext uri="{FF2B5EF4-FFF2-40B4-BE49-F238E27FC236}">
                <a16:creationId xmlns:a16="http://schemas.microsoft.com/office/drawing/2014/main" id="{DB96F6CF-C316-4894-839B-91ED4050E6A8}"/>
              </a:ext>
            </a:extLst>
          </p:cNvPr>
          <p:cNvGraphicFramePr>
            <a:graphicFrameLocks/>
          </p:cNvGraphicFramePr>
          <p:nvPr>
            <p:extLst>
              <p:ext uri="{D42A27DB-BD31-4B8C-83A1-F6EECF244321}">
                <p14:modId xmlns:p14="http://schemas.microsoft.com/office/powerpoint/2010/main" val="890956858"/>
              </p:ext>
            </p:extLst>
          </p:nvPr>
        </p:nvGraphicFramePr>
        <p:xfrm>
          <a:off x="1299258" y="2673750"/>
          <a:ext cx="6479714" cy="29631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149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5" name="Title 1">
            <a:extLst>
              <a:ext uri="{FF2B5EF4-FFF2-40B4-BE49-F238E27FC236}">
                <a16:creationId xmlns:a16="http://schemas.microsoft.com/office/drawing/2014/main" id="{F9AB316B-A9C2-4130-BEE9-2D364B7DB0D0}"/>
              </a:ext>
            </a:extLst>
          </p:cNvPr>
          <p:cNvSpPr txBox="1">
            <a:spLocks/>
          </p:cNvSpPr>
          <p:nvPr/>
        </p:nvSpPr>
        <p:spPr>
          <a:xfrm>
            <a:off x="5279899" y="383021"/>
            <a:ext cx="6684864" cy="3352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rgbClr val="4472C4"/>
                </a:solidFill>
                <a:effectLst/>
                <a:uLnTx/>
                <a:uFillTx/>
                <a:latin typeface="Calibri Light" panose="020F0302020204030204"/>
                <a:ea typeface="+mj-ea"/>
                <a:cs typeface="+mj-cs"/>
              </a:rPr>
              <a:t>How familiar are you with the concept of ‘sustainable dentistry’? </a:t>
            </a:r>
          </a:p>
        </p:txBody>
      </p:sp>
      <p:sp>
        <p:nvSpPr>
          <p:cNvPr id="5" name="TextBox 4">
            <a:extLst>
              <a:ext uri="{FF2B5EF4-FFF2-40B4-BE49-F238E27FC236}">
                <a16:creationId xmlns:a16="http://schemas.microsoft.com/office/drawing/2014/main" id="{23FD9879-8E27-4C2E-84E5-B6F72D760F6E}"/>
              </a:ext>
            </a:extLst>
          </p:cNvPr>
          <p:cNvSpPr txBox="1"/>
          <p:nvPr/>
        </p:nvSpPr>
        <p:spPr>
          <a:xfrm>
            <a:off x="863579" y="1479658"/>
            <a:ext cx="3680749"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North American respondents indicate less familiarity with the concept of sustainable dentistry versus those from the Europe and other regions. </a:t>
            </a:r>
          </a:p>
        </p:txBody>
      </p:sp>
      <p:graphicFrame>
        <p:nvGraphicFramePr>
          <p:cNvPr id="33" name="Chart 32">
            <a:extLst>
              <a:ext uri="{FF2B5EF4-FFF2-40B4-BE49-F238E27FC236}">
                <a16:creationId xmlns:a16="http://schemas.microsoft.com/office/drawing/2014/main" id="{1CA791B6-F97E-40B7-B0D9-62D29678A392}"/>
              </a:ext>
            </a:extLst>
          </p:cNvPr>
          <p:cNvGraphicFramePr>
            <a:graphicFrameLocks/>
          </p:cNvGraphicFramePr>
          <p:nvPr>
            <p:extLst>
              <p:ext uri="{D42A27DB-BD31-4B8C-83A1-F6EECF244321}">
                <p14:modId xmlns:p14="http://schemas.microsoft.com/office/powerpoint/2010/main" val="355296178"/>
              </p:ext>
            </p:extLst>
          </p:nvPr>
        </p:nvGraphicFramePr>
        <p:xfrm>
          <a:off x="5388053" y="1479658"/>
          <a:ext cx="6401928" cy="48944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7074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 name="Rectangle 37">
            <a:extLst>
              <a:ext uri="{FF2B5EF4-FFF2-40B4-BE49-F238E27FC236}">
                <a16:creationId xmlns:a16="http://schemas.microsoft.com/office/drawing/2014/main" id="{1DCD4319-21CA-4165-A08D-D1E05DC37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592824" cy="32339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E0DA53-ED4B-4624-9273-C94BF70628AA}"/>
              </a:ext>
            </a:extLst>
          </p:cNvPr>
          <p:cNvSpPr>
            <a:spLocks noGrp="1"/>
          </p:cNvSpPr>
          <p:nvPr>
            <p:ph type="title"/>
          </p:nvPr>
        </p:nvSpPr>
        <p:spPr>
          <a:xfrm>
            <a:off x="1166648" y="655591"/>
            <a:ext cx="4929352" cy="2315616"/>
          </a:xfrm>
        </p:spPr>
        <p:txBody>
          <a:bodyPr>
            <a:normAutofit/>
          </a:bodyPr>
          <a:lstStyle/>
          <a:p>
            <a:r>
              <a:rPr lang="en-US" dirty="0"/>
              <a:t>Survey Background </a:t>
            </a:r>
          </a:p>
        </p:txBody>
      </p:sp>
      <p:sp>
        <p:nvSpPr>
          <p:cNvPr id="42" name="Rectangle 41">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71669B06-C46A-44F5-8C95-4AA9C87956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39" name="Rectangle 64">
              <a:extLst>
                <a:ext uri="{FF2B5EF4-FFF2-40B4-BE49-F238E27FC236}">
                  <a16:creationId xmlns:a16="http://schemas.microsoft.com/office/drawing/2014/main" id="{4D76B2F7-4F50-4773-9D4F-290F710032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66">
              <a:extLst>
                <a:ext uri="{FF2B5EF4-FFF2-40B4-BE49-F238E27FC236}">
                  <a16:creationId xmlns:a16="http://schemas.microsoft.com/office/drawing/2014/main" id="{129C72A8-9B1F-4E7C-849C-3ED6C4F65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64">
              <a:extLst>
                <a:ext uri="{FF2B5EF4-FFF2-40B4-BE49-F238E27FC236}">
                  <a16:creationId xmlns:a16="http://schemas.microsoft.com/office/drawing/2014/main" id="{9B4AD277-5CD3-42C3-8B43-2D645DF115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66">
              <a:extLst>
                <a:ext uri="{FF2B5EF4-FFF2-40B4-BE49-F238E27FC236}">
                  <a16:creationId xmlns:a16="http://schemas.microsoft.com/office/drawing/2014/main" id="{6B705E15-6BC1-424E-9A76-D1005A391C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64">
              <a:extLst>
                <a:ext uri="{FF2B5EF4-FFF2-40B4-BE49-F238E27FC236}">
                  <a16:creationId xmlns:a16="http://schemas.microsoft.com/office/drawing/2014/main" id="{1F76BC37-F98D-4577-97A0-F827D0D17B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66">
              <a:extLst>
                <a:ext uri="{FF2B5EF4-FFF2-40B4-BE49-F238E27FC236}">
                  <a16:creationId xmlns:a16="http://schemas.microsoft.com/office/drawing/2014/main" id="{9BD26941-01BA-4D66-8E65-20857D3DCE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64">
              <a:extLst>
                <a:ext uri="{FF2B5EF4-FFF2-40B4-BE49-F238E27FC236}">
                  <a16:creationId xmlns:a16="http://schemas.microsoft.com/office/drawing/2014/main" id="{449B424C-62D9-4A49-AC52-5A78F2E40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6">
              <a:extLst>
                <a:ext uri="{FF2B5EF4-FFF2-40B4-BE49-F238E27FC236}">
                  <a16:creationId xmlns:a16="http://schemas.microsoft.com/office/drawing/2014/main" id="{576C9EBF-ED63-4269-A697-F6509920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64">
              <a:extLst>
                <a:ext uri="{FF2B5EF4-FFF2-40B4-BE49-F238E27FC236}">
                  <a16:creationId xmlns:a16="http://schemas.microsoft.com/office/drawing/2014/main" id="{AD803FF3-8F07-4737-8BB1-105F778F12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7FAED273-7CA0-4E1E-B334-37B189A6B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64">
              <a:extLst>
                <a:ext uri="{FF2B5EF4-FFF2-40B4-BE49-F238E27FC236}">
                  <a16:creationId xmlns:a16="http://schemas.microsoft.com/office/drawing/2014/main" id="{C9C1E0D9-E570-4AF5-880E-BBA6DD5228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6">
              <a:extLst>
                <a:ext uri="{FF2B5EF4-FFF2-40B4-BE49-F238E27FC236}">
                  <a16:creationId xmlns:a16="http://schemas.microsoft.com/office/drawing/2014/main" id="{EDEDE693-1FBA-4D1A-A164-53CCD5CB0E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64">
              <a:extLst>
                <a:ext uri="{FF2B5EF4-FFF2-40B4-BE49-F238E27FC236}">
                  <a16:creationId xmlns:a16="http://schemas.microsoft.com/office/drawing/2014/main" id="{6AA202F9-EAD4-4DEA-9024-632A4F73B5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66">
              <a:extLst>
                <a:ext uri="{FF2B5EF4-FFF2-40B4-BE49-F238E27FC236}">
                  <a16:creationId xmlns:a16="http://schemas.microsoft.com/office/drawing/2014/main" id="{C6CCC0AF-E071-40EB-8C53-5ACA302724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64">
              <a:extLst>
                <a:ext uri="{FF2B5EF4-FFF2-40B4-BE49-F238E27FC236}">
                  <a16:creationId xmlns:a16="http://schemas.microsoft.com/office/drawing/2014/main" id="{0AA000E7-AF97-4611-99C3-B1E03F5A4A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66">
              <a:extLst>
                <a:ext uri="{FF2B5EF4-FFF2-40B4-BE49-F238E27FC236}">
                  <a16:creationId xmlns:a16="http://schemas.microsoft.com/office/drawing/2014/main" id="{AFC00B1E-E93B-4433-97D2-5360B330AC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64">
              <a:extLst>
                <a:ext uri="{FF2B5EF4-FFF2-40B4-BE49-F238E27FC236}">
                  <a16:creationId xmlns:a16="http://schemas.microsoft.com/office/drawing/2014/main" id="{B4B77C83-19B4-4B90-ABA7-E70C365B4F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6">
              <a:extLst>
                <a:ext uri="{FF2B5EF4-FFF2-40B4-BE49-F238E27FC236}">
                  <a16:creationId xmlns:a16="http://schemas.microsoft.com/office/drawing/2014/main" id="{597565E2-2F06-489E-937B-AD74A7823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4">
              <a:extLst>
                <a:ext uri="{FF2B5EF4-FFF2-40B4-BE49-F238E27FC236}">
                  <a16:creationId xmlns:a16="http://schemas.microsoft.com/office/drawing/2014/main" id="{2F228EE9-2816-457D-83CE-BCFA543CB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6">
              <a:extLst>
                <a:ext uri="{FF2B5EF4-FFF2-40B4-BE49-F238E27FC236}">
                  <a16:creationId xmlns:a16="http://schemas.microsoft.com/office/drawing/2014/main" id="{374D8F1E-E29D-4C22-AF20-A95EB92C99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3" name="Picture 32">
            <a:extLst>
              <a:ext uri="{FF2B5EF4-FFF2-40B4-BE49-F238E27FC236}">
                <a16:creationId xmlns:a16="http://schemas.microsoft.com/office/drawing/2014/main" id="{5098949E-5092-4412-96DF-3B6F7FDD1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0625" y="994545"/>
            <a:ext cx="4890276" cy="1528211"/>
          </a:xfrm>
          <a:prstGeom prst="rect">
            <a:avLst/>
          </a:prstGeom>
        </p:spPr>
      </p:pic>
      <p:sp>
        <p:nvSpPr>
          <p:cNvPr id="73" name="Rectangle 65">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33984"/>
            <a:ext cx="606971"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B46C456-1F36-4AD3-8574-3863856518C4}"/>
              </a:ext>
            </a:extLst>
          </p:cNvPr>
          <p:cNvSpPr>
            <a:spLocks noGrp="1"/>
          </p:cNvSpPr>
          <p:nvPr>
            <p:ph idx="1"/>
          </p:nvPr>
        </p:nvSpPr>
        <p:spPr>
          <a:xfrm>
            <a:off x="1181527" y="3502955"/>
            <a:ext cx="10659373" cy="3027651"/>
          </a:xfrm>
        </p:spPr>
        <p:txBody>
          <a:bodyPr anchor="ctr">
            <a:normAutofit/>
          </a:bodyPr>
          <a:lstStyle/>
          <a:p>
            <a:pPr marL="0" indent="0">
              <a:buNone/>
            </a:pPr>
            <a:r>
              <a:rPr lang="en-US" sz="2000" dirty="0"/>
              <a:t>Survey #7 in a series supported by Procter &amp; Gamble conducted in June/July 2022.</a:t>
            </a:r>
            <a:br>
              <a:rPr lang="en-US" sz="2000" dirty="0"/>
            </a:br>
            <a:br>
              <a:rPr lang="en-US" sz="2000" dirty="0"/>
            </a:br>
            <a:r>
              <a:rPr lang="en-US" sz="2000" b="1" dirty="0"/>
              <a:t>Objectives</a:t>
            </a:r>
            <a:r>
              <a:rPr lang="en-US" sz="2000" dirty="0"/>
              <a:t>:</a:t>
            </a:r>
            <a:br>
              <a:rPr lang="en-US" sz="2000" dirty="0"/>
            </a:br>
            <a:r>
              <a:rPr lang="en-US" sz="2000" dirty="0"/>
              <a:t>To better understand global dental hygienists’ practices and beliefs on SUSTAINABLE DENTISTRY</a:t>
            </a:r>
            <a:br>
              <a:rPr lang="en-US" sz="2000" dirty="0">
                <a:highlight>
                  <a:srgbClr val="FFFF00"/>
                </a:highlight>
              </a:rPr>
            </a:br>
            <a:r>
              <a:rPr lang="en-US" sz="2000" dirty="0"/>
              <a:t>to help develop materials and programs on this topic.</a:t>
            </a:r>
            <a:br>
              <a:rPr lang="en-US" sz="2000" dirty="0"/>
            </a:br>
            <a:br>
              <a:rPr lang="en-US" sz="2000" dirty="0"/>
            </a:br>
            <a:r>
              <a:rPr lang="en-US" sz="2000" b="1" dirty="0"/>
              <a:t>Survey flow: </a:t>
            </a:r>
            <a:br>
              <a:rPr lang="en-US" sz="2000" dirty="0"/>
            </a:br>
            <a:r>
              <a:rPr lang="en-US" sz="2000" dirty="0"/>
              <a:t>IFDH </a:t>
            </a:r>
            <a:r>
              <a:rPr lang="en-US" sz="2000" dirty="0">
                <a:sym typeface="Wingdings" panose="05000000000000000000" pitchFamily="2" charset="2"/>
              </a:rPr>
              <a:t> 34 national associations</a:t>
            </a:r>
            <a:r>
              <a:rPr lang="en-US" sz="2000" dirty="0"/>
              <a:t> </a:t>
            </a:r>
            <a:r>
              <a:rPr lang="en-US" sz="2000" dirty="0">
                <a:sym typeface="Wingdings" panose="05000000000000000000" pitchFamily="2" charset="2"/>
              </a:rPr>
              <a:t> individual </a:t>
            </a:r>
            <a:r>
              <a:rPr lang="en-US" sz="2000" dirty="0"/>
              <a:t>members. </a:t>
            </a:r>
            <a:br>
              <a:rPr lang="en-US" sz="2000" dirty="0"/>
            </a:br>
            <a:r>
              <a:rPr lang="en-US" sz="2000" dirty="0"/>
              <a:t> </a:t>
            </a:r>
          </a:p>
        </p:txBody>
      </p:sp>
    </p:spTree>
    <p:extLst>
      <p:ext uri="{BB962C8B-B14F-4D97-AF65-F5344CB8AC3E}">
        <p14:creationId xmlns:p14="http://schemas.microsoft.com/office/powerpoint/2010/main" val="4113234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2" name="TextBox 31">
            <a:extLst>
              <a:ext uri="{FF2B5EF4-FFF2-40B4-BE49-F238E27FC236}">
                <a16:creationId xmlns:a16="http://schemas.microsoft.com/office/drawing/2014/main" id="{E476C2B7-5E67-4CDF-BEEB-C266CE947336}"/>
              </a:ext>
            </a:extLst>
          </p:cNvPr>
          <p:cNvSpPr txBox="1"/>
          <p:nvPr/>
        </p:nvSpPr>
        <p:spPr>
          <a:xfrm>
            <a:off x="10980537" y="6443987"/>
            <a:ext cx="1211463" cy="3715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N=295</a:t>
            </a:r>
          </a:p>
        </p:txBody>
      </p:sp>
      <p:sp>
        <p:nvSpPr>
          <p:cNvPr id="31" name="Title 1">
            <a:extLst>
              <a:ext uri="{FF2B5EF4-FFF2-40B4-BE49-F238E27FC236}">
                <a16:creationId xmlns:a16="http://schemas.microsoft.com/office/drawing/2014/main" id="{09432976-F492-4CED-BCA6-869C857A01C9}"/>
              </a:ext>
            </a:extLst>
          </p:cNvPr>
          <p:cNvSpPr txBox="1">
            <a:spLocks noGrp="1"/>
          </p:cNvSpPr>
          <p:nvPr>
            <p:ph type="title"/>
          </p:nvPr>
        </p:nvSpPr>
        <p:spPr>
          <a:xfrm>
            <a:off x="2659952" y="228530"/>
            <a:ext cx="9429531" cy="5871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60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ea typeface="+mj-ea"/>
                <a:cs typeface="+mj-cs"/>
              </a:rPr>
              <a:t>Which of the following actions, if any, has the primary dental practice you work in made specifically to improve the sustainability of the practice? (Check all that apply) </a:t>
            </a:r>
          </a:p>
        </p:txBody>
      </p:sp>
      <p:sp>
        <p:nvSpPr>
          <p:cNvPr id="2" name="TextBox 1">
            <a:extLst>
              <a:ext uri="{FF2B5EF4-FFF2-40B4-BE49-F238E27FC236}">
                <a16:creationId xmlns:a16="http://schemas.microsoft.com/office/drawing/2014/main" id="{C4FCFAF5-C8F6-438C-85F9-42E2C9C6429C}"/>
              </a:ext>
            </a:extLst>
          </p:cNvPr>
          <p:cNvSpPr txBox="1"/>
          <p:nvPr/>
        </p:nvSpPr>
        <p:spPr>
          <a:xfrm>
            <a:off x="617728" y="2016972"/>
            <a:ext cx="2250426"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In general, respondents from North America indicate their practice has taken fewer action steps towards sustainability versus respondents from other regions. </a:t>
            </a:r>
          </a:p>
        </p:txBody>
      </p:sp>
      <p:graphicFrame>
        <p:nvGraphicFramePr>
          <p:cNvPr id="34" name="Chart 33">
            <a:extLst>
              <a:ext uri="{FF2B5EF4-FFF2-40B4-BE49-F238E27FC236}">
                <a16:creationId xmlns:a16="http://schemas.microsoft.com/office/drawing/2014/main" id="{84B2014C-F58A-4918-AE37-0E6E362C71A3}"/>
              </a:ext>
            </a:extLst>
          </p:cNvPr>
          <p:cNvGraphicFramePr>
            <a:graphicFrameLocks/>
          </p:cNvGraphicFramePr>
          <p:nvPr>
            <p:extLst>
              <p:ext uri="{D42A27DB-BD31-4B8C-83A1-F6EECF244321}">
                <p14:modId xmlns:p14="http://schemas.microsoft.com/office/powerpoint/2010/main" val="1420144879"/>
              </p:ext>
            </p:extLst>
          </p:nvPr>
        </p:nvGraphicFramePr>
        <p:xfrm>
          <a:off x="2868154" y="1044164"/>
          <a:ext cx="9030621" cy="53998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40818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1" name="Title 1">
            <a:extLst>
              <a:ext uri="{FF2B5EF4-FFF2-40B4-BE49-F238E27FC236}">
                <a16:creationId xmlns:a16="http://schemas.microsoft.com/office/drawing/2014/main" id="{EB22C8BA-EEA1-4FA5-83CA-6D3093FC4F60}"/>
              </a:ext>
            </a:extLst>
          </p:cNvPr>
          <p:cNvSpPr txBox="1">
            <a:spLocks/>
          </p:cNvSpPr>
          <p:nvPr/>
        </p:nvSpPr>
        <p:spPr>
          <a:xfrm>
            <a:off x="5347504" y="276501"/>
            <a:ext cx="6826995" cy="13404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200" b="1" i="0" u="none" strike="noStrike" kern="1200" cap="none" spc="0" normalizeH="0" baseline="0" noProof="0" dirty="0">
                <a:ln>
                  <a:noFill/>
                </a:ln>
                <a:solidFill>
                  <a:srgbClr val="4472C4"/>
                </a:solidFill>
                <a:effectLst/>
                <a:uLnTx/>
                <a:uFillTx/>
                <a:latin typeface="Calibri Light" panose="020F0302020204030204"/>
                <a:ea typeface="+mj-ea"/>
                <a:cs typeface="+mj-cs"/>
              </a:rPr>
              <a:t>Thinking of oral hygiene products you recommend for home care use, how important is it that the product be ‘environmentally friendly’ in order for you to recommend it? </a:t>
            </a:r>
          </a:p>
        </p:txBody>
      </p:sp>
      <p:sp>
        <p:nvSpPr>
          <p:cNvPr id="33" name="TextBox 32">
            <a:extLst>
              <a:ext uri="{FF2B5EF4-FFF2-40B4-BE49-F238E27FC236}">
                <a16:creationId xmlns:a16="http://schemas.microsoft.com/office/drawing/2014/main" id="{2047BA27-F482-4EB6-8137-9922AADE6D41}"/>
              </a:ext>
            </a:extLst>
          </p:cNvPr>
          <p:cNvSpPr txBox="1"/>
          <p:nvPr/>
        </p:nvSpPr>
        <p:spPr>
          <a:xfrm>
            <a:off x="782400" y="1352337"/>
            <a:ext cx="3835087"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North American respondents place less importance on a product being ‘environmentally friendly’ to recommend it compared to respondents from other regions. </a:t>
            </a:r>
          </a:p>
        </p:txBody>
      </p:sp>
      <p:graphicFrame>
        <p:nvGraphicFramePr>
          <p:cNvPr id="34" name="Chart 33">
            <a:extLst>
              <a:ext uri="{FF2B5EF4-FFF2-40B4-BE49-F238E27FC236}">
                <a16:creationId xmlns:a16="http://schemas.microsoft.com/office/drawing/2014/main" id="{817DB642-772B-45EA-B526-025A49577B32}"/>
              </a:ext>
            </a:extLst>
          </p:cNvPr>
          <p:cNvGraphicFramePr>
            <a:graphicFrameLocks/>
          </p:cNvGraphicFramePr>
          <p:nvPr>
            <p:extLst>
              <p:ext uri="{D42A27DB-BD31-4B8C-83A1-F6EECF244321}">
                <p14:modId xmlns:p14="http://schemas.microsoft.com/office/powerpoint/2010/main" val="3327602126"/>
              </p:ext>
            </p:extLst>
          </p:nvPr>
        </p:nvGraphicFramePr>
        <p:xfrm>
          <a:off x="5787023" y="1616992"/>
          <a:ext cx="6007579" cy="41934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56978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 name="Title 2">
            <a:extLst>
              <a:ext uri="{FF2B5EF4-FFF2-40B4-BE49-F238E27FC236}">
                <a16:creationId xmlns:a16="http://schemas.microsoft.com/office/drawing/2014/main" id="{0734AA64-7717-4FC4-ADB1-86CB38A0BE85}"/>
              </a:ext>
            </a:extLst>
          </p:cNvPr>
          <p:cNvSpPr>
            <a:spLocks noGrp="1"/>
          </p:cNvSpPr>
          <p:nvPr>
            <p:ph type="title"/>
          </p:nvPr>
        </p:nvSpPr>
        <p:spPr>
          <a:xfrm>
            <a:off x="791950" y="1009710"/>
            <a:ext cx="3042736" cy="5222640"/>
          </a:xfrm>
        </p:spPr>
        <p:txBody>
          <a:bodyPr>
            <a:normAutofit fontScale="90000"/>
          </a:bodyPr>
          <a:lstStyle/>
          <a:p>
            <a:r>
              <a:rPr lang="en-US" sz="2000" dirty="0"/>
              <a:t>A higher percentage of North American respondents versus those from other regions think it’s extremely important for environmentally-friendly products to be effective, have minimal/recyclable packaging, and ingredients that are safe for the environment. </a:t>
            </a:r>
            <a:br>
              <a:rPr lang="en-US" sz="2000" dirty="0"/>
            </a:br>
            <a:br>
              <a:rPr lang="en-US" sz="2000" dirty="0"/>
            </a:br>
            <a:r>
              <a:rPr lang="en-US" sz="2000" dirty="0"/>
              <a:t>Note, there are stricter regulations around sustainable packaging materials and ingredient safety for the environment in some regions outside North America, so those attributes may be expected for all products by respondents.</a:t>
            </a:r>
            <a:endParaRPr lang="en-US" sz="2000" dirty="0">
              <a:highlight>
                <a:srgbClr val="FFFF00"/>
              </a:highlight>
            </a:endParaRPr>
          </a:p>
        </p:txBody>
      </p:sp>
      <p:sp>
        <p:nvSpPr>
          <p:cNvPr id="33" name="TextBox 32">
            <a:extLst>
              <a:ext uri="{FF2B5EF4-FFF2-40B4-BE49-F238E27FC236}">
                <a16:creationId xmlns:a16="http://schemas.microsoft.com/office/drawing/2014/main" id="{6B0A0F52-3A72-445D-AFD3-EDEED96184EF}"/>
              </a:ext>
            </a:extLst>
          </p:cNvPr>
          <p:cNvSpPr txBox="1"/>
          <p:nvPr/>
        </p:nvSpPr>
        <p:spPr>
          <a:xfrm>
            <a:off x="5502226" y="132379"/>
            <a:ext cx="6356574" cy="840230"/>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1800" b="1" i="0" u="none" strike="noStrike" kern="1200" cap="none" spc="0" normalizeH="0" baseline="0" noProof="0" dirty="0">
                <a:ln>
                  <a:noFill/>
                </a:ln>
                <a:solidFill>
                  <a:srgbClr val="4472C4"/>
                </a:solidFill>
                <a:effectLst/>
                <a:uLnTx/>
                <a:uFillTx/>
                <a:latin typeface="Calibri" panose="020F0502020204030204"/>
                <a:ea typeface="+mn-ea"/>
                <a:cs typeface="+mn-cs"/>
              </a:rPr>
              <a:t>When you think of a product that is ‘environmentally-friendly’, select up to 5 product attributes that you consider to be extremely important. </a:t>
            </a:r>
          </a:p>
        </p:txBody>
      </p:sp>
      <p:graphicFrame>
        <p:nvGraphicFramePr>
          <p:cNvPr id="34" name="Chart 33">
            <a:extLst>
              <a:ext uri="{FF2B5EF4-FFF2-40B4-BE49-F238E27FC236}">
                <a16:creationId xmlns:a16="http://schemas.microsoft.com/office/drawing/2014/main" id="{0B673DA7-EBCC-4E3A-AB17-191FA951B5E9}"/>
              </a:ext>
            </a:extLst>
          </p:cNvPr>
          <p:cNvGraphicFramePr>
            <a:graphicFrameLocks/>
          </p:cNvGraphicFramePr>
          <p:nvPr>
            <p:extLst>
              <p:ext uri="{D42A27DB-BD31-4B8C-83A1-F6EECF244321}">
                <p14:modId xmlns:p14="http://schemas.microsoft.com/office/powerpoint/2010/main" val="4137473488"/>
              </p:ext>
            </p:extLst>
          </p:nvPr>
        </p:nvGraphicFramePr>
        <p:xfrm>
          <a:off x="3834686" y="856527"/>
          <a:ext cx="8254797" cy="56462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05130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3" name="TextBox 32">
            <a:extLst>
              <a:ext uri="{FF2B5EF4-FFF2-40B4-BE49-F238E27FC236}">
                <a16:creationId xmlns:a16="http://schemas.microsoft.com/office/drawing/2014/main" id="{6B0A0F52-3A72-445D-AFD3-EDEED96184EF}"/>
              </a:ext>
            </a:extLst>
          </p:cNvPr>
          <p:cNvSpPr txBox="1"/>
          <p:nvPr/>
        </p:nvSpPr>
        <p:spPr>
          <a:xfrm>
            <a:off x="5403304" y="169480"/>
            <a:ext cx="6094070" cy="590931"/>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1800" b="1" i="0" u="none" strike="noStrike" kern="1200" cap="none" spc="0" normalizeH="0" baseline="0" noProof="0" dirty="0">
                <a:ln>
                  <a:noFill/>
                </a:ln>
                <a:solidFill>
                  <a:srgbClr val="4472C4"/>
                </a:solidFill>
                <a:effectLst/>
                <a:uLnTx/>
                <a:uFillTx/>
                <a:latin typeface="Calibri" panose="020F0502020204030204"/>
                <a:ea typeface="+mn-ea"/>
                <a:cs typeface="+mn-cs"/>
              </a:rPr>
              <a:t>Please select up to 3 items that you consider to be the BIGGEST challenges to increase sustainability in dentistry? </a:t>
            </a:r>
          </a:p>
        </p:txBody>
      </p:sp>
      <p:sp>
        <p:nvSpPr>
          <p:cNvPr id="4" name="Title 3">
            <a:extLst>
              <a:ext uri="{FF2B5EF4-FFF2-40B4-BE49-F238E27FC236}">
                <a16:creationId xmlns:a16="http://schemas.microsoft.com/office/drawing/2014/main" id="{F56EECBE-D435-4E5A-BA88-B20A5706C4A9}"/>
              </a:ext>
            </a:extLst>
          </p:cNvPr>
          <p:cNvSpPr>
            <a:spLocks noGrp="1"/>
          </p:cNvSpPr>
          <p:nvPr>
            <p:ph type="title"/>
          </p:nvPr>
        </p:nvSpPr>
        <p:spPr>
          <a:xfrm>
            <a:off x="944121" y="2256494"/>
            <a:ext cx="3378007" cy="1325563"/>
          </a:xfrm>
        </p:spPr>
        <p:txBody>
          <a:bodyPr>
            <a:noAutofit/>
          </a:bodyPr>
          <a:lstStyle/>
          <a:p>
            <a:br>
              <a:rPr lang="en-US" sz="2000" dirty="0"/>
            </a:br>
            <a:br>
              <a:rPr lang="en-US" sz="2000" dirty="0"/>
            </a:br>
            <a:r>
              <a:rPr lang="en-US" sz="2000" dirty="0"/>
              <a:t>‘Financial cost’, ‘limited selection of environmentally-friendly products and equipment’, and ‘practice owner commitment’ are rated as bigger barriers in North America than other regions.  </a:t>
            </a:r>
            <a:br>
              <a:rPr lang="en-US" sz="2000" dirty="0"/>
            </a:br>
            <a:br>
              <a:rPr lang="en-US" sz="2000" dirty="0"/>
            </a:br>
            <a:r>
              <a:rPr lang="en-US" sz="2000" dirty="0"/>
              <a:t>‘Getting commitment from the dental team’ is a rated as a bigger barrier outside of Europe and North America. </a:t>
            </a:r>
            <a:br>
              <a:rPr lang="en-US" sz="2000" dirty="0"/>
            </a:br>
            <a:endParaRPr lang="en-US" sz="2000" dirty="0"/>
          </a:p>
        </p:txBody>
      </p:sp>
      <p:graphicFrame>
        <p:nvGraphicFramePr>
          <p:cNvPr id="35" name="Chart 34">
            <a:extLst>
              <a:ext uri="{FF2B5EF4-FFF2-40B4-BE49-F238E27FC236}">
                <a16:creationId xmlns:a16="http://schemas.microsoft.com/office/drawing/2014/main" id="{FFC4C3EA-2C77-441E-8D2A-C20DF57CF109}"/>
              </a:ext>
            </a:extLst>
          </p:cNvPr>
          <p:cNvGraphicFramePr>
            <a:graphicFrameLocks/>
          </p:cNvGraphicFramePr>
          <p:nvPr>
            <p:extLst>
              <p:ext uri="{D42A27DB-BD31-4B8C-83A1-F6EECF244321}">
                <p14:modId xmlns:p14="http://schemas.microsoft.com/office/powerpoint/2010/main" val="19771968"/>
              </p:ext>
            </p:extLst>
          </p:nvPr>
        </p:nvGraphicFramePr>
        <p:xfrm>
          <a:off x="5172075" y="1386068"/>
          <a:ext cx="6709017" cy="46768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8991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3" name="TextBox 32">
            <a:extLst>
              <a:ext uri="{FF2B5EF4-FFF2-40B4-BE49-F238E27FC236}">
                <a16:creationId xmlns:a16="http://schemas.microsoft.com/office/drawing/2014/main" id="{6B0A0F52-3A72-445D-AFD3-EDEED96184EF}"/>
              </a:ext>
            </a:extLst>
          </p:cNvPr>
          <p:cNvSpPr txBox="1"/>
          <p:nvPr/>
        </p:nvSpPr>
        <p:spPr>
          <a:xfrm>
            <a:off x="5403304" y="169480"/>
            <a:ext cx="6094070" cy="840230"/>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1800" b="1" i="0" u="none" strike="noStrike" kern="1200" cap="none" spc="0" normalizeH="0" baseline="0" noProof="0" dirty="0">
                <a:ln>
                  <a:noFill/>
                </a:ln>
                <a:solidFill>
                  <a:srgbClr val="4472C4"/>
                </a:solidFill>
                <a:effectLst/>
                <a:uLnTx/>
                <a:uFillTx/>
                <a:latin typeface="Calibri" panose="020F0502020204030204"/>
                <a:ea typeface="+mn-ea"/>
                <a:cs typeface="+mn-cs"/>
              </a:rPr>
              <a:t>How strongly do you agree or disagree with the following statements?  % below indicates STRONGLY or SOMEWHAT agree. </a:t>
            </a:r>
          </a:p>
        </p:txBody>
      </p:sp>
      <p:sp>
        <p:nvSpPr>
          <p:cNvPr id="3" name="Title 2">
            <a:extLst>
              <a:ext uri="{FF2B5EF4-FFF2-40B4-BE49-F238E27FC236}">
                <a16:creationId xmlns:a16="http://schemas.microsoft.com/office/drawing/2014/main" id="{A2A981D7-BAF6-46B6-ACDB-7C64783671BF}"/>
              </a:ext>
            </a:extLst>
          </p:cNvPr>
          <p:cNvSpPr>
            <a:spLocks noGrp="1"/>
          </p:cNvSpPr>
          <p:nvPr>
            <p:ph type="title"/>
          </p:nvPr>
        </p:nvSpPr>
        <p:spPr>
          <a:xfrm>
            <a:off x="833075" y="1245639"/>
            <a:ext cx="3611603" cy="4854219"/>
          </a:xfrm>
        </p:spPr>
        <p:txBody>
          <a:bodyPr>
            <a:normAutofit/>
          </a:bodyPr>
          <a:lstStyle/>
          <a:p>
            <a:r>
              <a:rPr lang="en-US" sz="2000" dirty="0"/>
              <a:t>In general, respondents from North America believe there is less engagement from manufacturers and dental hygiene associations regarding sustainable dentistry than those in other regions.  North Americans also place more importance on product effectiveness than the product being environmentally-friendly. </a:t>
            </a:r>
          </a:p>
        </p:txBody>
      </p:sp>
      <p:graphicFrame>
        <p:nvGraphicFramePr>
          <p:cNvPr id="34" name="Chart 33">
            <a:extLst>
              <a:ext uri="{FF2B5EF4-FFF2-40B4-BE49-F238E27FC236}">
                <a16:creationId xmlns:a16="http://schemas.microsoft.com/office/drawing/2014/main" id="{BBCDCAF2-2400-4DF1-A401-0ECBB5C8A437}"/>
              </a:ext>
            </a:extLst>
          </p:cNvPr>
          <p:cNvGraphicFramePr>
            <a:graphicFrameLocks/>
          </p:cNvGraphicFramePr>
          <p:nvPr>
            <p:extLst>
              <p:ext uri="{D42A27DB-BD31-4B8C-83A1-F6EECF244321}">
                <p14:modId xmlns:p14="http://schemas.microsoft.com/office/powerpoint/2010/main" val="1805930463"/>
              </p:ext>
            </p:extLst>
          </p:nvPr>
        </p:nvGraphicFramePr>
        <p:xfrm>
          <a:off x="5294031" y="1034838"/>
          <a:ext cx="6697341" cy="55368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38240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2" name="TextBox 31">
            <a:extLst>
              <a:ext uri="{FF2B5EF4-FFF2-40B4-BE49-F238E27FC236}">
                <a16:creationId xmlns:a16="http://schemas.microsoft.com/office/drawing/2014/main" id="{E476C2B7-5E67-4CDF-BEEB-C266CE947336}"/>
              </a:ext>
            </a:extLst>
          </p:cNvPr>
          <p:cNvSpPr txBox="1"/>
          <p:nvPr/>
        </p:nvSpPr>
        <p:spPr>
          <a:xfrm>
            <a:off x="8937457" y="6316948"/>
            <a:ext cx="1211463" cy="3715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N=295</a:t>
            </a:r>
          </a:p>
        </p:txBody>
      </p:sp>
      <p:sp>
        <p:nvSpPr>
          <p:cNvPr id="33" name="TextBox 32">
            <a:extLst>
              <a:ext uri="{FF2B5EF4-FFF2-40B4-BE49-F238E27FC236}">
                <a16:creationId xmlns:a16="http://schemas.microsoft.com/office/drawing/2014/main" id="{6B0A0F52-3A72-445D-AFD3-EDEED96184EF}"/>
              </a:ext>
            </a:extLst>
          </p:cNvPr>
          <p:cNvSpPr txBox="1"/>
          <p:nvPr/>
        </p:nvSpPr>
        <p:spPr>
          <a:xfrm>
            <a:off x="5438102" y="387960"/>
            <a:ext cx="6460747" cy="341632"/>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1800" b="1" i="0" u="none" strike="noStrike" kern="1200" cap="none" spc="0" normalizeH="0" baseline="0" noProof="0" dirty="0">
                <a:ln>
                  <a:noFill/>
                </a:ln>
                <a:solidFill>
                  <a:srgbClr val="4472C4"/>
                </a:solidFill>
                <a:effectLst/>
                <a:uLnTx/>
                <a:uFillTx/>
                <a:latin typeface="Calibri" panose="020F0502020204030204"/>
                <a:ea typeface="+mn-ea"/>
                <a:cs typeface="+mn-cs"/>
              </a:rPr>
              <a:t>Are you aware of the FDI’s Sustainability in Dentistry statement?</a:t>
            </a:r>
          </a:p>
        </p:txBody>
      </p:sp>
      <p:sp>
        <p:nvSpPr>
          <p:cNvPr id="4" name="Title 3">
            <a:extLst>
              <a:ext uri="{FF2B5EF4-FFF2-40B4-BE49-F238E27FC236}">
                <a16:creationId xmlns:a16="http://schemas.microsoft.com/office/drawing/2014/main" id="{F56EECBE-D435-4E5A-BA88-B20A5706C4A9}"/>
              </a:ext>
            </a:extLst>
          </p:cNvPr>
          <p:cNvSpPr>
            <a:spLocks noGrp="1"/>
          </p:cNvSpPr>
          <p:nvPr>
            <p:ph type="title"/>
          </p:nvPr>
        </p:nvSpPr>
        <p:spPr>
          <a:xfrm>
            <a:off x="881461" y="2256494"/>
            <a:ext cx="3873525" cy="1325563"/>
          </a:xfrm>
        </p:spPr>
        <p:txBody>
          <a:bodyPr>
            <a:noAutofit/>
          </a:bodyPr>
          <a:lstStyle/>
          <a:p>
            <a:r>
              <a:rPr lang="en-US" sz="2400" dirty="0"/>
              <a:t>Awareness of the FDI’s Sustainability in Dentistry statement is lowest in North America, although awareness is low across all regions. </a:t>
            </a:r>
          </a:p>
        </p:txBody>
      </p:sp>
      <p:graphicFrame>
        <p:nvGraphicFramePr>
          <p:cNvPr id="34" name="Chart 33">
            <a:extLst>
              <a:ext uri="{FF2B5EF4-FFF2-40B4-BE49-F238E27FC236}">
                <a16:creationId xmlns:a16="http://schemas.microsoft.com/office/drawing/2014/main" id="{F98A38C2-923D-47EB-8C73-ECC1BC55C080}"/>
              </a:ext>
            </a:extLst>
          </p:cNvPr>
          <p:cNvGraphicFramePr>
            <a:graphicFrameLocks/>
          </p:cNvGraphicFramePr>
          <p:nvPr>
            <p:extLst>
              <p:ext uri="{D42A27DB-BD31-4B8C-83A1-F6EECF244321}">
                <p14:modId xmlns:p14="http://schemas.microsoft.com/office/powerpoint/2010/main" val="3028344483"/>
              </p:ext>
            </p:extLst>
          </p:nvPr>
        </p:nvGraphicFramePr>
        <p:xfrm>
          <a:off x="5203171" y="1261333"/>
          <a:ext cx="6695678" cy="4641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57362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33" name="TextBox 32">
            <a:extLst>
              <a:ext uri="{FF2B5EF4-FFF2-40B4-BE49-F238E27FC236}">
                <a16:creationId xmlns:a16="http://schemas.microsoft.com/office/drawing/2014/main" id="{6B0A0F52-3A72-445D-AFD3-EDEED96184EF}"/>
              </a:ext>
            </a:extLst>
          </p:cNvPr>
          <p:cNvSpPr txBox="1"/>
          <p:nvPr/>
        </p:nvSpPr>
        <p:spPr>
          <a:xfrm>
            <a:off x="5403304" y="169480"/>
            <a:ext cx="6094070" cy="590931"/>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1800" b="1" i="0" u="none" strike="noStrike" kern="1200" cap="none" spc="0" normalizeH="0" baseline="0" noProof="0" dirty="0">
                <a:ln>
                  <a:noFill/>
                </a:ln>
                <a:solidFill>
                  <a:srgbClr val="4472C4"/>
                </a:solidFill>
                <a:effectLst/>
                <a:uLnTx/>
                <a:uFillTx/>
                <a:latin typeface="Calibri" panose="020F0502020204030204"/>
                <a:ea typeface="+mn-ea"/>
                <a:cs typeface="+mn-cs"/>
              </a:rPr>
              <a:t>How many years have you been working as a dental hygienist, dental therapist or oral health therapist?</a:t>
            </a:r>
          </a:p>
        </p:txBody>
      </p:sp>
      <p:sp>
        <p:nvSpPr>
          <p:cNvPr id="4" name="Title 3">
            <a:extLst>
              <a:ext uri="{FF2B5EF4-FFF2-40B4-BE49-F238E27FC236}">
                <a16:creationId xmlns:a16="http://schemas.microsoft.com/office/drawing/2014/main" id="{F56EECBE-D435-4E5A-BA88-B20A5706C4A9}"/>
              </a:ext>
            </a:extLst>
          </p:cNvPr>
          <p:cNvSpPr>
            <a:spLocks noGrp="1"/>
          </p:cNvSpPr>
          <p:nvPr>
            <p:ph type="title"/>
          </p:nvPr>
        </p:nvSpPr>
        <p:spPr>
          <a:xfrm>
            <a:off x="699715" y="2919276"/>
            <a:ext cx="4236701" cy="1325563"/>
          </a:xfrm>
        </p:spPr>
        <p:txBody>
          <a:bodyPr>
            <a:noAutofit/>
          </a:bodyPr>
          <a:lstStyle/>
          <a:p>
            <a:r>
              <a:rPr lang="en-US" sz="2400" dirty="0"/>
              <a:t>Respondents from Europe skewed towards less experience while those from Rest of World and North America skewed towards more experience.</a:t>
            </a:r>
            <a:br>
              <a:rPr lang="en-US" sz="2400" dirty="0"/>
            </a:br>
            <a:br>
              <a:rPr lang="en-US" sz="2400" dirty="0"/>
            </a:br>
            <a:r>
              <a:rPr lang="en-US" sz="2400" dirty="0"/>
              <a:t>Based on this analysis and other sustainability trend sources, differences in responses seem to be related to region of residence rather than years of experience, which is presumed to correspond with age. </a:t>
            </a:r>
          </a:p>
        </p:txBody>
      </p:sp>
      <p:graphicFrame>
        <p:nvGraphicFramePr>
          <p:cNvPr id="34" name="Chart 33">
            <a:extLst>
              <a:ext uri="{FF2B5EF4-FFF2-40B4-BE49-F238E27FC236}">
                <a16:creationId xmlns:a16="http://schemas.microsoft.com/office/drawing/2014/main" id="{036AF27F-DAEA-4D1E-9FA1-8BEDEE457057}"/>
              </a:ext>
            </a:extLst>
          </p:cNvPr>
          <p:cNvGraphicFramePr>
            <a:graphicFrameLocks/>
          </p:cNvGraphicFramePr>
          <p:nvPr>
            <p:extLst>
              <p:ext uri="{D42A27DB-BD31-4B8C-83A1-F6EECF244321}">
                <p14:modId xmlns:p14="http://schemas.microsoft.com/office/powerpoint/2010/main" val="3219580720"/>
              </p:ext>
            </p:extLst>
          </p:nvPr>
        </p:nvGraphicFramePr>
        <p:xfrm>
          <a:off x="5403304" y="1018572"/>
          <a:ext cx="6460747" cy="5298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68577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6"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9" name="Picture 28">
            <a:extLst>
              <a:ext uri="{FF2B5EF4-FFF2-40B4-BE49-F238E27FC236}">
                <a16:creationId xmlns:a16="http://schemas.microsoft.com/office/drawing/2014/main" id="{8B8D5007-7DC3-4FB9-B1BB-BA28A676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024" y="6232350"/>
            <a:ext cx="1730459" cy="540768"/>
          </a:xfrm>
          <a:prstGeom prst="rect">
            <a:avLst/>
          </a:prstGeom>
        </p:spPr>
      </p:pic>
      <p:sp>
        <p:nvSpPr>
          <p:cNvPr id="4" name="Title 3">
            <a:extLst>
              <a:ext uri="{FF2B5EF4-FFF2-40B4-BE49-F238E27FC236}">
                <a16:creationId xmlns:a16="http://schemas.microsoft.com/office/drawing/2014/main" id="{F56EECBE-D435-4E5A-BA88-B20A5706C4A9}"/>
              </a:ext>
            </a:extLst>
          </p:cNvPr>
          <p:cNvSpPr>
            <a:spLocks noGrp="1"/>
          </p:cNvSpPr>
          <p:nvPr>
            <p:ph type="title"/>
          </p:nvPr>
        </p:nvSpPr>
        <p:spPr>
          <a:xfrm>
            <a:off x="771172" y="2766218"/>
            <a:ext cx="4236701" cy="1325563"/>
          </a:xfrm>
        </p:spPr>
        <p:txBody>
          <a:bodyPr>
            <a:noAutofit/>
          </a:bodyPr>
          <a:lstStyle/>
          <a:p>
            <a:r>
              <a:rPr lang="en-US" sz="2400" dirty="0"/>
              <a:t>A higher percentage of respondents from Europe practice in an independent hygiene  practice or community/public health setting than those from other regions. </a:t>
            </a:r>
            <a:br>
              <a:rPr lang="en-US" sz="2400" dirty="0"/>
            </a:br>
            <a:br>
              <a:rPr lang="en-US" sz="2400" dirty="0"/>
            </a:br>
            <a:r>
              <a:rPr lang="en-US" sz="2400" dirty="0"/>
              <a:t>A higher percentage of respondents from North America practice in a general private practice setting. </a:t>
            </a:r>
            <a:br>
              <a:rPr lang="en-US" sz="2400" dirty="0"/>
            </a:br>
            <a:br>
              <a:rPr lang="en-US" sz="2400" dirty="0"/>
            </a:br>
            <a:r>
              <a:rPr lang="en-US" sz="2400" dirty="0"/>
              <a:t>A </a:t>
            </a:r>
            <a:r>
              <a:rPr lang="en-US" sz="2400"/>
              <a:t>higher percentage of respondents </a:t>
            </a:r>
            <a:r>
              <a:rPr lang="en-US" sz="2400" dirty="0"/>
              <a:t>from outside Europe and North America practice in a specialty private practice or educational setting.</a:t>
            </a:r>
          </a:p>
        </p:txBody>
      </p:sp>
      <p:sp>
        <p:nvSpPr>
          <p:cNvPr id="35" name="TextBox 33">
            <a:extLst>
              <a:ext uri="{FF2B5EF4-FFF2-40B4-BE49-F238E27FC236}">
                <a16:creationId xmlns:a16="http://schemas.microsoft.com/office/drawing/2014/main" id="{91742102-1946-45F6-94D2-081EFB98A012}"/>
              </a:ext>
            </a:extLst>
          </p:cNvPr>
          <p:cNvSpPr txBox="1"/>
          <p:nvPr/>
        </p:nvSpPr>
        <p:spPr>
          <a:xfrm>
            <a:off x="5633478" y="323665"/>
            <a:ext cx="6094070" cy="646331"/>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solidFill>
                  <a:schemeClr val="accent1"/>
                </a:solidFill>
              </a:rPr>
              <a:t>Which of the following descriptors BEST describes your primary practice setting? </a:t>
            </a:r>
          </a:p>
        </p:txBody>
      </p:sp>
      <p:graphicFrame>
        <p:nvGraphicFramePr>
          <p:cNvPr id="33" name="Chart 32">
            <a:extLst>
              <a:ext uri="{FF2B5EF4-FFF2-40B4-BE49-F238E27FC236}">
                <a16:creationId xmlns:a16="http://schemas.microsoft.com/office/drawing/2014/main" id="{0CAC8CC0-7086-483E-9C86-56FD3E728D9B}"/>
              </a:ext>
            </a:extLst>
          </p:cNvPr>
          <p:cNvGraphicFramePr>
            <a:graphicFrameLocks/>
          </p:cNvGraphicFramePr>
          <p:nvPr>
            <p:extLst>
              <p:ext uri="{D42A27DB-BD31-4B8C-83A1-F6EECF244321}">
                <p14:modId xmlns:p14="http://schemas.microsoft.com/office/powerpoint/2010/main" val="2564548344"/>
              </p:ext>
            </p:extLst>
          </p:nvPr>
        </p:nvGraphicFramePr>
        <p:xfrm>
          <a:off x="5172074" y="1249487"/>
          <a:ext cx="6715126" cy="52848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98565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0EDF680-0EE3-4077-A0FB-FFC1F6928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D073CE-149E-4318-86E6-CC6D88211378}"/>
              </a:ext>
            </a:extLst>
          </p:cNvPr>
          <p:cNvSpPr>
            <a:spLocks noGrp="1"/>
          </p:cNvSpPr>
          <p:nvPr>
            <p:ph type="title"/>
          </p:nvPr>
        </p:nvSpPr>
        <p:spPr>
          <a:xfrm>
            <a:off x="1166647" y="801277"/>
            <a:ext cx="4376313" cy="2141046"/>
          </a:xfrm>
        </p:spPr>
        <p:txBody>
          <a:bodyPr>
            <a:normAutofit/>
          </a:bodyPr>
          <a:lstStyle/>
          <a:p>
            <a:r>
              <a:rPr lang="en-US" sz="4200" dirty="0"/>
              <a:t>Other IFDH Survey Results </a:t>
            </a:r>
          </a:p>
        </p:txBody>
      </p:sp>
      <p:sp>
        <p:nvSpPr>
          <p:cNvPr id="44" name="Rectangle 4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a:extLst>
              <a:ext uri="{FF2B5EF4-FFF2-40B4-BE49-F238E27FC236}">
                <a16:creationId xmlns:a16="http://schemas.microsoft.com/office/drawing/2014/main" id="{E2023A6B-474A-4C72-AE9E-7E61B1FA02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47" name="Rectangle 64">
              <a:extLst>
                <a:ext uri="{FF2B5EF4-FFF2-40B4-BE49-F238E27FC236}">
                  <a16:creationId xmlns:a16="http://schemas.microsoft.com/office/drawing/2014/main" id="{B0BBC543-6642-481D-A486-49842369D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66">
              <a:extLst>
                <a:ext uri="{FF2B5EF4-FFF2-40B4-BE49-F238E27FC236}">
                  <a16:creationId xmlns:a16="http://schemas.microsoft.com/office/drawing/2014/main" id="{916731A1-B127-427A-9AA6-8CE7594093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64">
              <a:extLst>
                <a:ext uri="{FF2B5EF4-FFF2-40B4-BE49-F238E27FC236}">
                  <a16:creationId xmlns:a16="http://schemas.microsoft.com/office/drawing/2014/main" id="{FCC7D3E6-CDAF-44CE-871A-7AA790B121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66">
              <a:extLst>
                <a:ext uri="{FF2B5EF4-FFF2-40B4-BE49-F238E27FC236}">
                  <a16:creationId xmlns:a16="http://schemas.microsoft.com/office/drawing/2014/main" id="{C732796F-4C2A-4B12-A428-1DD98D3CB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64">
              <a:extLst>
                <a:ext uri="{FF2B5EF4-FFF2-40B4-BE49-F238E27FC236}">
                  <a16:creationId xmlns:a16="http://schemas.microsoft.com/office/drawing/2014/main" id="{2D7CDE26-B570-4FD9-BE55-42F3B5DC97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66">
              <a:extLst>
                <a:ext uri="{FF2B5EF4-FFF2-40B4-BE49-F238E27FC236}">
                  <a16:creationId xmlns:a16="http://schemas.microsoft.com/office/drawing/2014/main" id="{751365D3-D87E-418A-A5B3-9FBA4D5B5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64">
              <a:extLst>
                <a:ext uri="{FF2B5EF4-FFF2-40B4-BE49-F238E27FC236}">
                  <a16:creationId xmlns:a16="http://schemas.microsoft.com/office/drawing/2014/main" id="{21511E1A-481B-4B7A-9144-951E871284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66">
              <a:extLst>
                <a:ext uri="{FF2B5EF4-FFF2-40B4-BE49-F238E27FC236}">
                  <a16:creationId xmlns:a16="http://schemas.microsoft.com/office/drawing/2014/main" id="{0FA45996-5B6A-4CFA-A088-389C8CBB12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64">
              <a:extLst>
                <a:ext uri="{FF2B5EF4-FFF2-40B4-BE49-F238E27FC236}">
                  <a16:creationId xmlns:a16="http://schemas.microsoft.com/office/drawing/2014/main" id="{C8EF3915-67C8-4B11-8DA1-8D36AF3815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66">
              <a:extLst>
                <a:ext uri="{FF2B5EF4-FFF2-40B4-BE49-F238E27FC236}">
                  <a16:creationId xmlns:a16="http://schemas.microsoft.com/office/drawing/2014/main" id="{67C6CE21-5336-4BED-9E43-F9DA89FF54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64">
              <a:extLst>
                <a:ext uri="{FF2B5EF4-FFF2-40B4-BE49-F238E27FC236}">
                  <a16:creationId xmlns:a16="http://schemas.microsoft.com/office/drawing/2014/main" id="{14482BB9-B2F4-4FE2-A8AE-DDE3AE1CEC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66">
              <a:extLst>
                <a:ext uri="{FF2B5EF4-FFF2-40B4-BE49-F238E27FC236}">
                  <a16:creationId xmlns:a16="http://schemas.microsoft.com/office/drawing/2014/main" id="{45983752-71E2-4888-BA93-7B535A5DDA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64">
              <a:extLst>
                <a:ext uri="{FF2B5EF4-FFF2-40B4-BE49-F238E27FC236}">
                  <a16:creationId xmlns:a16="http://schemas.microsoft.com/office/drawing/2014/main" id="{007BD6B4-655D-4EA6-890A-EBC46AD9D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66">
              <a:extLst>
                <a:ext uri="{FF2B5EF4-FFF2-40B4-BE49-F238E27FC236}">
                  <a16:creationId xmlns:a16="http://schemas.microsoft.com/office/drawing/2014/main" id="{CE04D955-6B26-4799-A26E-EEC52ED3DA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4">
              <a:extLst>
                <a:ext uri="{FF2B5EF4-FFF2-40B4-BE49-F238E27FC236}">
                  <a16:creationId xmlns:a16="http://schemas.microsoft.com/office/drawing/2014/main" id="{16D59A37-B397-46C7-8C07-C15E3F1B2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6">
              <a:extLst>
                <a:ext uri="{FF2B5EF4-FFF2-40B4-BE49-F238E27FC236}">
                  <a16:creationId xmlns:a16="http://schemas.microsoft.com/office/drawing/2014/main" id="{C9DE589C-4B40-4E46-B86C-B8A631D98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4">
              <a:extLst>
                <a:ext uri="{FF2B5EF4-FFF2-40B4-BE49-F238E27FC236}">
                  <a16:creationId xmlns:a16="http://schemas.microsoft.com/office/drawing/2014/main" id="{740EAE1B-DF39-4048-9330-71AC77364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6">
              <a:extLst>
                <a:ext uri="{FF2B5EF4-FFF2-40B4-BE49-F238E27FC236}">
                  <a16:creationId xmlns:a16="http://schemas.microsoft.com/office/drawing/2014/main" id="{10CB22A5-5D4C-4377-975B-EFEDB44D6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170B36B0-AFFF-4BFC-A38C-4093BBFD8C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6">
              <a:extLst>
                <a:ext uri="{FF2B5EF4-FFF2-40B4-BE49-F238E27FC236}">
                  <a16:creationId xmlns:a16="http://schemas.microsoft.com/office/drawing/2014/main" id="{8B50166F-997B-42B4-BF52-C5287413F4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8" name="Rectangle 67">
            <a:extLst>
              <a:ext uri="{FF2B5EF4-FFF2-40B4-BE49-F238E27FC236}">
                <a16:creationId xmlns:a16="http://schemas.microsoft.com/office/drawing/2014/main" id="{A54F98A6-68EF-49B3-BFA0-411E5E27F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5"/>
            <a:ext cx="6333856" cy="36240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5F145AF-BFE0-42E0-8F15-8A8BABBABD2D}"/>
              </a:ext>
            </a:extLst>
          </p:cNvPr>
          <p:cNvSpPr>
            <a:spLocks noGrp="1"/>
          </p:cNvSpPr>
          <p:nvPr>
            <p:ph idx="1"/>
          </p:nvPr>
        </p:nvSpPr>
        <p:spPr>
          <a:xfrm>
            <a:off x="693325" y="3524686"/>
            <a:ext cx="5172884" cy="3034862"/>
          </a:xfrm>
        </p:spPr>
        <p:txBody>
          <a:bodyPr anchor="ctr">
            <a:noAutofit/>
          </a:bodyPr>
          <a:lstStyle/>
          <a:p>
            <a:pPr marL="0" indent="0">
              <a:buNone/>
            </a:pPr>
            <a:r>
              <a:rPr lang="en-US" sz="2400" dirty="0"/>
              <a:t>Click the links below to learn more about other IFDH surveys: </a:t>
            </a:r>
          </a:p>
          <a:p>
            <a:pPr marL="0" indent="0">
              <a:buNone/>
            </a:pPr>
            <a:r>
              <a:rPr lang="en-US" sz="2400" dirty="0">
                <a:hlinkClick r:id="rId3"/>
              </a:rPr>
              <a:t>2022 Elderly Patient Survey</a:t>
            </a:r>
            <a:endParaRPr lang="en-US" sz="2400" dirty="0"/>
          </a:p>
          <a:p>
            <a:pPr marL="0" indent="0">
              <a:buNone/>
            </a:pPr>
            <a:r>
              <a:rPr lang="en-US" sz="2400" dirty="0">
                <a:hlinkClick r:id="rId4"/>
              </a:rPr>
              <a:t>2021 Pediatric Patient Survey</a:t>
            </a:r>
            <a:endParaRPr lang="en-US" sz="2400" dirty="0">
              <a:hlinkClick r:id="rId5"/>
            </a:endParaRPr>
          </a:p>
          <a:p>
            <a:pPr marL="0" indent="0">
              <a:buNone/>
            </a:pPr>
            <a:r>
              <a:rPr lang="en-US" sz="2400" dirty="0">
                <a:hlinkClick r:id="rId5"/>
              </a:rPr>
              <a:t>2021 Oral-systemic link survey </a:t>
            </a:r>
            <a:endParaRPr lang="en-US" sz="2400" dirty="0">
              <a:hlinkClick r:id="rId6"/>
            </a:endParaRPr>
          </a:p>
          <a:p>
            <a:pPr marL="0" indent="0">
              <a:buNone/>
            </a:pPr>
            <a:r>
              <a:rPr lang="en-US" sz="2400" dirty="0">
                <a:hlinkClick r:id="rId6"/>
              </a:rPr>
              <a:t>2020 Electric toothbrush survey</a:t>
            </a:r>
            <a:endParaRPr lang="en-US" sz="2400" dirty="0">
              <a:hlinkClick r:id="rId7"/>
            </a:endParaRPr>
          </a:p>
          <a:p>
            <a:pPr marL="0" indent="0">
              <a:buNone/>
            </a:pPr>
            <a:r>
              <a:rPr lang="en-US" sz="2400" dirty="0">
                <a:hlinkClick r:id="rId7"/>
              </a:rPr>
              <a:t>2020 Covid Survey</a:t>
            </a:r>
            <a:endParaRPr lang="en-US" sz="2400" dirty="0"/>
          </a:p>
          <a:p>
            <a:pPr marL="0" indent="0">
              <a:buNone/>
            </a:pPr>
            <a:r>
              <a:rPr lang="en-US" sz="2400" dirty="0">
                <a:hlinkClick r:id="rId8"/>
              </a:rPr>
              <a:t>2019 Toothpaste Survey </a:t>
            </a:r>
            <a:endParaRPr lang="en-US" sz="2400" dirty="0"/>
          </a:p>
          <a:p>
            <a:endParaRPr lang="en-US" sz="800" dirty="0"/>
          </a:p>
        </p:txBody>
      </p:sp>
      <p:pic>
        <p:nvPicPr>
          <p:cNvPr id="30" name="Picture 29">
            <a:extLst>
              <a:ext uri="{FF2B5EF4-FFF2-40B4-BE49-F238E27FC236}">
                <a16:creationId xmlns:a16="http://schemas.microsoft.com/office/drawing/2014/main" id="{AE74D0A3-84AB-4094-9C03-62DF87106E0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94638" y="2183610"/>
            <a:ext cx="2885218" cy="901630"/>
          </a:xfrm>
          <a:prstGeom prst="rect">
            <a:avLst/>
          </a:prstGeom>
        </p:spPr>
      </p:pic>
      <p:pic>
        <p:nvPicPr>
          <p:cNvPr id="31" name="Picture 2" descr="Crest OralB">
            <a:extLst>
              <a:ext uri="{FF2B5EF4-FFF2-40B4-BE49-F238E27FC236}">
                <a16:creationId xmlns:a16="http://schemas.microsoft.com/office/drawing/2014/main" id="{E6E9C044-22A0-473E-AF8D-0028C9227B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38457" y="6198918"/>
            <a:ext cx="3151977" cy="4556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con&#10;&#10;Description automatically generated">
            <a:extLst>
              <a:ext uri="{FF2B5EF4-FFF2-40B4-BE49-F238E27FC236}">
                <a16:creationId xmlns:a16="http://schemas.microsoft.com/office/drawing/2014/main" id="{0CEB48E0-B683-421E-A29A-EC92AC313610}"/>
              </a:ext>
            </a:extLst>
          </p:cNvPr>
          <p:cNvPicPr>
            <a:picLocks noChangeAspect="1"/>
          </p:cNvPicPr>
          <p:nvPr/>
        </p:nvPicPr>
        <p:blipFill>
          <a:blip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6367226" y="329661"/>
            <a:ext cx="5791404" cy="4567770"/>
          </a:xfrm>
          <a:prstGeom prst="rect">
            <a:avLst/>
          </a:prstGeom>
        </p:spPr>
      </p:pic>
      <p:sp>
        <p:nvSpPr>
          <p:cNvPr id="8" name="TextBox 7">
            <a:extLst>
              <a:ext uri="{FF2B5EF4-FFF2-40B4-BE49-F238E27FC236}">
                <a16:creationId xmlns:a16="http://schemas.microsoft.com/office/drawing/2014/main" id="{05C11309-AEB4-4A3F-818E-D07E11FA6082}"/>
              </a:ext>
            </a:extLst>
          </p:cNvPr>
          <p:cNvSpPr txBox="1"/>
          <p:nvPr/>
        </p:nvSpPr>
        <p:spPr>
          <a:xfrm>
            <a:off x="8753788" y="5497452"/>
            <a:ext cx="3454896" cy="923330"/>
          </a:xfrm>
          <a:prstGeom prst="rect">
            <a:avLst/>
          </a:prstGeom>
          <a:noFill/>
        </p:spPr>
        <p:txBody>
          <a:bodyPr wrap="square" rtlCol="0">
            <a:spAutoFit/>
          </a:bodyPr>
          <a:lstStyle/>
          <a:p>
            <a:r>
              <a:rPr lang="en-US" dirty="0"/>
              <a:t>The IFDH thanks Procter &amp; Gamble for supporting these surveys.</a:t>
            </a:r>
          </a:p>
          <a:p>
            <a:endParaRPr lang="en-US" dirty="0"/>
          </a:p>
        </p:txBody>
      </p:sp>
    </p:spTree>
    <p:extLst>
      <p:ext uri="{BB962C8B-B14F-4D97-AF65-F5344CB8AC3E}">
        <p14:creationId xmlns:p14="http://schemas.microsoft.com/office/powerpoint/2010/main" val="87687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0450C687-86B5-4248-BEBB-0B59B79770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13">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0666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DFB4E1AD-FC4F-4946-AF42-211301DA31A2}"/>
              </a:ext>
            </a:extLst>
          </p:cNvPr>
          <p:cNvSpPr>
            <a:spLocks noGrp="1"/>
          </p:cNvSpPr>
          <p:nvPr>
            <p:ph type="title"/>
          </p:nvPr>
        </p:nvSpPr>
        <p:spPr>
          <a:xfrm>
            <a:off x="946179" y="1262088"/>
            <a:ext cx="5239161" cy="605979"/>
          </a:xfrm>
        </p:spPr>
        <p:txBody>
          <a:bodyPr vert="horz" lIns="91440" tIns="45720" rIns="91440" bIns="45720" rtlCol="0">
            <a:noAutofit/>
          </a:bodyPr>
          <a:lstStyle/>
          <a:p>
            <a:br>
              <a:rPr lang="en-US" sz="4000" kern="1200" dirty="0">
                <a:latin typeface="+mj-lt"/>
                <a:ea typeface="+mj-ea"/>
                <a:cs typeface="+mj-cs"/>
              </a:rPr>
            </a:br>
            <a:br>
              <a:rPr lang="en-US" sz="4000" kern="1200" dirty="0">
                <a:latin typeface="+mj-lt"/>
                <a:ea typeface="+mj-ea"/>
                <a:cs typeface="+mj-cs"/>
              </a:rPr>
            </a:br>
            <a:r>
              <a:rPr lang="en-US" sz="4000" kern="1200" dirty="0">
                <a:latin typeface="+mj-lt"/>
                <a:ea typeface="+mj-ea"/>
                <a:cs typeface="+mj-cs"/>
              </a:rPr>
              <a:t>295 </a:t>
            </a:r>
            <a:r>
              <a:rPr lang="en-US" sz="3600" kern="1200" dirty="0">
                <a:latin typeface="+mj-lt"/>
                <a:ea typeface="+mj-ea"/>
                <a:cs typeface="+mj-cs"/>
              </a:rPr>
              <a:t>respondents from</a:t>
            </a:r>
            <a:br>
              <a:rPr lang="en-US" sz="3600" kern="1200" dirty="0">
                <a:latin typeface="+mj-lt"/>
                <a:ea typeface="+mj-ea"/>
                <a:cs typeface="+mj-cs"/>
              </a:rPr>
            </a:br>
            <a:r>
              <a:rPr lang="en-US" sz="3600" kern="1200" dirty="0">
                <a:latin typeface="+mj-lt"/>
                <a:ea typeface="+mj-ea"/>
                <a:cs typeface="+mj-cs"/>
              </a:rPr>
              <a:t>24 </a:t>
            </a:r>
            <a:r>
              <a:rPr lang="en-US" sz="3600" dirty="0"/>
              <a:t>countries</a:t>
            </a:r>
            <a:br>
              <a:rPr lang="en-US" sz="4000" dirty="0"/>
            </a:br>
            <a:endParaRPr lang="en-US" sz="4000" kern="1200" dirty="0">
              <a:latin typeface="+mj-lt"/>
              <a:ea typeface="+mj-ea"/>
              <a:cs typeface="+mj-cs"/>
            </a:endParaRPr>
          </a:p>
        </p:txBody>
      </p:sp>
      <p:sp>
        <p:nvSpPr>
          <p:cNvPr id="11" name="Rectangle 15">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7">
            <a:extLst>
              <a:ext uri="{FF2B5EF4-FFF2-40B4-BE49-F238E27FC236}">
                <a16:creationId xmlns:a16="http://schemas.microsoft.com/office/drawing/2014/main" id="{A9B4CF53-BC95-46A2-B37D-D05450472B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5" name="Rectangle 64">
              <a:extLst>
                <a:ext uri="{FF2B5EF4-FFF2-40B4-BE49-F238E27FC236}">
                  <a16:creationId xmlns:a16="http://schemas.microsoft.com/office/drawing/2014/main" id="{82FB6946-B6BC-49D3-BB97-5BB97BCDA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66">
              <a:extLst>
                <a:ext uri="{FF2B5EF4-FFF2-40B4-BE49-F238E27FC236}">
                  <a16:creationId xmlns:a16="http://schemas.microsoft.com/office/drawing/2014/main" id="{D7D05801-3139-44B5-9BA4-80BF38143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64">
              <a:extLst>
                <a:ext uri="{FF2B5EF4-FFF2-40B4-BE49-F238E27FC236}">
                  <a16:creationId xmlns:a16="http://schemas.microsoft.com/office/drawing/2014/main" id="{C1285406-A9A8-420E-B8E4-793B60049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66">
              <a:extLst>
                <a:ext uri="{FF2B5EF4-FFF2-40B4-BE49-F238E27FC236}">
                  <a16:creationId xmlns:a16="http://schemas.microsoft.com/office/drawing/2014/main" id="{8B3D20EE-1C4E-4D4C-BCA6-8EDFF7C50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64">
              <a:extLst>
                <a:ext uri="{FF2B5EF4-FFF2-40B4-BE49-F238E27FC236}">
                  <a16:creationId xmlns:a16="http://schemas.microsoft.com/office/drawing/2014/main" id="{C1515A89-664B-462C-9F5A-1E58EC54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66">
              <a:extLst>
                <a:ext uri="{FF2B5EF4-FFF2-40B4-BE49-F238E27FC236}">
                  <a16:creationId xmlns:a16="http://schemas.microsoft.com/office/drawing/2014/main" id="{A3161A7D-FA76-4326-BAB9-6E0233A01A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64">
              <a:extLst>
                <a:ext uri="{FF2B5EF4-FFF2-40B4-BE49-F238E27FC236}">
                  <a16:creationId xmlns:a16="http://schemas.microsoft.com/office/drawing/2014/main" id="{AA24BE7B-1AAC-463B-9FEF-7590317F4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66">
              <a:extLst>
                <a:ext uri="{FF2B5EF4-FFF2-40B4-BE49-F238E27FC236}">
                  <a16:creationId xmlns:a16="http://schemas.microsoft.com/office/drawing/2014/main" id="{56AB4F15-4844-457A-AF46-3D1D1AE340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64">
              <a:extLst>
                <a:ext uri="{FF2B5EF4-FFF2-40B4-BE49-F238E27FC236}">
                  <a16:creationId xmlns:a16="http://schemas.microsoft.com/office/drawing/2014/main" id="{2260C4BD-CAAF-4776-AD3C-8449E4750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66">
              <a:extLst>
                <a:ext uri="{FF2B5EF4-FFF2-40B4-BE49-F238E27FC236}">
                  <a16:creationId xmlns:a16="http://schemas.microsoft.com/office/drawing/2014/main" id="{BFEFE041-1ED6-448D-AB61-539755AB96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64">
              <a:extLst>
                <a:ext uri="{FF2B5EF4-FFF2-40B4-BE49-F238E27FC236}">
                  <a16:creationId xmlns:a16="http://schemas.microsoft.com/office/drawing/2014/main" id="{91B5294C-A473-487E-B001-D0B9E60E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66">
              <a:extLst>
                <a:ext uri="{FF2B5EF4-FFF2-40B4-BE49-F238E27FC236}">
                  <a16:creationId xmlns:a16="http://schemas.microsoft.com/office/drawing/2014/main" id="{1CB2FBA8-54F5-4AAC-A317-EE8CD705E5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64">
              <a:extLst>
                <a:ext uri="{FF2B5EF4-FFF2-40B4-BE49-F238E27FC236}">
                  <a16:creationId xmlns:a16="http://schemas.microsoft.com/office/drawing/2014/main" id="{260C043C-3DD1-45AE-8C57-3B00D0583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66">
              <a:extLst>
                <a:ext uri="{FF2B5EF4-FFF2-40B4-BE49-F238E27FC236}">
                  <a16:creationId xmlns:a16="http://schemas.microsoft.com/office/drawing/2014/main" id="{2AF05C5C-202A-4D8F-BE6C-10BBC01B0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64">
              <a:extLst>
                <a:ext uri="{FF2B5EF4-FFF2-40B4-BE49-F238E27FC236}">
                  <a16:creationId xmlns:a16="http://schemas.microsoft.com/office/drawing/2014/main" id="{D5F0CE7E-3C13-48B7-B758-56D1ECF99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66">
              <a:extLst>
                <a:ext uri="{FF2B5EF4-FFF2-40B4-BE49-F238E27FC236}">
                  <a16:creationId xmlns:a16="http://schemas.microsoft.com/office/drawing/2014/main" id="{62231363-AC94-4C4D-A832-B5F6C25F02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64">
              <a:extLst>
                <a:ext uri="{FF2B5EF4-FFF2-40B4-BE49-F238E27FC236}">
                  <a16:creationId xmlns:a16="http://schemas.microsoft.com/office/drawing/2014/main" id="{109068F2-E473-4D37-8B86-E277B12CE2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66">
              <a:extLst>
                <a:ext uri="{FF2B5EF4-FFF2-40B4-BE49-F238E27FC236}">
                  <a16:creationId xmlns:a16="http://schemas.microsoft.com/office/drawing/2014/main" id="{69243EA3-CC31-43A5-B7BA-8077D99453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64">
              <a:extLst>
                <a:ext uri="{FF2B5EF4-FFF2-40B4-BE49-F238E27FC236}">
                  <a16:creationId xmlns:a16="http://schemas.microsoft.com/office/drawing/2014/main" id="{81597D69-9411-4FE0-9741-385ED1D4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66">
              <a:extLst>
                <a:ext uri="{FF2B5EF4-FFF2-40B4-BE49-F238E27FC236}">
                  <a16:creationId xmlns:a16="http://schemas.microsoft.com/office/drawing/2014/main" id="{AEC6CFC5-C230-4B82-B3DA-852FC60C2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Rectangle 39">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59893E4E-15A6-4673-B6DD-7BE6C49A4849}"/>
              </a:ext>
            </a:extLst>
          </p:cNvPr>
          <p:cNvSpPr>
            <a:spLocks noGrp="1"/>
          </p:cNvSpPr>
          <p:nvPr>
            <p:ph idx="1"/>
          </p:nvPr>
        </p:nvSpPr>
        <p:spPr>
          <a:xfrm>
            <a:off x="1081947" y="3293954"/>
            <a:ext cx="2487767" cy="2404236"/>
          </a:xfrm>
        </p:spPr>
        <p:txBody>
          <a:bodyPr anchor="ctr">
            <a:noAutofit/>
          </a:bodyPr>
          <a:lstStyle/>
          <a:p>
            <a:pPr marL="0" indent="0">
              <a:buNone/>
            </a:pPr>
            <a:br>
              <a:rPr lang="en-US" sz="1800" dirty="0"/>
            </a:br>
            <a:endParaRPr lang="en-US" sz="1800" dirty="0"/>
          </a:p>
          <a:p>
            <a:pPr marL="0" indent="0">
              <a:buNone/>
            </a:pPr>
            <a:r>
              <a:rPr lang="en-US" sz="2000" dirty="0"/>
              <a:t>Top countries </a:t>
            </a:r>
          </a:p>
          <a:p>
            <a:pPr marL="0" indent="0">
              <a:buNone/>
            </a:pPr>
            <a:r>
              <a:rPr lang="en-US" sz="2000" dirty="0"/>
              <a:t>Canada 		19%</a:t>
            </a:r>
            <a:br>
              <a:rPr lang="en-US" sz="2000" dirty="0"/>
            </a:br>
            <a:r>
              <a:rPr lang="en-US" sz="2000" dirty="0"/>
              <a:t>USA		15%</a:t>
            </a:r>
            <a:br>
              <a:rPr lang="en-US" sz="2000" dirty="0"/>
            </a:br>
            <a:r>
              <a:rPr lang="en-US" sz="2000" dirty="0"/>
              <a:t>Portugal   	9%</a:t>
            </a:r>
            <a:br>
              <a:rPr lang="en-US" sz="2000" dirty="0"/>
            </a:br>
            <a:r>
              <a:rPr lang="en-US" sz="2000" dirty="0"/>
              <a:t>Korea		8%</a:t>
            </a:r>
            <a:br>
              <a:rPr lang="en-US" sz="2000" dirty="0"/>
            </a:br>
            <a:r>
              <a:rPr lang="en-US" sz="2000" dirty="0"/>
              <a:t>Switzerland	8%</a:t>
            </a:r>
            <a:br>
              <a:rPr lang="en-US" sz="2000" dirty="0"/>
            </a:br>
            <a:r>
              <a:rPr lang="en-US" sz="2000" dirty="0"/>
              <a:t>South Africa	7%</a:t>
            </a:r>
            <a:br>
              <a:rPr lang="en-US" sz="2000" dirty="0"/>
            </a:br>
            <a:r>
              <a:rPr lang="en-US" sz="2000" dirty="0"/>
              <a:t>Finland		6%</a:t>
            </a:r>
            <a:br>
              <a:rPr lang="en-US" sz="2000" dirty="0"/>
            </a:br>
            <a:r>
              <a:rPr lang="en-US" sz="2000" dirty="0"/>
              <a:t>Spain		4%</a:t>
            </a:r>
          </a:p>
          <a:p>
            <a:pPr marL="0" indent="0">
              <a:buNone/>
            </a:pPr>
            <a:r>
              <a:rPr lang="en-US" sz="2000" dirty="0"/>
              <a:t>	</a:t>
            </a:r>
          </a:p>
          <a:p>
            <a:pPr marL="0" indent="0">
              <a:buNone/>
            </a:pPr>
            <a:br>
              <a:rPr lang="en-US" sz="1800" dirty="0"/>
            </a:br>
            <a:endParaRPr lang="en-US" sz="1800" dirty="0"/>
          </a:p>
        </p:txBody>
      </p:sp>
      <p:pic>
        <p:nvPicPr>
          <p:cNvPr id="59" name="Picture 58" descr="Map&#10;&#10;Description automatically generated">
            <a:extLst>
              <a:ext uri="{FF2B5EF4-FFF2-40B4-BE49-F238E27FC236}">
                <a16:creationId xmlns:a16="http://schemas.microsoft.com/office/drawing/2014/main" id="{DBD82C2F-63CC-4818-8150-0DEEBD037A7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88411" y="306115"/>
            <a:ext cx="5041935" cy="3781452"/>
          </a:xfrm>
          <a:prstGeom prst="rect">
            <a:avLst/>
          </a:prstGeom>
        </p:spPr>
      </p:pic>
      <p:pic>
        <p:nvPicPr>
          <p:cNvPr id="30" name="Picture 29">
            <a:extLst>
              <a:ext uri="{FF2B5EF4-FFF2-40B4-BE49-F238E27FC236}">
                <a16:creationId xmlns:a16="http://schemas.microsoft.com/office/drawing/2014/main" id="{31CDD882-203E-42A5-AE29-D3D593E487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05268" y="6046848"/>
            <a:ext cx="1830668" cy="572084"/>
          </a:xfrm>
          <a:prstGeom prst="rect">
            <a:avLst/>
          </a:prstGeom>
        </p:spPr>
      </p:pic>
      <p:sp>
        <p:nvSpPr>
          <p:cNvPr id="2" name="TextBox 1">
            <a:extLst>
              <a:ext uri="{FF2B5EF4-FFF2-40B4-BE49-F238E27FC236}">
                <a16:creationId xmlns:a16="http://schemas.microsoft.com/office/drawing/2014/main" id="{9943071A-F172-4EE3-AC88-B6293AFA0F2F}"/>
              </a:ext>
            </a:extLst>
          </p:cNvPr>
          <p:cNvSpPr txBox="1"/>
          <p:nvPr/>
        </p:nvSpPr>
        <p:spPr>
          <a:xfrm>
            <a:off x="3353635" y="3656528"/>
            <a:ext cx="2516568" cy="400110"/>
          </a:xfrm>
          <a:prstGeom prst="rect">
            <a:avLst/>
          </a:prstGeom>
          <a:noFill/>
        </p:spPr>
        <p:txBody>
          <a:bodyPr wrap="square" rtlCol="0">
            <a:spAutoFit/>
          </a:bodyPr>
          <a:lstStyle/>
          <a:p>
            <a:pPr marL="0" indent="0">
              <a:buNone/>
            </a:pPr>
            <a:r>
              <a:rPr lang="en-US" sz="2000" dirty="0"/>
              <a:t>	</a:t>
            </a:r>
          </a:p>
        </p:txBody>
      </p:sp>
      <p:sp>
        <p:nvSpPr>
          <p:cNvPr id="3" name="TextBox 2">
            <a:extLst>
              <a:ext uri="{FF2B5EF4-FFF2-40B4-BE49-F238E27FC236}">
                <a16:creationId xmlns:a16="http://schemas.microsoft.com/office/drawing/2014/main" id="{5F18B998-A214-46CC-9546-21ED7D0E876F}"/>
              </a:ext>
            </a:extLst>
          </p:cNvPr>
          <p:cNvSpPr txBox="1"/>
          <p:nvPr/>
        </p:nvSpPr>
        <p:spPr>
          <a:xfrm>
            <a:off x="1066588" y="5876098"/>
            <a:ext cx="8479063" cy="923330"/>
          </a:xfrm>
          <a:prstGeom prst="rect">
            <a:avLst/>
          </a:prstGeom>
          <a:noFill/>
        </p:spPr>
        <p:txBody>
          <a:bodyPr wrap="square" rtlCol="0">
            <a:spAutoFit/>
          </a:bodyPr>
          <a:lstStyle/>
          <a:p>
            <a:pPr marL="0" indent="0">
              <a:buNone/>
            </a:pPr>
            <a:r>
              <a:rPr lang="en-US" sz="1800" i="1" dirty="0"/>
              <a:t>Countries with </a:t>
            </a:r>
            <a:r>
              <a:rPr lang="en-US" sz="1800" i="1" u="sng" dirty="0"/>
              <a:t>&lt;</a:t>
            </a:r>
            <a:r>
              <a:rPr lang="en-US" sz="1800" i="1" dirty="0"/>
              <a:t> 3% : Belgium, UK, Czech Republic, Australia, New Zealand, Netherlands, Israel, Lithuania, Norway, Sweden, Germany, India, Ireland, Japan, Malta, United Arab Emirates</a:t>
            </a:r>
            <a:endParaRPr lang="en-US" sz="1800" dirty="0"/>
          </a:p>
        </p:txBody>
      </p:sp>
    </p:spTree>
    <p:extLst>
      <p:ext uri="{BB962C8B-B14F-4D97-AF65-F5344CB8AC3E}">
        <p14:creationId xmlns:p14="http://schemas.microsoft.com/office/powerpoint/2010/main" val="417740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itle 1">
            <a:extLst>
              <a:ext uri="{FF2B5EF4-FFF2-40B4-BE49-F238E27FC236}">
                <a16:creationId xmlns:a16="http://schemas.microsoft.com/office/drawing/2014/main" id="{BB6C5071-EF38-4F22-A12A-4F4FBDD70E19}"/>
              </a:ext>
            </a:extLst>
          </p:cNvPr>
          <p:cNvSpPr txBox="1">
            <a:spLocks/>
          </p:cNvSpPr>
          <p:nvPr/>
        </p:nvSpPr>
        <p:spPr>
          <a:xfrm>
            <a:off x="859793" y="718730"/>
            <a:ext cx="4024135" cy="502983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u="sng" dirty="0"/>
              <a:t>Familiarity with sustainable dentistry concept</a:t>
            </a:r>
          </a:p>
          <a:p>
            <a:pPr algn="l"/>
            <a:endParaRPr lang="en-US" sz="2800" dirty="0"/>
          </a:p>
          <a:p>
            <a:pPr algn="l"/>
            <a:r>
              <a:rPr lang="en-US" sz="2400" dirty="0"/>
              <a:t>22% are extremely or very familiar</a:t>
            </a:r>
          </a:p>
          <a:p>
            <a:pPr algn="l"/>
            <a:endParaRPr lang="en-US" sz="2400" dirty="0"/>
          </a:p>
          <a:p>
            <a:pPr algn="l"/>
            <a:r>
              <a:rPr lang="en-US" sz="2400" dirty="0"/>
              <a:t>44% are only a little or not at all familiar</a:t>
            </a:r>
            <a:br>
              <a:rPr lang="en-US" sz="2400" dirty="0"/>
            </a:br>
            <a:endParaRPr lang="en-US" sz="2400" dirty="0"/>
          </a:p>
          <a:p>
            <a:pPr algn="l"/>
            <a:br>
              <a:rPr lang="en-US" sz="3600" dirty="0"/>
            </a:br>
            <a:r>
              <a:rPr lang="en-US" sz="1600" dirty="0"/>
              <a:t>.</a:t>
            </a:r>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4883928" y="889934"/>
            <a:ext cx="7324035" cy="4377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Calibri Light" panose="020F0302020204030204"/>
                <a:ea typeface="+mj-ea"/>
                <a:cs typeface="+mj-cs"/>
              </a:rPr>
              <a:t>How familiar are you with the concept of ‘sustainable dentistry’?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347" y="6089608"/>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10461171" y="6290120"/>
            <a:ext cx="1211463" cy="371572"/>
          </a:xfrm>
          <a:prstGeom prst="rect">
            <a:avLst/>
          </a:prstGeom>
          <a:noFill/>
        </p:spPr>
        <p:txBody>
          <a:bodyPr wrap="square" rtlCol="0">
            <a:spAutoFit/>
          </a:bodyPr>
          <a:lstStyle/>
          <a:p>
            <a:r>
              <a:rPr lang="en-US" dirty="0"/>
              <a:t>N=295</a:t>
            </a:r>
          </a:p>
        </p:txBody>
      </p:sp>
      <p:graphicFrame>
        <p:nvGraphicFramePr>
          <p:cNvPr id="32" name="Chart 31">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1523643740"/>
              </p:ext>
            </p:extLst>
          </p:nvPr>
        </p:nvGraphicFramePr>
        <p:xfrm>
          <a:off x="4653402" y="1524000"/>
          <a:ext cx="7132198" cy="49433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43145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1492999" y="612846"/>
            <a:ext cx="10065370" cy="2937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Calibri Light" panose="020F0302020204030204"/>
                <a:ea typeface="+mj-ea"/>
                <a:cs typeface="+mj-cs"/>
              </a:rPr>
              <a:t>Which elements below do you associate with sustainable dentistry? (Check all that apply) </a:t>
            </a:r>
            <a:r>
              <a:rPr kumimoji="0" lang="en-US" sz="1800" b="1" i="0" u="none" strike="noStrike" kern="1200" cap="none" spc="0" normalizeH="0" baseline="0" noProof="0" dirty="0">
                <a:ln>
                  <a:noFill/>
                </a:ln>
                <a:solidFill>
                  <a:schemeClr val="accent1"/>
                </a:solidFill>
                <a:effectLst/>
                <a:uLnTx/>
                <a:uFillTx/>
                <a:latin typeface="Calibri Light" panose="020F0302020204030204"/>
                <a:ea typeface="+mj-ea"/>
                <a:cs typeface="+mj-cs"/>
              </a:rPr>
              <a:t>For the purpose of this survey,  ‘environmentally-friendly’ should be understood as "with a low/lower environmental footprint."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347" y="6089608"/>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3878317" y="6375650"/>
            <a:ext cx="7994068" cy="307777"/>
          </a:xfrm>
          <a:prstGeom prst="rect">
            <a:avLst/>
          </a:prstGeom>
          <a:noFill/>
        </p:spPr>
        <p:txBody>
          <a:bodyPr wrap="square" rtlCol="0">
            <a:spAutoFit/>
          </a:bodyPr>
          <a:lstStyle/>
          <a:p>
            <a:pPr algn="r"/>
            <a:r>
              <a:rPr lang="en-US" sz="1400" dirty="0"/>
              <a:t>N=219; excludes respondents who selected “not at all familiar” with concept </a:t>
            </a:r>
          </a:p>
        </p:txBody>
      </p:sp>
      <p:graphicFrame>
        <p:nvGraphicFramePr>
          <p:cNvPr id="3" name="Table 3">
            <a:extLst>
              <a:ext uri="{FF2B5EF4-FFF2-40B4-BE49-F238E27FC236}">
                <a16:creationId xmlns:a16="http://schemas.microsoft.com/office/drawing/2014/main" id="{26467704-E2A0-463C-95A0-FFA3BED74C4B}"/>
              </a:ext>
            </a:extLst>
          </p:cNvPr>
          <p:cNvGraphicFramePr>
            <a:graphicFrameLocks noGrp="1"/>
          </p:cNvGraphicFramePr>
          <p:nvPr>
            <p:extLst>
              <p:ext uri="{D42A27DB-BD31-4B8C-83A1-F6EECF244321}">
                <p14:modId xmlns:p14="http://schemas.microsoft.com/office/powerpoint/2010/main" val="1285449302"/>
              </p:ext>
            </p:extLst>
          </p:nvPr>
        </p:nvGraphicFramePr>
        <p:xfrm>
          <a:off x="1548989" y="1318651"/>
          <a:ext cx="9823815" cy="4761129"/>
        </p:xfrm>
        <a:graphic>
          <a:graphicData uri="http://schemas.openxmlformats.org/drawingml/2006/table">
            <a:tbl>
              <a:tblPr firstRow="1" bandRow="1">
                <a:tableStyleId>{5C22544A-7EE6-4342-B048-85BDC9FD1C3A}</a:tableStyleId>
              </a:tblPr>
              <a:tblGrid>
                <a:gridCol w="2130085">
                  <a:extLst>
                    <a:ext uri="{9D8B030D-6E8A-4147-A177-3AD203B41FA5}">
                      <a16:colId xmlns:a16="http://schemas.microsoft.com/office/drawing/2014/main" val="951439134"/>
                    </a:ext>
                  </a:extLst>
                </a:gridCol>
                <a:gridCol w="7693730">
                  <a:extLst>
                    <a:ext uri="{9D8B030D-6E8A-4147-A177-3AD203B41FA5}">
                      <a16:colId xmlns:a16="http://schemas.microsoft.com/office/drawing/2014/main" val="1995069525"/>
                    </a:ext>
                  </a:extLst>
                </a:gridCol>
              </a:tblGrid>
              <a:tr h="372009">
                <a:tc>
                  <a:txBody>
                    <a:bodyPr/>
                    <a:lstStyle/>
                    <a:p>
                      <a:r>
                        <a:rPr lang="en-US" dirty="0"/>
                        <a:t>% of respondents</a:t>
                      </a:r>
                    </a:p>
                  </a:txBody>
                  <a:tcPr/>
                </a:tc>
                <a:tc>
                  <a:txBody>
                    <a:bodyPr/>
                    <a:lstStyle/>
                    <a:p>
                      <a:r>
                        <a:rPr lang="en-US" dirty="0"/>
                        <a:t>Attribute (% of respondents</a:t>
                      </a:r>
                    </a:p>
                  </a:txBody>
                  <a:tcPr/>
                </a:tc>
                <a:extLst>
                  <a:ext uri="{0D108BD9-81ED-4DB2-BD59-A6C34878D82A}">
                    <a16:rowId xmlns:a16="http://schemas.microsoft.com/office/drawing/2014/main" val="141960672"/>
                  </a:ext>
                </a:extLst>
              </a:tr>
              <a:tr h="370840">
                <a:tc>
                  <a:txBody>
                    <a:bodyPr/>
                    <a:lstStyle/>
                    <a:p>
                      <a:r>
                        <a:rPr lang="en-US" dirty="0"/>
                        <a:t>65% or more</a:t>
                      </a:r>
                    </a:p>
                  </a:txBody>
                  <a:tcPr/>
                </a:tc>
                <a:tc>
                  <a:txBody>
                    <a:bodyPr/>
                    <a:lstStyle/>
                    <a:p>
                      <a:r>
                        <a:rPr lang="en-US" dirty="0"/>
                        <a:t>Reducing use of plastic in the practice (80%)</a:t>
                      </a:r>
                    </a:p>
                    <a:p>
                      <a:r>
                        <a:rPr lang="en-US" dirty="0"/>
                        <a:t>Reducing overall waste in the practice (77%)</a:t>
                      </a:r>
                    </a:p>
                    <a:p>
                      <a:r>
                        <a:rPr lang="en-US" dirty="0"/>
                        <a:t>Using environmentally-friendly products in the practice (76%)</a:t>
                      </a:r>
                    </a:p>
                    <a:p>
                      <a:r>
                        <a:rPr lang="en-US" dirty="0"/>
                        <a:t>Using environmentally-friendly equipment (71%)</a:t>
                      </a:r>
                    </a:p>
                    <a:p>
                      <a:r>
                        <a:rPr lang="en-US" dirty="0"/>
                        <a:t>Reducing single-use disposables in the practice (69%)</a:t>
                      </a:r>
                    </a:p>
                    <a:p>
                      <a:r>
                        <a:rPr lang="en-US" dirty="0"/>
                        <a:t>Reducing use of paper in the practice (68%)</a:t>
                      </a:r>
                    </a:p>
                    <a:p>
                      <a:r>
                        <a:rPr lang="en-US" dirty="0"/>
                        <a:t>Reducing chemical waste in the practice (65%)</a:t>
                      </a:r>
                    </a:p>
                  </a:txBody>
                  <a:tcPr/>
                </a:tc>
                <a:extLst>
                  <a:ext uri="{0D108BD9-81ED-4DB2-BD59-A6C34878D82A}">
                    <a16:rowId xmlns:a16="http://schemas.microsoft.com/office/drawing/2014/main" val="3005253954"/>
                  </a:ext>
                </a:extLst>
              </a:tr>
              <a:tr h="370840">
                <a:tc>
                  <a:txBody>
                    <a:bodyPr/>
                    <a:lstStyle/>
                    <a:p>
                      <a:r>
                        <a:rPr lang="en-US" dirty="0"/>
                        <a:t>59% -64%</a:t>
                      </a:r>
                    </a:p>
                  </a:txBody>
                  <a:tcPr/>
                </a:tc>
                <a:tc>
                  <a:txBody>
                    <a:bodyPr/>
                    <a:lstStyle/>
                    <a:p>
                      <a:r>
                        <a:rPr lang="en-US" dirty="0"/>
                        <a:t>Improving energy efficiency in the practice (62%)</a:t>
                      </a:r>
                    </a:p>
                    <a:p>
                      <a:r>
                        <a:rPr lang="en-US" dirty="0"/>
                        <a:t>Focusing on preventive care (61%)</a:t>
                      </a:r>
                    </a:p>
                    <a:p>
                      <a:r>
                        <a:rPr lang="en-US" dirty="0"/>
                        <a:t>Recommending environmentally-friendly home care products (60%)</a:t>
                      </a:r>
                    </a:p>
                    <a:p>
                      <a:r>
                        <a:rPr lang="en-US" dirty="0"/>
                        <a:t>Reducing mercury production in dentistry (59%)</a:t>
                      </a:r>
                    </a:p>
                  </a:txBody>
                  <a:tcPr/>
                </a:tc>
                <a:extLst>
                  <a:ext uri="{0D108BD9-81ED-4DB2-BD59-A6C34878D82A}">
                    <a16:rowId xmlns:a16="http://schemas.microsoft.com/office/drawing/2014/main" val="2554612551"/>
                  </a:ext>
                </a:extLst>
              </a:tr>
              <a:tr h="370840">
                <a:tc>
                  <a:txBody>
                    <a:bodyPr/>
                    <a:lstStyle/>
                    <a:p>
                      <a:r>
                        <a:rPr lang="en-US" dirty="0"/>
                        <a:t>Less than 59%</a:t>
                      </a:r>
                    </a:p>
                  </a:txBody>
                  <a:tcPr/>
                </a:tc>
                <a:tc>
                  <a:txBody>
                    <a:bodyPr/>
                    <a:lstStyle/>
                    <a:p>
                      <a:r>
                        <a:rPr lang="en-US" dirty="0"/>
                        <a:t>Reducing emissions from the dental practice (48%)</a:t>
                      </a:r>
                    </a:p>
                    <a:p>
                      <a:r>
                        <a:rPr lang="en-US" dirty="0"/>
                        <a:t>Reducing water use in the practice (45%)</a:t>
                      </a:r>
                    </a:p>
                    <a:p>
                      <a:r>
                        <a:rPr lang="en-US" dirty="0"/>
                        <a:t>Reducing travel to the practice (e.g., treating family members at one time) (43%)</a:t>
                      </a:r>
                    </a:p>
                    <a:p>
                      <a:r>
                        <a:rPr lang="en-US" dirty="0"/>
                        <a:t>Increasing teledentistry appointments (27%)</a:t>
                      </a:r>
                    </a:p>
                  </a:txBody>
                  <a:tcPr/>
                </a:tc>
                <a:extLst>
                  <a:ext uri="{0D108BD9-81ED-4DB2-BD59-A6C34878D82A}">
                    <a16:rowId xmlns:a16="http://schemas.microsoft.com/office/drawing/2014/main" val="272987301"/>
                  </a:ext>
                </a:extLst>
              </a:tr>
            </a:tbl>
          </a:graphicData>
        </a:graphic>
      </p:graphicFrame>
    </p:spTree>
    <p:extLst>
      <p:ext uri="{BB962C8B-B14F-4D97-AF65-F5344CB8AC3E}">
        <p14:creationId xmlns:p14="http://schemas.microsoft.com/office/powerpoint/2010/main" val="347879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itle 1">
            <a:extLst>
              <a:ext uri="{FF2B5EF4-FFF2-40B4-BE49-F238E27FC236}">
                <a16:creationId xmlns:a16="http://schemas.microsoft.com/office/drawing/2014/main" id="{62237B15-4F9C-426C-BA4D-4EA01432BEF1}"/>
              </a:ext>
            </a:extLst>
          </p:cNvPr>
          <p:cNvSpPr txBox="1">
            <a:spLocks/>
          </p:cNvSpPr>
          <p:nvPr/>
        </p:nvSpPr>
        <p:spPr>
          <a:xfrm>
            <a:off x="683510" y="1155037"/>
            <a:ext cx="3524185" cy="437723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u="sng" dirty="0"/>
              <a:t>How important is sustainable dentistry to you (after reading definition)?</a:t>
            </a:r>
          </a:p>
          <a:p>
            <a:pPr algn="l"/>
            <a:endParaRPr lang="en-US" sz="2800" u="sng" dirty="0"/>
          </a:p>
          <a:p>
            <a:pPr algn="l"/>
            <a:r>
              <a:rPr lang="en-US" sz="2800" dirty="0"/>
              <a:t>84% say it’s extremely or very important</a:t>
            </a:r>
          </a:p>
          <a:p>
            <a:pPr algn="l"/>
            <a:endParaRPr lang="en-US" sz="2800" u="sng" dirty="0"/>
          </a:p>
          <a:p>
            <a:pPr algn="l"/>
            <a:endParaRPr lang="en-US" sz="2800" dirty="0"/>
          </a:p>
        </p:txBody>
      </p:sp>
      <p:sp>
        <p:nvSpPr>
          <p:cNvPr id="34" name="Title 1">
            <a:extLst>
              <a:ext uri="{FF2B5EF4-FFF2-40B4-BE49-F238E27FC236}">
                <a16:creationId xmlns:a16="http://schemas.microsoft.com/office/drawing/2014/main" id="{713C289F-D233-4F28-B64E-B3D814F06763}"/>
              </a:ext>
            </a:extLst>
          </p:cNvPr>
          <p:cNvSpPr txBox="1">
            <a:spLocks/>
          </p:cNvSpPr>
          <p:nvPr/>
        </p:nvSpPr>
        <p:spPr>
          <a:xfrm>
            <a:off x="4067503" y="639855"/>
            <a:ext cx="7882759" cy="62664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Calibri Light" panose="020F0302020204030204"/>
                <a:ea typeface="+mj-ea"/>
                <a:cs typeface="+mj-cs"/>
              </a:rPr>
              <a:t>For the purpose of this survey, we will define ‘sustainable dentistry’ as “reducing the environmental impact in the practice of dentistry while ensuring infection control and good oral health outcomes.”  With this definition in mind, how important is sustainable dentistry to you personally?</a:t>
            </a:r>
          </a:p>
        </p:txBody>
      </p:sp>
      <p:pic>
        <p:nvPicPr>
          <p:cNvPr id="29" name="Picture 28">
            <a:extLst>
              <a:ext uri="{FF2B5EF4-FFF2-40B4-BE49-F238E27FC236}">
                <a16:creationId xmlns:a16="http://schemas.microsoft.com/office/drawing/2014/main" id="{93B0AB7A-F280-4544-8754-EA235B539E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900" y="6057129"/>
            <a:ext cx="1830668" cy="572084"/>
          </a:xfrm>
          <a:prstGeom prst="rect">
            <a:avLst/>
          </a:prstGeom>
        </p:spPr>
      </p:pic>
      <p:sp>
        <p:nvSpPr>
          <p:cNvPr id="30" name="TextBox 29">
            <a:extLst>
              <a:ext uri="{FF2B5EF4-FFF2-40B4-BE49-F238E27FC236}">
                <a16:creationId xmlns:a16="http://schemas.microsoft.com/office/drawing/2014/main" id="{4A6BC074-48E3-4FBF-AE1E-9974920FBD60}"/>
              </a:ext>
            </a:extLst>
          </p:cNvPr>
          <p:cNvSpPr txBox="1"/>
          <p:nvPr/>
        </p:nvSpPr>
        <p:spPr>
          <a:xfrm>
            <a:off x="10743368" y="6410651"/>
            <a:ext cx="1211463" cy="371572"/>
          </a:xfrm>
          <a:prstGeom prst="rect">
            <a:avLst/>
          </a:prstGeom>
          <a:noFill/>
        </p:spPr>
        <p:txBody>
          <a:bodyPr wrap="square" rtlCol="0">
            <a:spAutoFit/>
          </a:bodyPr>
          <a:lstStyle/>
          <a:p>
            <a:r>
              <a:rPr lang="en-US" dirty="0"/>
              <a:t>N=295</a:t>
            </a:r>
          </a:p>
        </p:txBody>
      </p:sp>
      <p:graphicFrame>
        <p:nvGraphicFramePr>
          <p:cNvPr id="32" name="Chart 31">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4240472211"/>
              </p:ext>
            </p:extLst>
          </p:nvPr>
        </p:nvGraphicFramePr>
        <p:xfrm>
          <a:off x="4653402" y="1840906"/>
          <a:ext cx="6695698" cy="43772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5107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2600797" y="227715"/>
            <a:ext cx="9271588" cy="3077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mn-lt"/>
                <a:ea typeface="+mj-ea"/>
                <a:cs typeface="+mj-cs"/>
              </a:rPr>
              <a:t>Select up to 5 elements that you consider to be extremely important to achieve sustainable dentistry.</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347" y="6089608"/>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10426535" y="6375651"/>
            <a:ext cx="1445850" cy="307777"/>
          </a:xfrm>
          <a:prstGeom prst="rect">
            <a:avLst/>
          </a:prstGeom>
          <a:noFill/>
        </p:spPr>
        <p:txBody>
          <a:bodyPr wrap="square" rtlCol="0">
            <a:spAutoFit/>
          </a:bodyPr>
          <a:lstStyle/>
          <a:p>
            <a:pPr algn="r"/>
            <a:r>
              <a:rPr lang="en-US" sz="1400" dirty="0"/>
              <a:t>N=295</a:t>
            </a:r>
          </a:p>
        </p:txBody>
      </p:sp>
      <p:graphicFrame>
        <p:nvGraphicFramePr>
          <p:cNvPr id="3" name="Table 3">
            <a:extLst>
              <a:ext uri="{FF2B5EF4-FFF2-40B4-BE49-F238E27FC236}">
                <a16:creationId xmlns:a16="http://schemas.microsoft.com/office/drawing/2014/main" id="{26467704-E2A0-463C-95A0-FFA3BED74C4B}"/>
              </a:ext>
            </a:extLst>
          </p:cNvPr>
          <p:cNvGraphicFramePr>
            <a:graphicFrameLocks noGrp="1"/>
          </p:cNvGraphicFramePr>
          <p:nvPr>
            <p:extLst>
              <p:ext uri="{D42A27DB-BD31-4B8C-83A1-F6EECF244321}">
                <p14:modId xmlns:p14="http://schemas.microsoft.com/office/powerpoint/2010/main" val="3745659212"/>
              </p:ext>
            </p:extLst>
          </p:nvPr>
        </p:nvGraphicFramePr>
        <p:xfrm>
          <a:off x="1071583" y="932792"/>
          <a:ext cx="10447458" cy="5048250"/>
        </p:xfrm>
        <a:graphic>
          <a:graphicData uri="http://schemas.openxmlformats.org/drawingml/2006/table">
            <a:tbl>
              <a:tblPr firstRow="1" bandRow="1">
                <a:tableStyleId>{5C22544A-7EE6-4342-B048-85BDC9FD1C3A}</a:tableStyleId>
              </a:tblPr>
              <a:tblGrid>
                <a:gridCol w="2265309">
                  <a:extLst>
                    <a:ext uri="{9D8B030D-6E8A-4147-A177-3AD203B41FA5}">
                      <a16:colId xmlns:a16="http://schemas.microsoft.com/office/drawing/2014/main" val="951439134"/>
                    </a:ext>
                  </a:extLst>
                </a:gridCol>
                <a:gridCol w="8182149">
                  <a:extLst>
                    <a:ext uri="{9D8B030D-6E8A-4147-A177-3AD203B41FA5}">
                      <a16:colId xmlns:a16="http://schemas.microsoft.com/office/drawing/2014/main" val="1995069525"/>
                    </a:ext>
                  </a:extLst>
                </a:gridCol>
              </a:tblGrid>
              <a:tr h="488020">
                <a:tc>
                  <a:txBody>
                    <a:bodyPr/>
                    <a:lstStyle/>
                    <a:p>
                      <a:r>
                        <a:rPr lang="en-US" dirty="0"/>
                        <a:t>% of respondents who selected in Top 5</a:t>
                      </a:r>
                    </a:p>
                  </a:txBody>
                  <a:tcPr/>
                </a:tc>
                <a:tc>
                  <a:txBody>
                    <a:bodyPr/>
                    <a:lstStyle/>
                    <a:p>
                      <a:r>
                        <a:rPr lang="en-US" dirty="0"/>
                        <a:t>Attribute</a:t>
                      </a:r>
                    </a:p>
                  </a:txBody>
                  <a:tcPr/>
                </a:tc>
                <a:extLst>
                  <a:ext uri="{0D108BD9-81ED-4DB2-BD59-A6C34878D82A}">
                    <a16:rowId xmlns:a16="http://schemas.microsoft.com/office/drawing/2014/main" val="141960672"/>
                  </a:ext>
                </a:extLst>
              </a:tr>
              <a:tr h="370840">
                <a:tc>
                  <a:txBody>
                    <a:bodyPr/>
                    <a:lstStyle/>
                    <a:p>
                      <a:r>
                        <a:rPr lang="en-US" sz="1600" dirty="0"/>
                        <a:t>41% to 65%</a:t>
                      </a:r>
                    </a:p>
                  </a:txBody>
                  <a:tcPr/>
                </a:tc>
                <a:tc>
                  <a:txBody>
                    <a:bodyPr/>
                    <a:lstStyle/>
                    <a:p>
                      <a:pPr algn="l" fontAlgn="ctr"/>
                      <a:r>
                        <a:rPr lang="en-US" sz="1600" b="0" i="0" u="none" strike="noStrike" dirty="0">
                          <a:effectLst/>
                          <a:latin typeface="Arial" panose="020B0604020202020204" pitchFamily="34" charset="0"/>
                        </a:rPr>
                        <a:t>Reducing use of plastic in the practice (65%)</a:t>
                      </a:r>
                    </a:p>
                    <a:p>
                      <a:pPr algn="l" fontAlgn="ctr"/>
                      <a:r>
                        <a:rPr lang="en-US" sz="1600" b="0" i="0" u="none" strike="noStrike" dirty="0">
                          <a:effectLst/>
                          <a:latin typeface="Arial" panose="020B0604020202020204" pitchFamily="34" charset="0"/>
                        </a:rPr>
                        <a:t>Reducing overall waste in the practice (62%)</a:t>
                      </a:r>
                    </a:p>
                    <a:p>
                      <a:pPr algn="l" fontAlgn="ctr"/>
                      <a:r>
                        <a:rPr lang="en-US" sz="1600" b="0" i="0" u="none" strike="noStrike" dirty="0">
                          <a:effectLst/>
                          <a:latin typeface="Arial" panose="020B0604020202020204" pitchFamily="34" charset="0"/>
                        </a:rPr>
                        <a:t>Reducing single-use disposables in the practice (52%)</a:t>
                      </a:r>
                    </a:p>
                    <a:p>
                      <a:pPr algn="l" fontAlgn="ctr"/>
                      <a:r>
                        <a:rPr lang="en-US" sz="1600" b="0" i="0" u="none" strike="noStrike" dirty="0">
                          <a:effectLst/>
                          <a:latin typeface="Arial" panose="020B0604020202020204" pitchFamily="34" charset="0"/>
                        </a:rPr>
                        <a:t>Using environmentally-friendly products in the practice (41%)</a:t>
                      </a:r>
                    </a:p>
                    <a:p>
                      <a:pPr algn="l" fontAlgn="ctr"/>
                      <a:endParaRPr lang="en-US" sz="16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3005253954"/>
                  </a:ext>
                </a:extLst>
              </a:tr>
              <a:tr h="370840">
                <a:tc>
                  <a:txBody>
                    <a:bodyPr/>
                    <a:lstStyle/>
                    <a:p>
                      <a:r>
                        <a:rPr lang="en-US" sz="1600" dirty="0"/>
                        <a:t>23% to 40%</a:t>
                      </a:r>
                    </a:p>
                  </a:txBody>
                  <a:tcPr/>
                </a:tc>
                <a:tc>
                  <a:txBody>
                    <a:bodyPr/>
                    <a:lstStyle/>
                    <a:p>
                      <a:pPr algn="l" fontAlgn="ctr"/>
                      <a:r>
                        <a:rPr lang="en-US" sz="1600" b="0" i="0" u="none" strike="noStrike" dirty="0">
                          <a:effectLst/>
                          <a:latin typeface="Arial" panose="020B0604020202020204" pitchFamily="34" charset="0"/>
                        </a:rPr>
                        <a:t>Focusing on preventive care (40%)</a:t>
                      </a:r>
                    </a:p>
                    <a:p>
                      <a:pPr algn="l" fontAlgn="ctr"/>
                      <a:r>
                        <a:rPr lang="en-US" sz="1600" b="0" i="0" u="none" strike="noStrike" dirty="0">
                          <a:effectLst/>
                          <a:latin typeface="Arial" panose="020B0604020202020204" pitchFamily="34" charset="0"/>
                        </a:rPr>
                        <a:t>Reducing chemical waste in the practice (39%)</a:t>
                      </a:r>
                    </a:p>
                    <a:p>
                      <a:pPr algn="l" fontAlgn="ctr"/>
                      <a:r>
                        <a:rPr lang="en-US" sz="1600" b="0" i="0" u="none" strike="noStrike" dirty="0">
                          <a:effectLst/>
                          <a:latin typeface="Arial" panose="020B0604020202020204" pitchFamily="34" charset="0"/>
                        </a:rPr>
                        <a:t>Reducing use of paper in the practice (32%)</a:t>
                      </a:r>
                    </a:p>
                    <a:p>
                      <a:pPr algn="l" fontAlgn="ctr"/>
                      <a:r>
                        <a:rPr lang="en-US" sz="1600" b="0" i="0" u="none" strike="noStrike" dirty="0">
                          <a:effectLst/>
                          <a:latin typeface="Arial" panose="020B0604020202020204" pitchFamily="34" charset="0"/>
                        </a:rPr>
                        <a:t>Using environmentally-friendly equipment (27%)</a:t>
                      </a:r>
                    </a:p>
                    <a:p>
                      <a:pPr algn="l" fontAlgn="ctr"/>
                      <a:r>
                        <a:rPr lang="en-US" sz="1600" b="0" i="0" u="none" strike="noStrike" dirty="0">
                          <a:effectLst/>
                          <a:latin typeface="Arial" panose="020B0604020202020204" pitchFamily="34" charset="0"/>
                        </a:rPr>
                        <a:t>Improving energy efficiency in the practice (26%)</a:t>
                      </a:r>
                    </a:p>
                    <a:p>
                      <a:pPr algn="l" fontAlgn="ctr"/>
                      <a:r>
                        <a:rPr lang="en-US" sz="1600" b="0" i="0" u="none" strike="noStrike" dirty="0">
                          <a:effectLst/>
                          <a:latin typeface="Arial" panose="020B0604020202020204" pitchFamily="34" charset="0"/>
                        </a:rPr>
                        <a:t>Recommending environmentally-friendly home care products (25%)</a:t>
                      </a:r>
                    </a:p>
                    <a:p>
                      <a:pPr algn="l" fontAlgn="ctr"/>
                      <a:r>
                        <a:rPr lang="en-US" sz="1600" b="0" i="0" u="none" strike="noStrike" dirty="0">
                          <a:effectLst/>
                          <a:latin typeface="Arial" panose="020B0604020202020204" pitchFamily="34" charset="0"/>
                        </a:rPr>
                        <a:t>Reducing mercury production in dentistry (23%)</a:t>
                      </a:r>
                    </a:p>
                    <a:p>
                      <a:pPr algn="l" fontAlgn="ctr"/>
                      <a:endParaRPr lang="en-US" sz="16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2418147233"/>
                  </a:ext>
                </a:extLst>
              </a:tr>
              <a:tr h="370840">
                <a:tc>
                  <a:txBody>
                    <a:bodyPr/>
                    <a:lstStyle/>
                    <a:p>
                      <a:r>
                        <a:rPr lang="en-US" sz="1600" dirty="0"/>
                        <a:t>Less than 23%</a:t>
                      </a:r>
                    </a:p>
                  </a:txBody>
                  <a:tcPr/>
                </a:tc>
                <a:tc>
                  <a:txBody>
                    <a:bodyPr/>
                    <a:lstStyle/>
                    <a:p>
                      <a:pPr algn="l" fontAlgn="ctr"/>
                      <a:r>
                        <a:rPr lang="en-US" sz="1600" b="0" i="0" u="none" strike="noStrike" dirty="0">
                          <a:effectLst/>
                          <a:latin typeface="Arial" panose="020B0604020202020204" pitchFamily="34" charset="0"/>
                        </a:rPr>
                        <a:t>Reducing water use in the practice (13%)</a:t>
                      </a:r>
                    </a:p>
                    <a:p>
                      <a:pPr algn="l" fontAlgn="ctr"/>
                      <a:r>
                        <a:rPr lang="en-US" sz="1600" b="0" i="0" u="none" strike="noStrike" dirty="0">
                          <a:effectLst/>
                          <a:latin typeface="Arial" panose="020B0604020202020204" pitchFamily="34" charset="0"/>
                        </a:rPr>
                        <a:t>Reducing emissions from the dental practice (11%)</a:t>
                      </a:r>
                    </a:p>
                    <a:p>
                      <a:pPr algn="l" fontAlgn="ctr"/>
                      <a:r>
                        <a:rPr lang="en-US" sz="1600" b="0" i="0" u="none" strike="noStrike" dirty="0">
                          <a:effectLst/>
                          <a:latin typeface="Arial" panose="020B0604020202020204" pitchFamily="34" charset="0"/>
                        </a:rPr>
                        <a:t>Reducing travel to the practice (e.g., treating family members at one time) (9%)</a:t>
                      </a:r>
                    </a:p>
                    <a:p>
                      <a:pPr algn="l" fontAlgn="ctr"/>
                      <a:r>
                        <a:rPr lang="en-US" sz="1600" b="0" i="0" u="none" strike="noStrike" dirty="0">
                          <a:effectLst/>
                          <a:latin typeface="Arial" panose="020B0604020202020204" pitchFamily="34" charset="0"/>
                        </a:rPr>
                        <a:t>Increasing teledentistry appointments (6%)</a:t>
                      </a:r>
                    </a:p>
                    <a:p>
                      <a:pPr algn="l" fontAlgn="ctr"/>
                      <a:endParaRPr lang="en-US" sz="16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2554612551"/>
                  </a:ext>
                </a:extLst>
              </a:tr>
            </a:tbl>
          </a:graphicData>
        </a:graphic>
      </p:graphicFrame>
    </p:spTree>
    <p:extLst>
      <p:ext uri="{BB962C8B-B14F-4D97-AF65-F5344CB8AC3E}">
        <p14:creationId xmlns:p14="http://schemas.microsoft.com/office/powerpoint/2010/main" val="143140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28184097-E8D2-413C-9D25-D21017DF88BF}"/>
              </a:ext>
            </a:extLst>
          </p:cNvPr>
          <p:cNvSpPr txBox="1">
            <a:spLocks/>
          </p:cNvSpPr>
          <p:nvPr/>
        </p:nvSpPr>
        <p:spPr>
          <a:xfrm>
            <a:off x="1087762" y="535297"/>
            <a:ext cx="10447458" cy="292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200" b="1" i="0" u="none" strike="noStrike" kern="1200" cap="none" spc="0" normalizeH="0" baseline="0" noProof="0" dirty="0">
                <a:ln>
                  <a:noFill/>
                </a:ln>
                <a:solidFill>
                  <a:schemeClr val="accent1"/>
                </a:solidFill>
                <a:effectLst/>
                <a:uLnTx/>
                <a:uFillTx/>
                <a:latin typeface="+mn-lt"/>
                <a:ea typeface="+mj-ea"/>
                <a:cs typeface="+mj-cs"/>
              </a:rPr>
              <a:t>Which of the following actions, if any, has the primary dental practice you work in made specifically to improve the sustainability of the practice? (Check all that apply) </a:t>
            </a:r>
          </a:p>
        </p:txBody>
      </p:sp>
      <p:pic>
        <p:nvPicPr>
          <p:cNvPr id="31" name="Picture 30">
            <a:extLst>
              <a:ext uri="{FF2B5EF4-FFF2-40B4-BE49-F238E27FC236}">
                <a16:creationId xmlns:a16="http://schemas.microsoft.com/office/drawing/2014/main" id="{71DFEAE1-0A97-4051-903D-B0EF78A08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620" y="6186632"/>
            <a:ext cx="1830668" cy="572084"/>
          </a:xfrm>
          <a:prstGeom prst="rect">
            <a:avLst/>
          </a:prstGeom>
        </p:spPr>
      </p:pic>
      <p:sp>
        <p:nvSpPr>
          <p:cNvPr id="2" name="TextBox 1">
            <a:extLst>
              <a:ext uri="{FF2B5EF4-FFF2-40B4-BE49-F238E27FC236}">
                <a16:creationId xmlns:a16="http://schemas.microsoft.com/office/drawing/2014/main" id="{277C9F58-FBC6-4167-817C-23DD28FB2945}"/>
              </a:ext>
            </a:extLst>
          </p:cNvPr>
          <p:cNvSpPr txBox="1"/>
          <p:nvPr/>
        </p:nvSpPr>
        <p:spPr>
          <a:xfrm>
            <a:off x="3878317" y="6472674"/>
            <a:ext cx="7978903" cy="307777"/>
          </a:xfrm>
          <a:prstGeom prst="rect">
            <a:avLst/>
          </a:prstGeom>
          <a:noFill/>
        </p:spPr>
        <p:txBody>
          <a:bodyPr wrap="square" rtlCol="0">
            <a:spAutoFit/>
          </a:bodyPr>
          <a:lstStyle/>
          <a:p>
            <a:pPr algn="r"/>
            <a:r>
              <a:rPr lang="en-US" sz="1400" dirty="0"/>
              <a:t>N=295</a:t>
            </a:r>
          </a:p>
        </p:txBody>
      </p:sp>
      <p:graphicFrame>
        <p:nvGraphicFramePr>
          <p:cNvPr id="3" name="Table 3">
            <a:extLst>
              <a:ext uri="{FF2B5EF4-FFF2-40B4-BE49-F238E27FC236}">
                <a16:creationId xmlns:a16="http://schemas.microsoft.com/office/drawing/2014/main" id="{26467704-E2A0-463C-95A0-FFA3BED74C4B}"/>
              </a:ext>
            </a:extLst>
          </p:cNvPr>
          <p:cNvGraphicFramePr>
            <a:graphicFrameLocks noGrp="1"/>
          </p:cNvGraphicFramePr>
          <p:nvPr>
            <p:extLst>
              <p:ext uri="{D42A27DB-BD31-4B8C-83A1-F6EECF244321}">
                <p14:modId xmlns:p14="http://schemas.microsoft.com/office/powerpoint/2010/main" val="3358515356"/>
              </p:ext>
            </p:extLst>
          </p:nvPr>
        </p:nvGraphicFramePr>
        <p:xfrm>
          <a:off x="1313675" y="1142570"/>
          <a:ext cx="10447458" cy="5015521"/>
        </p:xfrm>
        <a:graphic>
          <a:graphicData uri="http://schemas.openxmlformats.org/drawingml/2006/table">
            <a:tbl>
              <a:tblPr firstRow="1" bandRow="1">
                <a:tableStyleId>{5C22544A-7EE6-4342-B048-85BDC9FD1C3A}</a:tableStyleId>
              </a:tblPr>
              <a:tblGrid>
                <a:gridCol w="2265309">
                  <a:extLst>
                    <a:ext uri="{9D8B030D-6E8A-4147-A177-3AD203B41FA5}">
                      <a16:colId xmlns:a16="http://schemas.microsoft.com/office/drawing/2014/main" val="951439134"/>
                    </a:ext>
                  </a:extLst>
                </a:gridCol>
                <a:gridCol w="8182149">
                  <a:extLst>
                    <a:ext uri="{9D8B030D-6E8A-4147-A177-3AD203B41FA5}">
                      <a16:colId xmlns:a16="http://schemas.microsoft.com/office/drawing/2014/main" val="1995069525"/>
                    </a:ext>
                  </a:extLst>
                </a:gridCol>
              </a:tblGrid>
              <a:tr h="369861">
                <a:tc>
                  <a:txBody>
                    <a:bodyPr/>
                    <a:lstStyle/>
                    <a:p>
                      <a:r>
                        <a:rPr lang="en-US" dirty="0"/>
                        <a:t>% of respondents</a:t>
                      </a:r>
                    </a:p>
                  </a:txBody>
                  <a:tcPr/>
                </a:tc>
                <a:tc>
                  <a:txBody>
                    <a:bodyPr/>
                    <a:lstStyle/>
                    <a:p>
                      <a:r>
                        <a:rPr lang="en-US" dirty="0"/>
                        <a:t>Attribute</a:t>
                      </a:r>
                    </a:p>
                  </a:txBody>
                  <a:tcPr/>
                </a:tc>
                <a:extLst>
                  <a:ext uri="{0D108BD9-81ED-4DB2-BD59-A6C34878D82A}">
                    <a16:rowId xmlns:a16="http://schemas.microsoft.com/office/drawing/2014/main" val="141960672"/>
                  </a:ext>
                </a:extLst>
              </a:tr>
              <a:tr h="370840">
                <a:tc>
                  <a:txBody>
                    <a:bodyPr/>
                    <a:lstStyle/>
                    <a:p>
                      <a:r>
                        <a:rPr lang="en-US" sz="1600" dirty="0"/>
                        <a:t>24% to 40%</a:t>
                      </a:r>
                    </a:p>
                  </a:txBody>
                  <a:tcPr/>
                </a:tc>
                <a:tc>
                  <a:txBody>
                    <a:bodyPr/>
                    <a:lstStyle/>
                    <a:p>
                      <a:pPr algn="l" fontAlgn="ctr"/>
                      <a:r>
                        <a:rPr lang="en-US" sz="1600" b="0" i="0" u="none" strike="noStrike" dirty="0">
                          <a:effectLst/>
                          <a:latin typeface="Arial" panose="020B0604020202020204" pitchFamily="34" charset="0"/>
                        </a:rPr>
                        <a:t>Increased focus on preventive care (40%)</a:t>
                      </a:r>
                    </a:p>
                    <a:p>
                      <a:pPr algn="l" fontAlgn="ctr"/>
                      <a:r>
                        <a:rPr lang="en-US" sz="1600" b="0" i="0" u="none" strike="noStrike" dirty="0">
                          <a:effectLst/>
                          <a:latin typeface="Arial" panose="020B0604020202020204" pitchFamily="34" charset="0"/>
                        </a:rPr>
                        <a:t>Reduced use of paper in the practice (36%)</a:t>
                      </a:r>
                    </a:p>
                    <a:p>
                      <a:pPr algn="l" fontAlgn="ctr"/>
                      <a:r>
                        <a:rPr lang="en-US" sz="1600" b="0" i="0" u="none" strike="noStrike" dirty="0">
                          <a:effectLst/>
                          <a:latin typeface="Arial" panose="020B0604020202020204" pitchFamily="34" charset="0"/>
                        </a:rPr>
                        <a:t>Used more digital patient education material vs pamphlets (33%)</a:t>
                      </a:r>
                    </a:p>
                    <a:p>
                      <a:pPr algn="l" fontAlgn="ctr"/>
                      <a:r>
                        <a:rPr lang="en-US" sz="1600" b="0" i="0" u="none" strike="noStrike" dirty="0">
                          <a:effectLst/>
                          <a:latin typeface="Arial" panose="020B0604020202020204" pitchFamily="34" charset="0"/>
                        </a:rPr>
                        <a:t>Reduced use of plastic in the practice (30%)</a:t>
                      </a:r>
                    </a:p>
                    <a:p>
                      <a:pPr algn="l" fontAlgn="ctr"/>
                      <a:r>
                        <a:rPr lang="en-US" sz="1600" b="0" i="0" u="none" strike="noStrike" dirty="0">
                          <a:effectLst/>
                          <a:latin typeface="Arial" panose="020B0604020202020204" pitchFamily="34" charset="0"/>
                        </a:rPr>
                        <a:t>Reduced mercury use (29%)</a:t>
                      </a:r>
                    </a:p>
                    <a:p>
                      <a:pPr algn="l" fontAlgn="ctr"/>
                      <a:r>
                        <a:rPr lang="en-US" sz="1600" b="0" i="0" u="none" strike="noStrike" dirty="0">
                          <a:effectLst/>
                          <a:latin typeface="Arial" panose="020B0604020202020204" pitchFamily="34" charset="0"/>
                        </a:rPr>
                        <a:t>Reduced overall waste from the practice (27%)</a:t>
                      </a:r>
                    </a:p>
                    <a:p>
                      <a:pPr algn="l" fontAlgn="ctr"/>
                      <a:r>
                        <a:rPr lang="en-US" sz="1600" b="0" i="0" u="none" strike="noStrike" dirty="0">
                          <a:effectLst/>
                          <a:latin typeface="Arial" panose="020B0604020202020204" pitchFamily="34" charset="0"/>
                        </a:rPr>
                        <a:t>Reduced single-use disposables in the practice (24%)</a:t>
                      </a:r>
                    </a:p>
                    <a:p>
                      <a:pPr algn="l" fontAlgn="ctr"/>
                      <a:r>
                        <a:rPr lang="en-US" sz="1600" b="0" i="0" u="none" strike="noStrike" dirty="0">
                          <a:effectLst/>
                          <a:latin typeface="Arial" panose="020B0604020202020204" pitchFamily="34" charset="0"/>
                        </a:rPr>
                        <a:t>Used more environmentally-friendly products in the practice (24%)</a:t>
                      </a:r>
                    </a:p>
                    <a:p>
                      <a:pPr algn="l" fontAlgn="ctr"/>
                      <a:endParaRPr lang="en-US" sz="16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3005253954"/>
                  </a:ext>
                </a:extLst>
              </a:tr>
              <a:tr h="370840">
                <a:tc>
                  <a:txBody>
                    <a:bodyPr/>
                    <a:lstStyle/>
                    <a:p>
                      <a:r>
                        <a:rPr lang="en-US" sz="1600" dirty="0"/>
                        <a:t>Less than 24%</a:t>
                      </a:r>
                    </a:p>
                  </a:txBody>
                  <a:tcPr/>
                </a:tc>
                <a:tc>
                  <a:txBody>
                    <a:bodyPr/>
                    <a:lstStyle/>
                    <a:p>
                      <a:pPr algn="l" fontAlgn="ctr"/>
                      <a:r>
                        <a:rPr lang="en-US" sz="1600" b="0" i="0" u="none" strike="noStrike" dirty="0">
                          <a:effectLst/>
                          <a:latin typeface="Arial" panose="020B0604020202020204" pitchFamily="34" charset="0"/>
                        </a:rPr>
                        <a:t>Recommended more environmentally-friendly home care (19%)</a:t>
                      </a:r>
                    </a:p>
                    <a:p>
                      <a:pPr algn="l" fontAlgn="ctr"/>
                      <a:r>
                        <a:rPr lang="en-US" sz="1600" b="0" i="0" u="none" strike="noStrike" dirty="0">
                          <a:effectLst/>
                          <a:latin typeface="Arial" panose="020B0604020202020204" pitchFamily="34" charset="0"/>
                        </a:rPr>
                        <a:t>Reduced travel to the practice (e.g., treating family member at same time) (18%)</a:t>
                      </a:r>
                    </a:p>
                    <a:p>
                      <a:pPr algn="l" fontAlgn="ctr"/>
                      <a:r>
                        <a:rPr lang="en-US" sz="1600" b="1" i="0" u="none" strike="noStrike" dirty="0">
                          <a:effectLst/>
                          <a:latin typeface="Arial" panose="020B0604020202020204" pitchFamily="34" charset="0"/>
                        </a:rPr>
                        <a:t>None, we have not made changes to improve sustainability (18%)</a:t>
                      </a:r>
                    </a:p>
                    <a:p>
                      <a:pPr algn="l" fontAlgn="ctr"/>
                      <a:r>
                        <a:rPr lang="en-US" sz="1600" b="0" i="0" u="none" strike="noStrike" dirty="0">
                          <a:effectLst/>
                          <a:latin typeface="Arial" panose="020B0604020202020204" pitchFamily="34" charset="0"/>
                        </a:rPr>
                        <a:t>Improved energy efficiency in the practice (17%)</a:t>
                      </a:r>
                    </a:p>
                    <a:p>
                      <a:pPr algn="l" fontAlgn="ctr"/>
                      <a:r>
                        <a:rPr lang="en-US" sz="1600" b="0" i="0" u="none" strike="noStrike" dirty="0">
                          <a:effectLst/>
                          <a:latin typeface="Arial" panose="020B0604020202020204" pitchFamily="34" charset="0"/>
                        </a:rPr>
                        <a:t>Used more environmentally-friendly equipment (15%)</a:t>
                      </a:r>
                    </a:p>
                    <a:p>
                      <a:pPr algn="l" fontAlgn="ctr"/>
                      <a:r>
                        <a:rPr lang="en-US" sz="1600" b="0" i="0" u="none" strike="noStrike" dirty="0">
                          <a:effectLst/>
                          <a:latin typeface="Arial" panose="020B0604020202020204" pitchFamily="34" charset="0"/>
                        </a:rPr>
                        <a:t>Reduced chemical waste in the practice (15%)</a:t>
                      </a:r>
                    </a:p>
                    <a:p>
                      <a:pPr algn="l" fontAlgn="ctr"/>
                      <a:r>
                        <a:rPr lang="en-US" sz="1600" b="0" i="0" u="none" strike="noStrike" dirty="0">
                          <a:effectLst/>
                          <a:latin typeface="Arial" panose="020B0604020202020204" pitchFamily="34" charset="0"/>
                        </a:rPr>
                        <a:t>Changed product suppliers to one that is committed to sustainability (12%)</a:t>
                      </a:r>
                    </a:p>
                    <a:p>
                      <a:pPr algn="l" fontAlgn="ctr"/>
                      <a:r>
                        <a:rPr lang="en-US" sz="1600" b="0" i="0" u="none" strike="noStrike" dirty="0">
                          <a:effectLst/>
                          <a:latin typeface="Arial" panose="020B0604020202020204" pitchFamily="34" charset="0"/>
                        </a:rPr>
                        <a:t>Reduced water use in the practice (12%)</a:t>
                      </a:r>
                    </a:p>
                    <a:p>
                      <a:pPr algn="l" fontAlgn="ctr"/>
                      <a:r>
                        <a:rPr lang="en-US" sz="1600" b="0" i="0" u="none" strike="noStrike" dirty="0">
                          <a:effectLst/>
                          <a:latin typeface="Arial" panose="020B0604020202020204" pitchFamily="34" charset="0"/>
                        </a:rPr>
                        <a:t>Increased teledentistry appointments (9%)</a:t>
                      </a:r>
                    </a:p>
                    <a:p>
                      <a:pPr algn="l" fontAlgn="ctr"/>
                      <a:r>
                        <a:rPr lang="en-US" sz="1600" b="0" i="0" u="none" strike="noStrike" dirty="0">
                          <a:effectLst/>
                          <a:latin typeface="Arial" panose="020B0604020202020204" pitchFamily="34" charset="0"/>
                        </a:rPr>
                        <a:t>Reduced emissions from the dental practice (7%)</a:t>
                      </a:r>
                    </a:p>
                  </a:txBody>
                  <a:tcPr marL="6350" marR="6350" marT="6350" marB="0" anchor="ctr"/>
                </a:tc>
                <a:extLst>
                  <a:ext uri="{0D108BD9-81ED-4DB2-BD59-A6C34878D82A}">
                    <a16:rowId xmlns:a16="http://schemas.microsoft.com/office/drawing/2014/main" val="2418147233"/>
                  </a:ext>
                </a:extLst>
              </a:tr>
            </a:tbl>
          </a:graphicData>
        </a:graphic>
      </p:graphicFrame>
    </p:spTree>
    <p:extLst>
      <p:ext uri="{BB962C8B-B14F-4D97-AF65-F5344CB8AC3E}">
        <p14:creationId xmlns:p14="http://schemas.microsoft.com/office/powerpoint/2010/main" val="209329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2" name="Rectangle 94">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6">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8">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96"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9" name="Rectangle 1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itle 1">
            <a:extLst>
              <a:ext uri="{FF2B5EF4-FFF2-40B4-BE49-F238E27FC236}">
                <a16:creationId xmlns:a16="http://schemas.microsoft.com/office/drawing/2014/main" id="{D9FD8879-D9B7-42D8-8BCC-54A3B5AA79E1}"/>
              </a:ext>
            </a:extLst>
          </p:cNvPr>
          <p:cNvSpPr txBox="1">
            <a:spLocks/>
          </p:cNvSpPr>
          <p:nvPr/>
        </p:nvSpPr>
        <p:spPr>
          <a:xfrm>
            <a:off x="913652" y="1616994"/>
            <a:ext cx="3704647" cy="37944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u="sng" dirty="0"/>
              <a:t>46% say it’s extremely or very important that a product they recommend is environmentally-friendly</a:t>
            </a:r>
            <a:br>
              <a:rPr lang="en-US" sz="2400" dirty="0"/>
            </a:br>
            <a:br>
              <a:rPr lang="en-US" sz="2400" dirty="0"/>
            </a:br>
            <a:endParaRPr lang="en-US" sz="2400" dirty="0"/>
          </a:p>
          <a:p>
            <a:pPr algn="l"/>
            <a:br>
              <a:rPr lang="en-US" sz="2400" dirty="0"/>
            </a:br>
            <a:br>
              <a:rPr lang="en-US" sz="2400" dirty="0"/>
            </a:br>
            <a:endParaRPr lang="en-US" sz="2400" dirty="0"/>
          </a:p>
        </p:txBody>
      </p:sp>
      <p:sp>
        <p:nvSpPr>
          <p:cNvPr id="34" name="Title 1">
            <a:extLst>
              <a:ext uri="{FF2B5EF4-FFF2-40B4-BE49-F238E27FC236}">
                <a16:creationId xmlns:a16="http://schemas.microsoft.com/office/drawing/2014/main" id="{FCB5419A-4CE6-409B-B41C-3CA1FEDBDA34}"/>
              </a:ext>
            </a:extLst>
          </p:cNvPr>
          <p:cNvSpPr txBox="1">
            <a:spLocks/>
          </p:cNvSpPr>
          <p:nvPr/>
        </p:nvSpPr>
        <p:spPr>
          <a:xfrm>
            <a:off x="1617954" y="276501"/>
            <a:ext cx="10556545" cy="13404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2200" b="1" dirty="0">
                <a:solidFill>
                  <a:schemeClr val="accent1"/>
                </a:solidFill>
              </a:rPr>
              <a:t>Thinking of oral hygiene products you recommend for home care use, how important is it that the product be ‘environmentally friendly’ in order for you to recommend it? </a:t>
            </a:r>
          </a:p>
        </p:txBody>
      </p:sp>
      <p:pic>
        <p:nvPicPr>
          <p:cNvPr id="29" name="Picture 28">
            <a:extLst>
              <a:ext uri="{FF2B5EF4-FFF2-40B4-BE49-F238E27FC236}">
                <a16:creationId xmlns:a16="http://schemas.microsoft.com/office/drawing/2014/main" id="{E3501501-4D4E-463D-BF85-E812F15A47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207" y="6066989"/>
            <a:ext cx="1830668" cy="572084"/>
          </a:xfrm>
          <a:prstGeom prst="rect">
            <a:avLst/>
          </a:prstGeom>
        </p:spPr>
      </p:pic>
      <p:sp>
        <p:nvSpPr>
          <p:cNvPr id="30" name="TextBox 29">
            <a:extLst>
              <a:ext uri="{FF2B5EF4-FFF2-40B4-BE49-F238E27FC236}">
                <a16:creationId xmlns:a16="http://schemas.microsoft.com/office/drawing/2014/main" id="{A2BACC65-A8AC-4A3E-9EE4-0CEDE3E7668F}"/>
              </a:ext>
            </a:extLst>
          </p:cNvPr>
          <p:cNvSpPr txBox="1"/>
          <p:nvPr/>
        </p:nvSpPr>
        <p:spPr>
          <a:xfrm>
            <a:off x="10582664" y="6373251"/>
            <a:ext cx="1391368" cy="369332"/>
          </a:xfrm>
          <a:prstGeom prst="rect">
            <a:avLst/>
          </a:prstGeom>
          <a:noFill/>
        </p:spPr>
        <p:txBody>
          <a:bodyPr wrap="square" rtlCol="0">
            <a:spAutoFit/>
          </a:bodyPr>
          <a:lstStyle/>
          <a:p>
            <a:r>
              <a:rPr lang="en-US" dirty="0"/>
              <a:t>N=295</a:t>
            </a:r>
          </a:p>
        </p:txBody>
      </p:sp>
      <p:graphicFrame>
        <p:nvGraphicFramePr>
          <p:cNvPr id="36" name="Chart 35">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1472369211"/>
              </p:ext>
            </p:extLst>
          </p:nvPr>
        </p:nvGraphicFramePr>
        <p:xfrm>
          <a:off x="4896598" y="1616993"/>
          <a:ext cx="6381750" cy="44499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47644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3571151892644DA18B486CD675D4FA" ma:contentTypeVersion="13" ma:contentTypeDescription="Create a new document." ma:contentTypeScope="" ma:versionID="11e3aaf8e9c291ec86d61b409642c55b">
  <xsd:schema xmlns:xsd="http://www.w3.org/2001/XMLSchema" xmlns:xs="http://www.w3.org/2001/XMLSchema" xmlns:p="http://schemas.microsoft.com/office/2006/metadata/properties" xmlns:ns3="9624a59d-969a-4fc3-acc8-b2f4295cbca2" xmlns:ns4="6d681dad-40a6-4fe7-8861-b9379cb03871" targetNamespace="http://schemas.microsoft.com/office/2006/metadata/properties" ma:root="true" ma:fieldsID="17a3e1501fa1ee5c45e120aad50c21c4" ns3:_="" ns4:_="">
    <xsd:import namespace="9624a59d-969a-4fc3-acc8-b2f4295cbca2"/>
    <xsd:import namespace="6d681dad-40a6-4fe7-8861-b9379cb0387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24a59d-969a-4fc3-acc8-b2f4295cbca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681dad-40a6-4fe7-8861-b9379cb03871"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AC2B4C-EA93-457B-96DD-2EDCDC324240}">
  <ds:schemaRefs>
    <ds:schemaRef ds:uri="http://purl.org/dc/terms/"/>
    <ds:schemaRef ds:uri="http://schemas.openxmlformats.org/package/2006/metadata/core-properties"/>
    <ds:schemaRef ds:uri="http://purl.org/dc/dcmitype/"/>
    <ds:schemaRef ds:uri="9624a59d-969a-4fc3-acc8-b2f4295cbca2"/>
    <ds:schemaRef ds:uri="http://schemas.microsoft.com/office/2006/documentManagement/types"/>
    <ds:schemaRef ds:uri="http://purl.org/dc/elements/1.1/"/>
    <ds:schemaRef ds:uri="http://schemas.microsoft.com/office/2006/metadata/properties"/>
    <ds:schemaRef ds:uri="http://schemas.microsoft.com/office/infopath/2007/PartnerControls"/>
    <ds:schemaRef ds:uri="6d681dad-40a6-4fe7-8861-b9379cb03871"/>
    <ds:schemaRef ds:uri="http://www.w3.org/XML/1998/namespace"/>
  </ds:schemaRefs>
</ds:datastoreItem>
</file>

<file path=customXml/itemProps2.xml><?xml version="1.0" encoding="utf-8"?>
<ds:datastoreItem xmlns:ds="http://schemas.openxmlformats.org/officeDocument/2006/customXml" ds:itemID="{0FF920D6-B9E0-4C36-AB63-147357CA60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24a59d-969a-4fc3-acc8-b2f4295cbca2"/>
    <ds:schemaRef ds:uri="6d681dad-40a6-4fe7-8861-b9379cb038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AE6A3A-A8E9-4A0F-98C1-CB15F30280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8920</TotalTime>
  <Words>2301</Words>
  <Application>Microsoft Macintosh PowerPoint</Application>
  <PresentationFormat>Widescreen</PresentationFormat>
  <Paragraphs>244</Paragraphs>
  <Slides>28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IFDH Sustainable Dentistry Survey</vt:lpstr>
      <vt:lpstr>Survey Background </vt:lpstr>
      <vt:lpstr>  295 respondents from 24 countries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Demographics  Years of dental hygiene experience  Skewed towards 25 years of experience or more </vt:lpstr>
      <vt:lpstr>Work Setting   59% are in a private practice setting.    13% are in independent dental hygiene practices.   </vt:lpstr>
      <vt:lpstr>Education  59% have Bachelor’s Degree or Diploma  </vt:lpstr>
      <vt:lpstr>Break-outs by Region </vt:lpstr>
      <vt:lpstr>PowerPoint Presentation</vt:lpstr>
      <vt:lpstr>Which of the following actions, if any, has the primary dental practice you work in made specifically to improve the sustainability of the practice? (Check all that apply) </vt:lpstr>
      <vt:lpstr>PowerPoint Presentation</vt:lpstr>
      <vt:lpstr>A higher percentage of North American respondents versus those from other regions think it’s extremely important for environmentally-friendly products to be effective, have minimal/recyclable packaging, and ingredients that are safe for the environment.   Note, there are stricter regulations around sustainable packaging materials and ingredient safety for the environment in some regions outside North America, so those attributes may be expected for all products by respondents.</vt:lpstr>
      <vt:lpstr>  ‘Financial cost’, ‘limited selection of environmentally-friendly products and equipment’, and ‘practice owner commitment’ are rated as bigger barriers in North America than other regions.    ‘Getting commitment from the dental team’ is a rated as a bigger barrier outside of Europe and North America.  </vt:lpstr>
      <vt:lpstr>In general, respondents from North America believe there is less engagement from manufacturers and dental hygiene associations regarding sustainable dentistry than those in other regions.  North Americans also place more importance on product effectiveness than the product being environmentally-friendly. </vt:lpstr>
      <vt:lpstr>Awareness of the FDI’s Sustainability in Dentistry statement is lowest in North America, although awareness is low across all regions. </vt:lpstr>
      <vt:lpstr>Respondents from Europe skewed towards less experience while those from Rest of World and North America skewed towards more experience.  Based on this analysis and other sustainability trend sources, differences in responses seem to be related to region of residence rather than years of experience, which is presumed to correspond with age. </vt:lpstr>
      <vt:lpstr>A higher percentage of respondents from Europe practice in an independent hygiene  practice or community/public health setting than those from other regions.   A higher percentage of respondents from North America practice in a general private practice setting.   A higher percentage of respondents from outside Europe and North America practice in a specialty private practice or educational setting.</vt:lpstr>
      <vt:lpstr>Other IFDH Survey 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IFDH Electric Toothbrush Knowledge and Recommendation Habits Survey</dc:title>
  <dc:creator>Sagel, Lisa</dc:creator>
  <cp:lastModifiedBy>Craig Tice</cp:lastModifiedBy>
  <cp:revision>24</cp:revision>
  <dcterms:created xsi:type="dcterms:W3CDTF">2021-01-11T20:31:21Z</dcterms:created>
  <dcterms:modified xsi:type="dcterms:W3CDTF">2022-09-15T14:55:34Z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518e53f-798e-43aa-978d-c3fda1f3a682_Enabled">
    <vt:lpwstr>true</vt:lpwstr>
  </property>
  <property fmtid="{D5CDD505-2E9C-101B-9397-08002B2CF9AE}" pid="3" name="MSIP_Label_a518e53f-798e-43aa-978d-c3fda1f3a682_SetDate">
    <vt:lpwstr>2022-04-22T16:30:09Z</vt:lpwstr>
  </property>
  <property fmtid="{D5CDD505-2E9C-101B-9397-08002B2CF9AE}" pid="4" name="MSIP_Label_a518e53f-798e-43aa-978d-c3fda1f3a682_Method">
    <vt:lpwstr>Privileged</vt:lpwstr>
  </property>
  <property fmtid="{D5CDD505-2E9C-101B-9397-08002B2CF9AE}" pid="5" name="MSIP_Label_a518e53f-798e-43aa-978d-c3fda1f3a682_Name">
    <vt:lpwstr>PG - Internal Use</vt:lpwstr>
  </property>
  <property fmtid="{D5CDD505-2E9C-101B-9397-08002B2CF9AE}" pid="6" name="MSIP_Label_a518e53f-798e-43aa-978d-c3fda1f3a682_SiteId">
    <vt:lpwstr>3596192b-fdf5-4e2c-a6fa-acb706c963d8</vt:lpwstr>
  </property>
  <property fmtid="{D5CDD505-2E9C-101B-9397-08002B2CF9AE}" pid="7" name="MSIP_Label_a518e53f-798e-43aa-978d-c3fda1f3a682_ActionId">
    <vt:lpwstr>195d74f4-a0d9-4f9e-bf2c-94740ad766f2</vt:lpwstr>
  </property>
  <property fmtid="{D5CDD505-2E9C-101B-9397-08002B2CF9AE}" pid="8" name="MSIP_Label_a518e53f-798e-43aa-978d-c3fda1f3a682_ContentBits">
    <vt:lpwstr>1</vt:lpwstr>
  </property>
</Properties>
</file>