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269" r:id="rId5"/>
    <p:sldId id="271" r:id="rId6"/>
    <p:sldId id="270" r:id="rId7"/>
    <p:sldId id="330" r:id="rId8"/>
    <p:sldId id="325" r:id="rId9"/>
    <p:sldId id="329" r:id="rId10"/>
    <p:sldId id="326" r:id="rId11"/>
    <p:sldId id="327" r:id="rId12"/>
    <p:sldId id="328" r:id="rId13"/>
    <p:sldId id="332" r:id="rId14"/>
    <p:sldId id="334" r:id="rId15"/>
    <p:sldId id="333" r:id="rId16"/>
    <p:sldId id="335" r:id="rId17"/>
    <p:sldId id="336" r:id="rId18"/>
    <p:sldId id="307" r:id="rId19"/>
    <p:sldId id="303" r:id="rId20"/>
    <p:sldId id="305" r:id="rId21"/>
    <p:sldId id="308" r:id="rId2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las, Boris" initials="AB" lastIdx="17" clrIdx="0">
    <p:extLst>
      <p:ext uri="{19B8F6BF-5375-455C-9EA6-DF929625EA0E}">
        <p15:presenceInfo xmlns:p15="http://schemas.microsoft.com/office/powerpoint/2012/main" userId="S::atlas.b@pg.com::498e1465-31d0-48b1-877d-bff53f3c58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DB103-9166-47A6-98DB-8CA6CD495595}" v="169" dt="2022-04-28T12:31:18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3372" autoAdjust="0"/>
  </p:normalViewPr>
  <p:slideViewPr>
    <p:cSldViewPr snapToGrid="0">
      <p:cViewPr varScale="1">
        <p:scale>
          <a:sx n="59" d="100"/>
          <a:sy n="59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gel, Lisa" userId="eb76e6d0-1b05-4acb-bcc9-c37c6dbc1b3f" providerId="ADAL" clId="{7F4DB103-9166-47A6-98DB-8CA6CD495595}"/>
    <pc:docChg chg="modSld">
      <pc:chgData name="Sagel, Lisa" userId="eb76e6d0-1b05-4acb-bcc9-c37c6dbc1b3f" providerId="ADAL" clId="{7F4DB103-9166-47A6-98DB-8CA6CD495595}" dt="2022-05-26T23:07:16.917" v="5" actId="20577"/>
      <pc:docMkLst>
        <pc:docMk/>
      </pc:docMkLst>
      <pc:sldChg chg="modSp mod">
        <pc:chgData name="Sagel, Lisa" userId="eb76e6d0-1b05-4acb-bcc9-c37c6dbc1b3f" providerId="ADAL" clId="{7F4DB103-9166-47A6-98DB-8CA6CD495595}" dt="2022-05-26T23:07:16.917" v="5" actId="20577"/>
        <pc:sldMkLst>
          <pc:docMk/>
          <pc:sldMk cId="4054592335" sldId="303"/>
        </pc:sldMkLst>
        <pc:spChg chg="mod">
          <ac:chgData name="Sagel, Lisa" userId="eb76e6d0-1b05-4acb-bcc9-c37c6dbc1b3f" providerId="ADAL" clId="{7F4DB103-9166-47A6-98DB-8CA6CD495595}" dt="2022-05-26T23:07:16.917" v="5" actId="20577"/>
          <ac:spMkLst>
            <pc:docMk/>
            <pc:sldMk cId="4054592335" sldId="303"/>
            <ac:spMk id="2" creationId="{8B129D53-BD08-4F84-B9E8-17FF58033F4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pgone-my.sharepoint.com/personal/sagel_me_pg_com/Documents/IFDH/Report_Elderly_Patient_H&amp;P_04-19-2022-06-42-56-844-PM_UTC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https://pgone-my.sharepoint.com/personal/sagel_me_pg_com/Documents/IFDH/Report_Elderly_Patient_H&amp;P_04-19-2022-06-42-56-844-PM_UT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12729658792651"/>
          <c:y val="3.4375000000000003E-2"/>
          <c:w val="0.54172162073490815"/>
          <c:h val="0.840932332677165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370-4D13-AF7E-89C3D687DFF9}"/>
              </c:ext>
            </c:extLst>
          </c:dPt>
          <c:dPt>
            <c:idx val="3"/>
            <c:invertIfNegative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370-4D13-AF7E-89C3D687DFF9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Less than once a month</c:v>
                </c:pt>
                <c:pt idx="1">
                  <c:v>1 to 3 times a month</c:v>
                </c:pt>
                <c:pt idx="2">
                  <c:v>1 to 2 times a week</c:v>
                </c:pt>
                <c:pt idx="3">
                  <c:v>Every day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7.3499999999999996E-2</c:v>
                </c:pt>
                <c:pt idx="1">
                  <c:v>2.3300000000000001E-2</c:v>
                </c:pt>
                <c:pt idx="2">
                  <c:v>0.1595</c:v>
                </c:pt>
                <c:pt idx="3">
                  <c:v>0.74370000000000003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13-4D66-8830-70ED1EE7D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1787936"/>
        <c:axId val="1071787280"/>
      </c:barChart>
      <c:valAx>
        <c:axId val="107178728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071787936"/>
        <c:crosses val="autoZero"/>
        <c:crossBetween val="between"/>
      </c:valAx>
      <c:catAx>
        <c:axId val="1071787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71787280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1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C89-4644-8974-9AAD37C05891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C89-4644-8974-9AAD37C05891}"/>
              </c:ext>
            </c:extLst>
          </c:dPt>
          <c:dLbls>
            <c:dLbl>
              <c:idx val="0"/>
              <c:layout>
                <c:manualLayout>
                  <c:x val="-0.19387640608100218"/>
                  <c:y val="0.1613676398394409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33%</a:t>
                    </a:r>
                    <a:r>
                      <a:rPr lang="en-US" baseline="0" dirty="0"/>
                      <a:t> Not sure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C89-4644-8974-9AAD37C05891}"/>
                </c:ext>
              </c:extLst>
            </c:dLbl>
            <c:dLbl>
              <c:idx val="1"/>
              <c:layout>
                <c:manualLayout>
                  <c:x val="-4.2006554650883807E-2"/>
                  <c:y val="-0.1564777113594579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28% No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C89-4644-8974-9AAD37C05891}"/>
                </c:ext>
              </c:extLst>
            </c:dLbl>
            <c:dLbl>
              <c:idx val="2"/>
              <c:layout>
                <c:manualLayout>
                  <c:x val="0.21003277325441902"/>
                  <c:y val="8.801871263969500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39% Yes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C89-4644-8974-9AAD37C0589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 don't know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0.33079999999999998</c:v>
                </c:pt>
                <c:pt idx="1">
                  <c:v>0.28239999999999998</c:v>
                </c:pt>
                <c:pt idx="2">
                  <c:v>0.38679999999999998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89-4644-8974-9AAD37C05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6422537271925"/>
          <c:y val="6.25E-2"/>
          <c:w val="0.71671370618904939"/>
          <c:h val="0.78073273564565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847-4D38-A7F3-8C07F0720407}"/>
              </c:ext>
            </c:extLst>
          </c:dPt>
          <c:dPt>
            <c:idx val="1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847-4D38-A7F3-8C07F072040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24% Yes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47-4D38-A7F3-8C07F0720407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/>
                    </a:pPr>
                    <a:r>
                      <a:rPr lang="en-US" sz="1800" dirty="0"/>
                      <a:t>76% No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34687982305785"/>
                      <c:h val="0.1537338926375489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847-4D38-A7F3-8C07F0720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0.2379</c:v>
                </c:pt>
                <c:pt idx="1">
                  <c:v>0.76209999999999989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47-4D38-A7F3-8C07F0720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8370879096154"/>
          <c:y val="0.10478255331344805"/>
          <c:w val="0.74395968110091737"/>
          <c:h val="0.752635053376692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3A5-47F7-8A8F-EADD4F8FD796}"/>
              </c:ext>
            </c:extLst>
          </c:dPt>
          <c:dPt>
            <c:idx val="1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3A5-47F7-8A8F-EADD4F8FD796}"/>
              </c:ext>
            </c:extLst>
          </c:dPt>
          <c:dLbls>
            <c:dLbl>
              <c:idx val="0"/>
              <c:layout>
                <c:manualLayout>
                  <c:x val="-0.2369809484614552"/>
                  <c:y val="-0.2087864262437277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58% Yes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3A5-47F7-8A8F-EADD4F8FD7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3% Not Sure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3A5-47F7-8A8F-EADD4F8FD7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39% No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3A5-47F7-8A8F-EADD4F8FD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I'm not sure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0.57609999999999995</c:v>
                </c:pt>
                <c:pt idx="1">
                  <c:v>3.3000000000000002E-2</c:v>
                </c:pt>
                <c:pt idx="2">
                  <c:v>0.39090000000000003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A5-47F7-8A8F-EADD4F8FD79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86762453998941"/>
          <c:y val="4.3648539857259409E-2"/>
          <c:w val="0.59303480973947598"/>
          <c:h val="0.77945603300188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924-494D-90BA-14BD747B9C29}"/>
              </c:ext>
            </c:extLst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924-494D-90BA-14BD747B9C2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66% No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924-494D-90BA-14BD747B9C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34% Yes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924-494D-90BA-14BD747B9C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0.65569999999999995</c:v>
                </c:pt>
                <c:pt idx="1">
                  <c:v>0.34429999999999999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24-494D-90BA-14BD747B9C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4786631565161"/>
          <c:y val="2.5341491211718661E-2"/>
          <c:w val="0.66461039034174418"/>
          <c:h val="0.888201829623669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EC3-44A5-BFDB-FC7CF0450F98}"/>
              </c:ext>
            </c:extLst>
          </c:dPt>
          <c:dPt>
            <c:idx val="1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EC3-44A5-BFDB-FC7CF0450F9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61% Yes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EC3-44A5-BFDB-FC7CF0450F9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13% No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EC3-44A5-BFDB-FC7CF0450F9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26% Not Sure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EC3-44A5-BFDB-FC7CF0450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I'm not sure</c:v>
                </c:pt>
              </c:strCache>
            </c:strRef>
          </c:cat>
          <c:val>
            <c:numRef>
              <c:f>Sheet1!$B$2:$B$4</c:f>
              <c:numCache>
                <c:formatCode>0.##%</c:formatCode>
                <c:ptCount val="3"/>
                <c:pt idx="0">
                  <c:v>0.60929999999999995</c:v>
                </c:pt>
                <c:pt idx="1">
                  <c:v>0.12770000000000001</c:v>
                </c:pt>
                <c:pt idx="2">
                  <c:v>0.2631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C3-44A5-BFDB-FC7CF0450F9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22B-453F-8B51-E804AE7F982C}"/>
              </c:ext>
            </c:extLst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22B-453F-8B51-E804AE7F982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Yes 21%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1252203152447"/>
                      <c:h val="0.267722833858670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22B-453F-8B51-E804AE7F982C}"/>
                </c:ext>
              </c:extLst>
            </c:dLbl>
            <c:dLbl>
              <c:idx val="1"/>
              <c:layout>
                <c:manualLayout>
                  <c:x val="0.16417456206574074"/>
                  <c:y val="-0.246845365163269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79% No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47815905837304"/>
                      <c:h val="0.2963064963256041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22B-453F-8B51-E804AE7F98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0.##%</c:formatCode>
                <c:ptCount val="2"/>
                <c:pt idx="0">
                  <c:v>0.20699999999999999</c:v>
                </c:pt>
                <c:pt idx="1">
                  <c:v>0.79300004000000002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2B-453F-8B51-E804AE7F9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invertIfNegative val="0"/>
          <c:dPt>
            <c:idx val="0"/>
            <c:invertIfNegative val="0"/>
            <c:bubble3D val="0"/>
            <c:spPr>
              <a:solidFill>
                <a:srgbClr val="8ED3F7"/>
              </a:solidFill>
            </c:spPr>
            <c:extLst>
              <c:ext xmlns:c16="http://schemas.microsoft.com/office/drawing/2014/chart" uri="{C3380CC4-5D6E-409C-BE32-E72D297353CC}">
                <c16:uniqueId val="{00000001-4CCC-4F87-B102-9937BA9527F6}"/>
              </c:ext>
            </c:extLst>
          </c:dPt>
          <c:dPt>
            <c:idx val="1"/>
            <c:invertIfNegative val="0"/>
            <c:bubble3D val="0"/>
            <c:spPr>
              <a:solidFill>
                <a:srgbClr val="85DEA7"/>
              </a:solidFill>
            </c:spPr>
            <c:extLst>
              <c:ext xmlns:c16="http://schemas.microsoft.com/office/drawing/2014/chart" uri="{C3380CC4-5D6E-409C-BE32-E72D297353CC}">
                <c16:uniqueId val="{00000003-4CCC-4F87-B102-9937BA9527F6}"/>
              </c:ext>
            </c:extLst>
          </c:dPt>
          <c:dPt>
            <c:idx val="2"/>
            <c:invertIfNegative val="0"/>
            <c:bubble3D val="0"/>
            <c:spPr>
              <a:solidFill>
                <a:srgbClr val="DCD973"/>
              </a:solidFill>
            </c:spPr>
            <c:extLst>
              <c:ext xmlns:c16="http://schemas.microsoft.com/office/drawing/2014/chart" uri="{C3380CC4-5D6E-409C-BE32-E72D297353CC}">
                <c16:uniqueId val="{00000005-4CCC-4F87-B102-9937BA9527F6}"/>
              </c:ext>
            </c:extLst>
          </c:dPt>
          <c:dPt>
            <c:idx val="3"/>
            <c:invertIfNegative val="0"/>
            <c:bubble3D val="0"/>
            <c:spPr>
              <a:solidFill>
                <a:srgbClr val="9A888B"/>
              </a:solidFill>
            </c:spPr>
            <c:extLst>
              <c:ext xmlns:c16="http://schemas.microsoft.com/office/drawing/2014/chart" uri="{C3380CC4-5D6E-409C-BE32-E72D297353CC}">
                <c16:uniqueId val="{00000007-4CCC-4F87-B102-9937BA9527F6}"/>
              </c:ext>
            </c:extLst>
          </c:dPt>
          <c:dLbls>
            <c:dLbl>
              <c:idx val="0"/>
              <c:numFmt formatCode="0%" sourceLinked="0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CCC-4F87-B102-9937BA9527F6}"/>
                </c:ext>
              </c:extLst>
            </c:dLbl>
            <c:dLbl>
              <c:idx val="1"/>
              <c:numFmt formatCode="0%" sourceLinked="0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CCC-4F87-B102-9937BA9527F6}"/>
                </c:ext>
              </c:extLst>
            </c:dLbl>
            <c:dLbl>
              <c:idx val="2"/>
              <c:numFmt formatCode="0%" sourceLinked="0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CCC-4F87-B102-9937BA9527F6}"/>
                </c:ext>
              </c:extLst>
            </c:dLbl>
            <c:dLbl>
              <c:idx val="3"/>
              <c:numFmt formatCode="0%" sourceLinked="0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CCC-4F87-B102-9937BA9527F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'17.'!$A$38:$A$41</c:f>
              <c:strCache>
                <c:ptCount val="4"/>
                <c:pt idx="0">
                  <c:v>Less than 5 years</c:v>
                </c:pt>
                <c:pt idx="1">
                  <c:v>5 to 15 years</c:v>
                </c:pt>
                <c:pt idx="2">
                  <c:v>16 to 25 years</c:v>
                </c:pt>
                <c:pt idx="3">
                  <c:v>More than 25 years</c:v>
                </c:pt>
              </c:strCache>
            </c:strRef>
          </c:cat>
          <c:val>
            <c:numRef>
              <c:f>'17.'!$B$38:$B$41</c:f>
              <c:numCache>
                <c:formatCode>0.##%</c:formatCode>
                <c:ptCount val="4"/>
                <c:pt idx="0">
                  <c:v>0.1971</c:v>
                </c:pt>
                <c:pt idx="1">
                  <c:v>0.21679999999999999</c:v>
                </c:pt>
                <c:pt idx="2">
                  <c:v>0.2384</c:v>
                </c:pt>
                <c:pt idx="3">
                  <c:v>0.34770000000000001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CC-4F87-B102-9937BA952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44725032"/>
        <c:axId val="1744715848"/>
      </c:barChart>
      <c:valAx>
        <c:axId val="1744715848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744725032"/>
        <c:crosses val="autoZero"/>
        <c:crossBetween val="between"/>
      </c:valAx>
      <c:catAx>
        <c:axId val="1744725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44715848"/>
        <c:crosses val="autoZero"/>
        <c:auto val="1"/>
        <c:lblAlgn val="ctr"/>
        <c:lblOffset val="100"/>
        <c:noMultiLvlLbl val="0"/>
      </c:catAx>
      <c:spPr>
        <a:solidFill>
          <a:srgbClr val="FFFFFF">
            <a:alpha val="0"/>
          </a:srgbClr>
        </a:solidFill>
        <a:ln w="12700">
          <a:noFill/>
        </a:ln>
      </c:spPr>
    </c:plotArea>
    <c:plotVisOnly val="1"/>
    <c:dispBlanksAs val="gap"/>
    <c:showDLblsOverMax val="0"/>
  </c:chart>
  <c:txPr>
    <a:bodyPr rot="0"/>
    <a:lstStyle/>
    <a:p>
      <a:pPr>
        <a:defRPr lang="en-US" sz="1600" u="none" baseline="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invertIfNegative val="0"/>
          <c:dPt>
            <c:idx val="0"/>
            <c:invertIfNegative val="0"/>
            <c:bubble3D val="0"/>
            <c:spPr>
              <a:solidFill>
                <a:srgbClr val="8ED3F7"/>
              </a:solidFill>
            </c:spPr>
            <c:extLst>
              <c:ext xmlns:c16="http://schemas.microsoft.com/office/drawing/2014/chart" uri="{C3380CC4-5D6E-409C-BE32-E72D297353CC}">
                <c16:uniqueId val="{00000001-ED38-4F2A-949F-A27553B39BDE}"/>
              </c:ext>
            </c:extLst>
          </c:dPt>
          <c:dPt>
            <c:idx val="1"/>
            <c:invertIfNegative val="0"/>
            <c:bubble3D val="0"/>
            <c:spPr>
              <a:solidFill>
                <a:srgbClr val="85DEA7"/>
              </a:solidFill>
            </c:spPr>
            <c:extLst>
              <c:ext xmlns:c16="http://schemas.microsoft.com/office/drawing/2014/chart" uri="{C3380CC4-5D6E-409C-BE32-E72D297353CC}">
                <c16:uniqueId val="{00000003-ED38-4F2A-949F-A27553B39BDE}"/>
              </c:ext>
            </c:extLst>
          </c:dPt>
          <c:dPt>
            <c:idx val="2"/>
            <c:invertIfNegative val="0"/>
            <c:bubble3D val="0"/>
            <c:spPr>
              <a:solidFill>
                <a:srgbClr val="DCD973"/>
              </a:solidFill>
            </c:spPr>
            <c:extLst>
              <c:ext xmlns:c16="http://schemas.microsoft.com/office/drawing/2014/chart" uri="{C3380CC4-5D6E-409C-BE32-E72D297353CC}">
                <c16:uniqueId val="{00000005-ED38-4F2A-949F-A27553B39BDE}"/>
              </c:ext>
            </c:extLst>
          </c:dPt>
          <c:dPt>
            <c:idx val="3"/>
            <c:invertIfNegative val="0"/>
            <c:bubble3D val="0"/>
            <c:spPr>
              <a:solidFill>
                <a:srgbClr val="9A888B"/>
              </a:solidFill>
            </c:spPr>
            <c:extLst>
              <c:ext xmlns:c16="http://schemas.microsoft.com/office/drawing/2014/chart" uri="{C3380CC4-5D6E-409C-BE32-E72D297353CC}">
                <c16:uniqueId val="{00000007-ED38-4F2A-949F-A27553B39BDE}"/>
              </c:ext>
            </c:extLst>
          </c:dPt>
          <c:dPt>
            <c:idx val="4"/>
            <c:invertIfNegative val="0"/>
            <c:bubble3D val="0"/>
            <c:spPr>
              <a:solidFill>
                <a:srgbClr val="E79C92"/>
              </a:solidFill>
            </c:spPr>
            <c:extLst>
              <c:ext xmlns:c16="http://schemas.microsoft.com/office/drawing/2014/chart" uri="{C3380CC4-5D6E-409C-BE32-E72D297353CC}">
                <c16:uniqueId val="{00000009-ED38-4F2A-949F-A27553B39BDE}"/>
              </c:ext>
            </c:extLst>
          </c:dPt>
          <c:dPt>
            <c:idx val="5"/>
            <c:invertIfNegative val="0"/>
            <c:bubble3D val="0"/>
            <c:spPr>
              <a:solidFill>
                <a:srgbClr val="98D2D1"/>
              </a:solidFill>
            </c:spPr>
            <c:extLst>
              <c:ext xmlns:c16="http://schemas.microsoft.com/office/drawing/2014/chart" uri="{C3380CC4-5D6E-409C-BE32-E72D297353CC}">
                <c16:uniqueId val="{0000000B-ED38-4F2A-949F-A27553B39BDE}"/>
              </c:ext>
            </c:extLst>
          </c:dPt>
          <c:dPt>
            <c:idx val="6"/>
            <c:invertIfNegative val="0"/>
            <c:bubble3D val="0"/>
            <c:spPr>
              <a:solidFill>
                <a:srgbClr val="CBA2C3"/>
              </a:solidFill>
            </c:spPr>
            <c:extLst>
              <c:ext xmlns:c16="http://schemas.microsoft.com/office/drawing/2014/chart" uri="{C3380CC4-5D6E-409C-BE32-E72D297353CC}">
                <c16:uniqueId val="{0000000D-ED38-4F2A-949F-A27553B39BDE}"/>
              </c:ext>
            </c:extLst>
          </c:dPt>
          <c:dPt>
            <c:idx val="7"/>
            <c:invertIfNegative val="0"/>
            <c:bubble3D val="0"/>
            <c:spPr>
              <a:solidFill>
                <a:srgbClr val="7F9B9F"/>
              </a:solidFill>
            </c:spPr>
            <c:extLst>
              <c:ext xmlns:c16="http://schemas.microsoft.com/office/drawing/2014/chart" uri="{C3380CC4-5D6E-409C-BE32-E72D297353CC}">
                <c16:uniqueId val="{0000000F-ED38-4F2A-949F-A27553B39BDE}"/>
              </c:ext>
            </c:extLst>
          </c:dPt>
          <c:dLbls>
            <c:dLbl>
              <c:idx val="0"/>
              <c:numFmt formatCode="0%" sourceLinked="0"/>
              <c:spPr/>
              <c:txPr>
                <a:bodyPr rot="0"/>
                <a:lstStyle/>
                <a:p>
                  <a:pPr algn="ctr">
                    <a:defRPr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38-4F2A-949F-A27553B39BDE}"/>
                </c:ext>
              </c:extLst>
            </c:dLbl>
            <c:dLbl>
              <c:idx val="1"/>
              <c:numFmt formatCode="0%" sourceLinked="0"/>
              <c:spPr/>
              <c:txPr>
                <a:bodyPr rot="0"/>
                <a:lstStyle/>
                <a:p>
                  <a:pPr algn="ctr">
                    <a:defRPr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D38-4F2A-949F-A27553B39BDE}"/>
                </c:ext>
              </c:extLst>
            </c:dLbl>
            <c:dLbl>
              <c:idx val="2"/>
              <c:numFmt formatCode="0%" sourceLinked="0"/>
              <c:spPr/>
              <c:txPr>
                <a:bodyPr rot="0"/>
                <a:lstStyle/>
                <a:p>
                  <a:pPr algn="ctr">
                    <a:defRPr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D38-4F2A-949F-A27553B39BDE}"/>
                </c:ext>
              </c:extLst>
            </c:dLbl>
            <c:dLbl>
              <c:idx val="3"/>
              <c:numFmt formatCode="0%" sourceLinked="0"/>
              <c:spPr/>
              <c:txPr>
                <a:bodyPr rot="0"/>
                <a:lstStyle/>
                <a:p>
                  <a:pPr algn="ctr">
                    <a:defRPr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D38-4F2A-949F-A27553B39BDE}"/>
                </c:ext>
              </c:extLst>
            </c:dLbl>
            <c:dLbl>
              <c:idx val="4"/>
              <c:numFmt formatCode="0%" sourceLinked="0"/>
              <c:spPr/>
              <c:txPr>
                <a:bodyPr rot="0"/>
                <a:lstStyle/>
                <a:p>
                  <a:pPr algn="ctr">
                    <a:defRPr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D38-4F2A-949F-A27553B39BDE}"/>
                </c:ext>
              </c:extLst>
            </c:dLbl>
            <c:dLbl>
              <c:idx val="5"/>
              <c:numFmt formatCode="0%" sourceLinked="0"/>
              <c:spPr/>
              <c:txPr>
                <a:bodyPr rot="0"/>
                <a:lstStyle/>
                <a:p>
                  <a:pPr algn="ctr">
                    <a:defRPr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D38-4F2A-949F-A27553B39BDE}"/>
                </c:ext>
              </c:extLst>
            </c:dLbl>
            <c:dLbl>
              <c:idx val="6"/>
              <c:numFmt formatCode="0%" sourceLinked="0"/>
              <c:spPr/>
              <c:txPr>
                <a:bodyPr rot="0"/>
                <a:lstStyle/>
                <a:p>
                  <a:pPr algn="ctr">
                    <a:defRPr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D38-4F2A-949F-A27553B39BDE}"/>
                </c:ext>
              </c:extLst>
            </c:dLbl>
            <c:dLbl>
              <c:idx val="7"/>
              <c:numFmt formatCode="0%" sourceLinked="0"/>
              <c:spPr/>
              <c:txPr>
                <a:bodyPr rot="0"/>
                <a:lstStyle/>
                <a:p>
                  <a:pPr algn="ctr">
                    <a:defRPr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D38-4F2A-949F-A27553B39B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'18.'!$A$38:$A$45</c:f>
              <c:strCache>
                <c:ptCount val="8"/>
                <c:pt idx="0">
                  <c:v>Private Practice, General Dentistry</c:v>
                </c:pt>
                <c:pt idx="1">
                  <c:v>Private Practice, Specialist</c:v>
                </c:pt>
                <c:pt idx="2">
                  <c:v>Corporate Practice</c:v>
                </c:pt>
                <c:pt idx="3">
                  <c:v>Educational Setting</c:v>
                </c:pt>
                <c:pt idx="4">
                  <c:v>Hospital Clinic</c:v>
                </c:pt>
                <c:pt idx="5">
                  <c:v>Community/Public Health</c:v>
                </c:pt>
                <c:pt idx="6">
                  <c:v>Independent Dental Hygienist/Hygiene Practice</c:v>
                </c:pt>
                <c:pt idx="7">
                  <c:v>Other, please specify</c:v>
                </c:pt>
              </c:strCache>
            </c:strRef>
          </c:cat>
          <c:val>
            <c:numRef>
              <c:f>'18.'!$B$38:$B$45</c:f>
              <c:numCache>
                <c:formatCode>0.##%</c:formatCode>
                <c:ptCount val="8"/>
                <c:pt idx="0">
                  <c:v>0.51080000000000003</c:v>
                </c:pt>
                <c:pt idx="1">
                  <c:v>0.1201</c:v>
                </c:pt>
                <c:pt idx="2">
                  <c:v>3.4099999999999998E-2</c:v>
                </c:pt>
                <c:pt idx="3">
                  <c:v>5.0199999999999995E-2</c:v>
                </c:pt>
                <c:pt idx="4">
                  <c:v>4.6600000000000003E-2</c:v>
                </c:pt>
                <c:pt idx="5">
                  <c:v>9.1400000000000009E-2</c:v>
                </c:pt>
                <c:pt idx="6">
                  <c:v>0.12189999999999999</c:v>
                </c:pt>
                <c:pt idx="7">
                  <c:v>2.5099999999999997E-2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38-4F2A-949F-A27553B39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7311112"/>
        <c:axId val="1267310456"/>
      </c:barChart>
      <c:valAx>
        <c:axId val="1267310456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67311112"/>
        <c:crosses val="autoZero"/>
        <c:crossBetween val="between"/>
      </c:valAx>
      <c:catAx>
        <c:axId val="1267311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67310456"/>
        <c:crosses val="autoZero"/>
        <c:auto val="1"/>
        <c:lblAlgn val="ctr"/>
        <c:lblOffset val="100"/>
        <c:noMultiLvlLbl val="0"/>
      </c:catAx>
      <c:spPr>
        <a:solidFill>
          <a:srgbClr val="FFFFFF">
            <a:alpha val="0"/>
          </a:srgbClr>
        </a:solidFill>
        <a:ln w="12700">
          <a:noFill/>
        </a:ln>
      </c:spPr>
    </c:plotArea>
    <c:plotVisOnly val="1"/>
    <c:dispBlanksAs val="gap"/>
    <c:showDLblsOverMax val="0"/>
  </c:chart>
  <c:txPr>
    <a:bodyPr rot="0"/>
    <a:lstStyle/>
    <a:p>
      <a:pPr>
        <a:defRPr lang="en-US" sz="1400" u="none" baseline="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invertIfNegative val="0"/>
          <c:dPt>
            <c:idx val="0"/>
            <c:invertIfNegative val="0"/>
            <c:bubble3D val="0"/>
            <c:spPr>
              <a:solidFill>
                <a:srgbClr val="8ED3F7"/>
              </a:solidFill>
            </c:spPr>
            <c:extLst>
              <c:ext xmlns:c16="http://schemas.microsoft.com/office/drawing/2014/chart" uri="{C3380CC4-5D6E-409C-BE32-E72D297353CC}">
                <c16:uniqueId val="{00000001-8672-4745-BC5E-912FEE05253F}"/>
              </c:ext>
            </c:extLst>
          </c:dPt>
          <c:dPt>
            <c:idx val="1"/>
            <c:invertIfNegative val="0"/>
            <c:bubble3D val="0"/>
            <c:spPr>
              <a:solidFill>
                <a:srgbClr val="85DEA7"/>
              </a:solidFill>
            </c:spPr>
            <c:extLst>
              <c:ext xmlns:c16="http://schemas.microsoft.com/office/drawing/2014/chart" uri="{C3380CC4-5D6E-409C-BE32-E72D297353CC}">
                <c16:uniqueId val="{00000003-8672-4745-BC5E-912FEE05253F}"/>
              </c:ext>
            </c:extLst>
          </c:dPt>
          <c:dPt>
            <c:idx val="2"/>
            <c:invertIfNegative val="0"/>
            <c:bubble3D val="0"/>
            <c:spPr>
              <a:solidFill>
                <a:srgbClr val="DCD973"/>
              </a:solidFill>
            </c:spPr>
            <c:extLst>
              <c:ext xmlns:c16="http://schemas.microsoft.com/office/drawing/2014/chart" uri="{C3380CC4-5D6E-409C-BE32-E72D297353CC}">
                <c16:uniqueId val="{00000005-8672-4745-BC5E-912FEE05253F}"/>
              </c:ext>
            </c:extLst>
          </c:dPt>
          <c:dPt>
            <c:idx val="3"/>
            <c:invertIfNegative val="0"/>
            <c:bubble3D val="0"/>
            <c:spPr>
              <a:solidFill>
                <a:srgbClr val="9A888B"/>
              </a:solidFill>
            </c:spPr>
            <c:extLst>
              <c:ext xmlns:c16="http://schemas.microsoft.com/office/drawing/2014/chart" uri="{C3380CC4-5D6E-409C-BE32-E72D297353CC}">
                <c16:uniqueId val="{00000007-8672-4745-BC5E-912FEE05253F}"/>
              </c:ext>
            </c:extLst>
          </c:dPt>
          <c:dPt>
            <c:idx val="4"/>
            <c:invertIfNegative val="0"/>
            <c:bubble3D val="0"/>
            <c:spPr>
              <a:solidFill>
                <a:srgbClr val="E79C92"/>
              </a:solidFill>
            </c:spPr>
            <c:extLst>
              <c:ext xmlns:c16="http://schemas.microsoft.com/office/drawing/2014/chart" uri="{C3380CC4-5D6E-409C-BE32-E72D297353CC}">
                <c16:uniqueId val="{00000009-8672-4745-BC5E-912FEE05253F}"/>
              </c:ext>
            </c:extLst>
          </c:dPt>
          <c:dPt>
            <c:idx val="5"/>
            <c:invertIfNegative val="0"/>
            <c:bubble3D val="0"/>
            <c:spPr>
              <a:solidFill>
                <a:srgbClr val="98D2D1"/>
              </a:solidFill>
            </c:spPr>
            <c:extLst>
              <c:ext xmlns:c16="http://schemas.microsoft.com/office/drawing/2014/chart" uri="{C3380CC4-5D6E-409C-BE32-E72D297353CC}">
                <c16:uniqueId val="{0000000B-8672-4745-BC5E-912FEE05253F}"/>
              </c:ext>
            </c:extLst>
          </c:dPt>
          <c:dPt>
            <c:idx val="6"/>
            <c:invertIfNegative val="0"/>
            <c:bubble3D val="0"/>
            <c:spPr>
              <a:solidFill>
                <a:srgbClr val="CBA2C3"/>
              </a:solidFill>
            </c:spPr>
            <c:extLst>
              <c:ext xmlns:c16="http://schemas.microsoft.com/office/drawing/2014/chart" uri="{C3380CC4-5D6E-409C-BE32-E72D297353CC}">
                <c16:uniqueId val="{0000000D-8672-4745-BC5E-912FEE05253F}"/>
              </c:ext>
            </c:extLst>
          </c:dPt>
          <c:dLbls>
            <c:dLbl>
              <c:idx val="0"/>
              <c:numFmt formatCode="0%" sourceLinked="0"/>
              <c:spPr/>
              <c:txPr>
                <a:bodyPr rot="0" anchor="ctr"/>
                <a:lstStyle/>
                <a:p>
                  <a:pPr algn="ctr">
                    <a:defRPr lang="en-US" sz="18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72-4745-BC5E-912FEE05253F}"/>
                </c:ext>
              </c:extLst>
            </c:dLbl>
            <c:dLbl>
              <c:idx val="1"/>
              <c:numFmt formatCode="0%" sourceLinked="0"/>
              <c:spPr/>
              <c:txPr>
                <a:bodyPr rot="0" anchor="ctr"/>
                <a:lstStyle/>
                <a:p>
                  <a:pPr algn="ctr">
                    <a:defRPr lang="en-US" sz="18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672-4745-BC5E-912FEE05253F}"/>
                </c:ext>
              </c:extLst>
            </c:dLbl>
            <c:dLbl>
              <c:idx val="2"/>
              <c:numFmt formatCode="0%" sourceLinked="0"/>
              <c:spPr/>
              <c:txPr>
                <a:bodyPr rot="0" anchor="ctr"/>
                <a:lstStyle/>
                <a:p>
                  <a:pPr algn="ctr">
                    <a:defRPr lang="en-US" sz="18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672-4745-BC5E-912FEE05253F}"/>
                </c:ext>
              </c:extLst>
            </c:dLbl>
            <c:dLbl>
              <c:idx val="3"/>
              <c:numFmt formatCode="0%" sourceLinked="0"/>
              <c:spPr/>
              <c:txPr>
                <a:bodyPr rot="0" anchor="ctr"/>
                <a:lstStyle/>
                <a:p>
                  <a:pPr algn="ctr">
                    <a:defRPr lang="en-US" sz="18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672-4745-BC5E-912FEE05253F}"/>
                </c:ext>
              </c:extLst>
            </c:dLbl>
            <c:dLbl>
              <c:idx val="4"/>
              <c:numFmt formatCode="0%" sourceLinked="0"/>
              <c:spPr/>
              <c:txPr>
                <a:bodyPr rot="0" anchor="ctr"/>
                <a:lstStyle/>
                <a:p>
                  <a:pPr algn="ctr">
                    <a:defRPr lang="en-US" sz="18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672-4745-BC5E-912FEE05253F}"/>
                </c:ext>
              </c:extLst>
            </c:dLbl>
            <c:dLbl>
              <c:idx val="5"/>
              <c:numFmt formatCode="0%" sourceLinked="0"/>
              <c:spPr/>
              <c:txPr>
                <a:bodyPr rot="0" anchor="ctr"/>
                <a:lstStyle/>
                <a:p>
                  <a:pPr algn="ctr">
                    <a:defRPr lang="en-US" sz="18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672-4745-BC5E-912FEE05253F}"/>
                </c:ext>
              </c:extLst>
            </c:dLbl>
            <c:dLbl>
              <c:idx val="6"/>
              <c:numFmt formatCode="0%" sourceLinked="0"/>
              <c:spPr/>
              <c:txPr>
                <a:bodyPr rot="0" anchor="ctr"/>
                <a:lstStyle/>
                <a:p>
                  <a:pPr algn="ctr">
                    <a:defRPr lang="en-US" sz="18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672-4745-BC5E-912FEE05253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'19.'!$A$38:$A$44</c:f>
              <c:strCache>
                <c:ptCount val="7"/>
                <c:pt idx="0">
                  <c:v>Certificate of Competence</c:v>
                </c:pt>
                <c:pt idx="1">
                  <c:v>Diploma</c:v>
                </c:pt>
                <c:pt idx="2">
                  <c:v>Advanced Diploma</c:v>
                </c:pt>
                <c:pt idx="3">
                  <c:v>Associate Degree</c:v>
                </c:pt>
                <c:pt idx="4">
                  <c:v>Bachelor’s Degree</c:v>
                </c:pt>
                <c:pt idx="5">
                  <c:v>Master’s Degree</c:v>
                </c:pt>
                <c:pt idx="6">
                  <c:v>Doctoral Degree</c:v>
                </c:pt>
              </c:strCache>
            </c:strRef>
          </c:cat>
          <c:val>
            <c:numRef>
              <c:f>'19.'!$B$38:$B$44</c:f>
              <c:numCache>
                <c:formatCode>0.##%</c:formatCode>
                <c:ptCount val="7"/>
                <c:pt idx="0">
                  <c:v>3.9399999999999998E-2</c:v>
                </c:pt>
                <c:pt idx="1">
                  <c:v>0.33509999999999995</c:v>
                </c:pt>
                <c:pt idx="2">
                  <c:v>0.1308</c:v>
                </c:pt>
                <c:pt idx="3">
                  <c:v>6.2699999999999992E-2</c:v>
                </c:pt>
                <c:pt idx="4">
                  <c:v>0.29210000000000003</c:v>
                </c:pt>
                <c:pt idx="5">
                  <c:v>9.6799999999999997E-2</c:v>
                </c:pt>
                <c:pt idx="6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672-4745-BC5E-912FEE052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1713840"/>
        <c:axId val="1261711872"/>
      </c:barChart>
      <c:valAx>
        <c:axId val="1261711872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61713840"/>
        <c:crosses val="autoZero"/>
        <c:crossBetween val="between"/>
      </c:valAx>
      <c:catAx>
        <c:axId val="1261713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61711872"/>
        <c:crosses val="autoZero"/>
        <c:auto val="1"/>
        <c:lblAlgn val="ctr"/>
        <c:lblOffset val="100"/>
        <c:noMultiLvlLbl val="0"/>
      </c:catAx>
      <c:spPr>
        <a:solidFill>
          <a:srgbClr val="FFFFFF">
            <a:alpha val="0"/>
          </a:srgbClr>
        </a:solidFill>
        <a:ln w="12700">
          <a:noFill/>
        </a:ln>
      </c:spPr>
    </c:plotArea>
    <c:plotVisOnly val="1"/>
    <c:dispBlanksAs val="gap"/>
    <c:showDLblsOverMax val="0"/>
  </c:chart>
  <c:txPr>
    <a:bodyPr rot="0"/>
    <a:lstStyle/>
    <a:p>
      <a:pPr>
        <a:defRPr lang="en-US" u="none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95476565513283"/>
          <c:y val="0.15165422989486274"/>
          <c:w val="0.56872803585335441"/>
          <c:h val="0.8223419606567085"/>
        </c:manualLayout>
      </c:layout>
      <c:barChart>
        <c:barDir val="bar"/>
        <c:grouping val="percent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Virtually All</c:v>
                </c:pt>
              </c:strCache>
            </c:strRef>
          </c:tx>
          <c:spPr>
            <a:solidFill>
              <a:srgbClr val="8ED3F7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Gingival recession</c:v>
                </c:pt>
                <c:pt idx="1">
                  <c:v>Gingivitis</c:v>
                </c:pt>
                <c:pt idx="2">
                  <c:v>Erosive tooth wear</c:v>
                </c:pt>
                <c:pt idx="3">
                  <c:v>Periodontitis</c:v>
                </c:pt>
                <c:pt idx="4">
                  <c:v>Poor plaque control</c:v>
                </c:pt>
                <c:pt idx="5">
                  <c:v>Caries</c:v>
                </c:pt>
                <c:pt idx="6">
                  <c:v>Tooth sensitivity</c:v>
                </c:pt>
                <c:pt idx="7">
                  <c:v>Xerostomia</c:v>
                </c:pt>
                <c:pt idx="8">
                  <c:v>Root Caries</c:v>
                </c:pt>
                <c:pt idx="9">
                  <c:v>Mouth fungus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0.35590000000000005</c:v>
                </c:pt>
                <c:pt idx="1">
                  <c:v>0.14510000000000001</c:v>
                </c:pt>
                <c:pt idx="2">
                  <c:v>0.12570000000000001</c:v>
                </c:pt>
                <c:pt idx="3">
                  <c:v>9.6699999999999994E-2</c:v>
                </c:pt>
                <c:pt idx="4">
                  <c:v>0.10439999999999999</c:v>
                </c:pt>
                <c:pt idx="5">
                  <c:v>5.0300000000000004E-2</c:v>
                </c:pt>
                <c:pt idx="6">
                  <c:v>3.6799999999999999E-2</c:v>
                </c:pt>
                <c:pt idx="7">
                  <c:v>3.6799999999999999E-2</c:v>
                </c:pt>
                <c:pt idx="8">
                  <c:v>2.3199999999999998E-2</c:v>
                </c:pt>
                <c:pt idx="9">
                  <c:v>7.7000000000000002E-3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56D1-4A9A-A9AA-E75A54EE0C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</c:v>
                </c:pt>
              </c:strCache>
            </c:strRef>
          </c:tx>
          <c:spPr>
            <a:solidFill>
              <a:srgbClr val="BFDB97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Gingival recession</c:v>
                </c:pt>
                <c:pt idx="1">
                  <c:v>Gingivitis</c:v>
                </c:pt>
                <c:pt idx="2">
                  <c:v>Erosive tooth wear</c:v>
                </c:pt>
                <c:pt idx="3">
                  <c:v>Periodontitis</c:v>
                </c:pt>
                <c:pt idx="4">
                  <c:v>Poor plaque control</c:v>
                </c:pt>
                <c:pt idx="5">
                  <c:v>Caries</c:v>
                </c:pt>
                <c:pt idx="6">
                  <c:v>Tooth sensitivity</c:v>
                </c:pt>
                <c:pt idx="7">
                  <c:v>Xerostomia</c:v>
                </c:pt>
                <c:pt idx="8">
                  <c:v>Root Caries</c:v>
                </c:pt>
                <c:pt idx="9">
                  <c:v>Mouth fungus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0.52029999999999998</c:v>
                </c:pt>
                <c:pt idx="1">
                  <c:v>0.41009999999999996</c:v>
                </c:pt>
                <c:pt idx="2">
                  <c:v>0.37329999999999997</c:v>
                </c:pt>
                <c:pt idx="3">
                  <c:v>0.39069999999999999</c:v>
                </c:pt>
                <c:pt idx="4">
                  <c:v>0.32689999999999997</c:v>
                </c:pt>
                <c:pt idx="5">
                  <c:v>0.20309999999999997</c:v>
                </c:pt>
                <c:pt idx="6">
                  <c:v>0.19920000000000002</c:v>
                </c:pt>
                <c:pt idx="7">
                  <c:v>0.16250000000000001</c:v>
                </c:pt>
                <c:pt idx="8">
                  <c:v>0.16440000000000002</c:v>
                </c:pt>
                <c:pt idx="9">
                  <c:v>3.8699999999999998E-2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6D1-4A9A-A9AA-E75A54EE0C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</c:v>
                </c:pt>
              </c:strCache>
            </c:strRef>
          </c:tx>
          <c:spPr>
            <a:solidFill>
              <a:srgbClr val="D6C876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Gingival recession</c:v>
                </c:pt>
                <c:pt idx="1">
                  <c:v>Gingivitis</c:v>
                </c:pt>
                <c:pt idx="2">
                  <c:v>Erosive tooth wear</c:v>
                </c:pt>
                <c:pt idx="3">
                  <c:v>Periodontitis</c:v>
                </c:pt>
                <c:pt idx="4">
                  <c:v>Poor plaque control</c:v>
                </c:pt>
                <c:pt idx="5">
                  <c:v>Caries</c:v>
                </c:pt>
                <c:pt idx="6">
                  <c:v>Tooth sensitivity</c:v>
                </c:pt>
                <c:pt idx="7">
                  <c:v>Xerostomia</c:v>
                </c:pt>
                <c:pt idx="8">
                  <c:v>Root Caries</c:v>
                </c:pt>
                <c:pt idx="9">
                  <c:v>Mouth fungus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0">
                  <c:v>0.10249999999999999</c:v>
                </c:pt>
                <c:pt idx="1">
                  <c:v>0.34039999999999998</c:v>
                </c:pt>
                <c:pt idx="2">
                  <c:v>0.32299999999999995</c:v>
                </c:pt>
                <c:pt idx="3">
                  <c:v>0.38880000000000003</c:v>
                </c:pt>
                <c:pt idx="4">
                  <c:v>0.46029999999999999</c:v>
                </c:pt>
                <c:pt idx="5">
                  <c:v>0.40229999999999999</c:v>
                </c:pt>
                <c:pt idx="6">
                  <c:v>0.41590000000000005</c:v>
                </c:pt>
                <c:pt idx="7">
                  <c:v>0.46029999999999999</c:v>
                </c:pt>
                <c:pt idx="8">
                  <c:v>0.45450000000000002</c:v>
                </c:pt>
                <c:pt idx="9">
                  <c:v>0.13350000000000001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56D1-4A9A-A9AA-E75A54EE0C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Few</c:v>
                </c:pt>
              </c:strCache>
            </c:strRef>
          </c:tx>
          <c:spPr>
            <a:solidFill>
              <a:srgbClr val="C7C3AD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Gingival recession</c:v>
                </c:pt>
                <c:pt idx="1">
                  <c:v>Gingivitis</c:v>
                </c:pt>
                <c:pt idx="2">
                  <c:v>Erosive tooth wear</c:v>
                </c:pt>
                <c:pt idx="3">
                  <c:v>Periodontitis</c:v>
                </c:pt>
                <c:pt idx="4">
                  <c:v>Poor plaque control</c:v>
                </c:pt>
                <c:pt idx="5">
                  <c:v>Caries</c:v>
                </c:pt>
                <c:pt idx="6">
                  <c:v>Tooth sensitivity</c:v>
                </c:pt>
                <c:pt idx="7">
                  <c:v>Xerostomia</c:v>
                </c:pt>
                <c:pt idx="8">
                  <c:v>Root Caries</c:v>
                </c:pt>
                <c:pt idx="9">
                  <c:v>Mouth fungus</c:v>
                </c:pt>
              </c:strCache>
            </c:strRef>
          </c:cat>
          <c:val>
            <c:numRef>
              <c:f>Sheet1!$E$2:$E$11</c:f>
              <c:numCache>
                <c:formatCode>0.00%</c:formatCode>
                <c:ptCount val="10"/>
                <c:pt idx="0">
                  <c:v>1.9299999999999998E-2</c:v>
                </c:pt>
                <c:pt idx="1">
                  <c:v>9.2799999999999994E-2</c:v>
                </c:pt>
                <c:pt idx="2">
                  <c:v>0.14510000000000001</c:v>
                </c:pt>
                <c:pt idx="3">
                  <c:v>0.1103</c:v>
                </c:pt>
                <c:pt idx="4">
                  <c:v>9.6699999999999994E-2</c:v>
                </c:pt>
                <c:pt idx="5">
                  <c:v>0.2979</c:v>
                </c:pt>
                <c:pt idx="6">
                  <c:v>0.29010000000000002</c:v>
                </c:pt>
                <c:pt idx="7">
                  <c:v>0.26500000000000001</c:v>
                </c:pt>
                <c:pt idx="8">
                  <c:v>0.28239999999999998</c:v>
                </c:pt>
                <c:pt idx="9">
                  <c:v>0.35590000000000005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6D1-4A9A-A9AA-E75A54EE0C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Virtually None</c:v>
                </c:pt>
              </c:strCache>
            </c:strRef>
          </c:tx>
          <c:spPr>
            <a:solidFill>
              <a:srgbClr val="D98A8A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Gingival recession</c:v>
                </c:pt>
                <c:pt idx="1">
                  <c:v>Gingivitis</c:v>
                </c:pt>
                <c:pt idx="2">
                  <c:v>Erosive tooth wear</c:v>
                </c:pt>
                <c:pt idx="3">
                  <c:v>Periodontitis</c:v>
                </c:pt>
                <c:pt idx="4">
                  <c:v>Poor plaque control</c:v>
                </c:pt>
                <c:pt idx="5">
                  <c:v>Caries</c:v>
                </c:pt>
                <c:pt idx="6">
                  <c:v>Tooth sensitivity</c:v>
                </c:pt>
                <c:pt idx="7">
                  <c:v>Xerostomia</c:v>
                </c:pt>
                <c:pt idx="8">
                  <c:v>Root Caries</c:v>
                </c:pt>
                <c:pt idx="9">
                  <c:v>Mouth fungus</c:v>
                </c:pt>
              </c:strCache>
            </c:strRef>
          </c:cat>
          <c:val>
            <c:numRef>
              <c:f>Sheet1!$F$2:$F$11</c:f>
              <c:numCache>
                <c:formatCode>0.00%</c:formatCode>
                <c:ptCount val="10"/>
                <c:pt idx="0">
                  <c:v>1.9E-3</c:v>
                </c:pt>
                <c:pt idx="1">
                  <c:v>1.1599999999999999E-2</c:v>
                </c:pt>
                <c:pt idx="2">
                  <c:v>3.2899999999999999E-2</c:v>
                </c:pt>
                <c:pt idx="3">
                  <c:v>1.3500000000000002E-2</c:v>
                </c:pt>
                <c:pt idx="4">
                  <c:v>1.1599999999999999E-2</c:v>
                </c:pt>
                <c:pt idx="5">
                  <c:v>4.6399999999999997E-2</c:v>
                </c:pt>
                <c:pt idx="6">
                  <c:v>5.7999999999999996E-2</c:v>
                </c:pt>
                <c:pt idx="7">
                  <c:v>7.5399999999999995E-2</c:v>
                </c:pt>
                <c:pt idx="8">
                  <c:v>7.5399999999999995E-2</c:v>
                </c:pt>
                <c:pt idx="9">
                  <c:v>0.4642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56D1-4A9A-A9AA-E75A54EE0C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7869696"/>
        <c:axId val="107871232"/>
      </c:barChart>
      <c:catAx>
        <c:axId val="107869696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latin typeface="Calibri" pitchFamily="34" charset="0"/>
              </a:defRPr>
            </a:pPr>
            <a:endParaRPr lang="en-US"/>
          </a:p>
        </c:txPr>
        <c:crossAx val="107871232"/>
        <c:crosses val="autoZero"/>
        <c:auto val="1"/>
        <c:lblAlgn val="ctr"/>
        <c:lblOffset val="100"/>
        <c:noMultiLvlLbl val="1"/>
      </c:catAx>
      <c:valAx>
        <c:axId val="107871232"/>
        <c:scaling>
          <c:orientation val="minMax"/>
        </c:scaling>
        <c:delete val="1"/>
        <c:axPos val="t"/>
        <c:numFmt formatCode="0%" sourceLinked="1"/>
        <c:majorTickMark val="cross"/>
        <c:minorTickMark val="cross"/>
        <c:tickLblPos val="none"/>
        <c:crossAx val="10786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62879937149231E-2"/>
          <c:w val="0.87894431670552531"/>
          <c:h val="6.741569896496169E-2"/>
        </c:manualLayout>
      </c:layout>
      <c:overlay val="0"/>
      <c:txPr>
        <a:bodyPr/>
        <a:lstStyle/>
        <a:p>
          <a:pPr>
            <a:defRPr sz="1800" baseline="0">
              <a:latin typeface="Calibri" pitchFamily="34" charset="0"/>
            </a:defRPr>
          </a:pPr>
          <a:endParaRPr lang="en-US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09366245869144"/>
          <c:y val="0.15078539004341512"/>
          <c:w val="0.62677143016158299"/>
          <c:h val="0.82011567503592575"/>
        </c:manualLayout>
      </c:layout>
      <c:barChart>
        <c:barDir val="bar"/>
        <c:grouping val="percent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Virtually all</c:v>
                </c:pt>
              </c:strCache>
            </c:strRef>
          </c:tx>
          <c:spPr>
            <a:solidFill>
              <a:srgbClr val="8ED3F7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Crowns</c:v>
                </c:pt>
                <c:pt idx="1">
                  <c:v>Removable partial dentures</c:v>
                </c:pt>
                <c:pt idx="2">
                  <c:v>Single implant(s)</c:v>
                </c:pt>
                <c:pt idx="3">
                  <c:v>Implant bridge</c:v>
                </c:pt>
                <c:pt idx="4">
                  <c:v>Implant-supported dentures</c:v>
                </c:pt>
                <c:pt idx="5">
                  <c:v>Removable complete dentures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0.20699999999999999</c:v>
                </c:pt>
                <c:pt idx="1">
                  <c:v>3.0899999999999997E-2</c:v>
                </c:pt>
                <c:pt idx="2">
                  <c:v>3.4799999999999998E-2</c:v>
                </c:pt>
                <c:pt idx="3">
                  <c:v>1.7399999999999999E-2</c:v>
                </c:pt>
                <c:pt idx="4">
                  <c:v>1.55E-2</c:v>
                </c:pt>
                <c:pt idx="5">
                  <c:v>1.3500000000000002E-2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6C67-4FC2-9A24-BE12D2539E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</c:v>
                </c:pt>
              </c:strCache>
            </c:strRef>
          </c:tx>
          <c:spPr>
            <a:solidFill>
              <a:srgbClr val="BFDB97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Crowns</c:v>
                </c:pt>
                <c:pt idx="1">
                  <c:v>Removable partial dentures</c:v>
                </c:pt>
                <c:pt idx="2">
                  <c:v>Single implant(s)</c:v>
                </c:pt>
                <c:pt idx="3">
                  <c:v>Implant bridge</c:v>
                </c:pt>
                <c:pt idx="4">
                  <c:v>Implant-supported dentures</c:v>
                </c:pt>
                <c:pt idx="5">
                  <c:v>Removable complete dentures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0.46619999999999995</c:v>
                </c:pt>
                <c:pt idx="1">
                  <c:v>0.24760000000000001</c:v>
                </c:pt>
                <c:pt idx="2">
                  <c:v>0.16829999999999998</c:v>
                </c:pt>
                <c:pt idx="3">
                  <c:v>0.10060000000000001</c:v>
                </c:pt>
                <c:pt idx="4">
                  <c:v>7.9299999999999995E-2</c:v>
                </c:pt>
                <c:pt idx="5">
                  <c:v>0.11220000000000001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6C67-4FC2-9A24-BE12D2539E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</c:v>
                </c:pt>
              </c:strCache>
            </c:strRef>
          </c:tx>
          <c:spPr>
            <a:solidFill>
              <a:srgbClr val="D6C876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Crowns</c:v>
                </c:pt>
                <c:pt idx="1">
                  <c:v>Removable partial dentures</c:v>
                </c:pt>
                <c:pt idx="2">
                  <c:v>Single implant(s)</c:v>
                </c:pt>
                <c:pt idx="3">
                  <c:v>Implant bridge</c:v>
                </c:pt>
                <c:pt idx="4">
                  <c:v>Implant-supported dentures</c:v>
                </c:pt>
                <c:pt idx="5">
                  <c:v>Removable complete dentures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0.25340000000000001</c:v>
                </c:pt>
                <c:pt idx="1">
                  <c:v>0.41969999999999996</c:v>
                </c:pt>
                <c:pt idx="2">
                  <c:v>0.42170000000000002</c:v>
                </c:pt>
                <c:pt idx="3">
                  <c:v>0.32299999999999995</c:v>
                </c:pt>
                <c:pt idx="4">
                  <c:v>0.23600000000000002</c:v>
                </c:pt>
                <c:pt idx="5">
                  <c:v>0.2747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6C67-4FC2-9A24-BE12D2539E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Few</c:v>
                </c:pt>
              </c:strCache>
            </c:strRef>
          </c:tx>
          <c:spPr>
            <a:solidFill>
              <a:srgbClr val="C7C3AD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Crowns</c:v>
                </c:pt>
                <c:pt idx="1">
                  <c:v>Removable partial dentures</c:v>
                </c:pt>
                <c:pt idx="2">
                  <c:v>Single implant(s)</c:v>
                </c:pt>
                <c:pt idx="3">
                  <c:v>Implant bridge</c:v>
                </c:pt>
                <c:pt idx="4">
                  <c:v>Implant-supported dentures</c:v>
                </c:pt>
                <c:pt idx="5">
                  <c:v>Removable complete dentures</c:v>
                </c:pt>
              </c:strCache>
            </c:strRef>
          </c:cat>
          <c:val>
            <c:numRef>
              <c:f>Sheet1!$E$2:$E$7</c:f>
              <c:numCache>
                <c:formatCode>0.00%</c:formatCode>
                <c:ptCount val="6"/>
                <c:pt idx="0">
                  <c:v>6.3799999999999996E-2</c:v>
                </c:pt>
                <c:pt idx="1">
                  <c:v>0.2437</c:v>
                </c:pt>
                <c:pt idx="2">
                  <c:v>0.29210000000000003</c:v>
                </c:pt>
                <c:pt idx="3">
                  <c:v>0.37329999999999997</c:v>
                </c:pt>
                <c:pt idx="4">
                  <c:v>0.36359999999999998</c:v>
                </c:pt>
                <c:pt idx="5">
                  <c:v>0.34240000000000004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6C67-4FC2-9A24-BE12D2539E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Virtually none</c:v>
                </c:pt>
              </c:strCache>
            </c:strRef>
          </c:tx>
          <c:spPr>
            <a:solidFill>
              <a:srgbClr val="D98A8A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Crowns</c:v>
                </c:pt>
                <c:pt idx="1">
                  <c:v>Removable partial dentures</c:v>
                </c:pt>
                <c:pt idx="2">
                  <c:v>Single implant(s)</c:v>
                </c:pt>
                <c:pt idx="3">
                  <c:v>Implant bridge</c:v>
                </c:pt>
                <c:pt idx="4">
                  <c:v>Implant-supported dentures</c:v>
                </c:pt>
                <c:pt idx="5">
                  <c:v>Removable complete dentures</c:v>
                </c:pt>
              </c:strCache>
            </c:strRef>
          </c:cat>
          <c:val>
            <c:numRef>
              <c:f>Sheet1!$F$2:$F$7</c:f>
              <c:numCache>
                <c:formatCode>0.00%</c:formatCode>
                <c:ptCount val="6"/>
                <c:pt idx="0">
                  <c:v>9.7000000000000003E-3</c:v>
                </c:pt>
                <c:pt idx="1">
                  <c:v>5.7999999999999996E-2</c:v>
                </c:pt>
                <c:pt idx="2">
                  <c:v>8.3199999999999996E-2</c:v>
                </c:pt>
                <c:pt idx="3">
                  <c:v>0.1857</c:v>
                </c:pt>
                <c:pt idx="4">
                  <c:v>0.30559999999999998</c:v>
                </c:pt>
                <c:pt idx="5">
                  <c:v>0.25730000000000003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6C67-4FC2-9A24-BE12D2539E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7869696"/>
        <c:axId val="107871232"/>
      </c:barChart>
      <c:catAx>
        <c:axId val="107869696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latin typeface="Calibri" pitchFamily="34" charset="0"/>
              </a:defRPr>
            </a:pPr>
            <a:endParaRPr lang="en-US"/>
          </a:p>
        </c:txPr>
        <c:crossAx val="107871232"/>
        <c:crosses val="autoZero"/>
        <c:auto val="1"/>
        <c:lblAlgn val="ctr"/>
        <c:lblOffset val="100"/>
        <c:noMultiLvlLbl val="1"/>
      </c:catAx>
      <c:valAx>
        <c:axId val="107871232"/>
        <c:scaling>
          <c:orientation val="minMax"/>
        </c:scaling>
        <c:delete val="1"/>
        <c:axPos val="t"/>
        <c:numFmt formatCode="0%" sourceLinked="1"/>
        <c:majorTickMark val="cross"/>
        <c:minorTickMark val="cross"/>
        <c:tickLblPos val="none"/>
        <c:crossAx val="10786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057956645591493"/>
          <c:y val="3.1086910832489892E-2"/>
          <c:w val="0.86231510380881593"/>
          <c:h val="9.3957065635907541E-2"/>
        </c:manualLayout>
      </c:layout>
      <c:overlay val="0"/>
      <c:txPr>
        <a:bodyPr/>
        <a:lstStyle/>
        <a:p>
          <a:pPr>
            <a:defRPr sz="1800" baseline="0">
              <a:latin typeface="Calibri" pitchFamily="34" charset="0"/>
            </a:defRPr>
          </a:pPr>
          <a:endParaRPr lang="en-US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7A6-48B5-A5A9-C5E3E2D0D9DD}"/>
              </c:ext>
            </c:extLst>
          </c:dPt>
          <c:dPt>
            <c:idx val="4"/>
            <c:invertIfNegative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7A6-48B5-A5A9-C5E3E2D0D9D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Often</c:v>
                </c:pt>
                <c:pt idx="4">
                  <c:v>Always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0.1164</c:v>
                </c:pt>
                <c:pt idx="1">
                  <c:v>0.37040000000000001</c:v>
                </c:pt>
                <c:pt idx="2">
                  <c:v>0.37829999999999997</c:v>
                </c:pt>
                <c:pt idx="3">
                  <c:v>0.10580000000000001</c:v>
                </c:pt>
                <c:pt idx="4">
                  <c:v>2.9100000000000001E-2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A6-48B5-A5A9-C5E3E2D0D9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34203360"/>
        <c:axId val="934201392"/>
      </c:barChart>
      <c:valAx>
        <c:axId val="934201392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934203360"/>
        <c:crosses val="autoZero"/>
        <c:crossBetween val="between"/>
      </c:valAx>
      <c:catAx>
        <c:axId val="934203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34201392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69087085316726"/>
          <c:y val="3.4375000000000003E-2"/>
          <c:w val="0.45362146447383739"/>
          <c:h val="0.9312500000000000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rgbClr val="75B2D2"/>
              </a:solidFill>
            </c:spPr>
            <c:extLst>
              <c:ext xmlns:c16="http://schemas.microsoft.com/office/drawing/2014/chart" uri="{C3380CC4-5D6E-409C-BE32-E72D297353CC}">
                <c16:uniqueId val="{00000001-F6C4-4EA8-AE8A-335E40FBD071}"/>
              </c:ext>
            </c:extLst>
          </c:dPt>
          <c:dPt>
            <c:idx val="6"/>
            <c:invertIfNegative val="1"/>
            <c:bubble3D val="0"/>
            <c:spPr>
              <a:solidFill>
                <a:srgbClr val="BACAD4"/>
              </a:solidFill>
            </c:spPr>
            <c:extLst>
              <c:ext xmlns:c16="http://schemas.microsoft.com/office/drawing/2014/chart" uri="{C3380CC4-5D6E-409C-BE32-E72D297353CC}">
                <c16:uniqueId val="{00000003-F6C4-4EA8-AE8A-335E40FBD071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Provide stronger hold</c:v>
                </c:pt>
                <c:pt idx="1">
                  <c:v>Improve denture fit</c:v>
                </c:pt>
                <c:pt idx="2">
                  <c:v>Improve comfort</c:v>
                </c:pt>
                <c:pt idx="3">
                  <c:v>Improve confidence</c:v>
                </c:pt>
                <c:pt idx="4">
                  <c:v>Provide a seal to prevent food penetration</c:v>
                </c:pt>
                <c:pt idx="5">
                  <c:v>Improve breath odor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0.58679999999999999</c:v>
                </c:pt>
                <c:pt idx="1">
                  <c:v>0.56889999999999996</c:v>
                </c:pt>
                <c:pt idx="2">
                  <c:v>0.54789999999999994</c:v>
                </c:pt>
                <c:pt idx="3">
                  <c:v>0.3054</c:v>
                </c:pt>
                <c:pt idx="4">
                  <c:v>0.29039999999999999</c:v>
                </c:pt>
                <c:pt idx="5">
                  <c:v>5.0900000000000001E-2</c:v>
                </c:pt>
                <c:pt idx="6">
                  <c:v>1.8000000000000002E-2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F6C4-4EA8-AE8A-335E40FBD071}"/>
            </c:ext>
          </c:extLst>
        </c:ser>
        <c:dLbls>
          <c:dLblPos val="outEnd"/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102364672"/>
        <c:axId val="102366208"/>
      </c:barChart>
      <c:catAx>
        <c:axId val="102364672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02366208"/>
        <c:crosses val="autoZero"/>
        <c:auto val="1"/>
        <c:lblAlgn val="ctr"/>
        <c:lblOffset val="100"/>
        <c:noMultiLvlLbl val="1"/>
      </c:catAx>
      <c:valAx>
        <c:axId val="102366208"/>
        <c:scaling>
          <c:orientation val="minMax"/>
        </c:scaling>
        <c:delete val="1"/>
        <c:axPos val="t"/>
        <c:numFmt formatCode="0.0%" sourceLinked="1"/>
        <c:majorTickMark val="cross"/>
        <c:minorTickMark val="cross"/>
        <c:tickLblPos val="none"/>
        <c:crossAx val="10236467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81951318821958"/>
          <c:y val="9.6827150781807578E-2"/>
          <c:w val="0.48341199776926508"/>
          <c:h val="0.88424746966846168"/>
        </c:manualLayout>
      </c:layout>
      <c:barChart>
        <c:barDir val="bar"/>
        <c:grouping val="percent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8ED3F7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Denture adhesive gives patients more confidence.</c:v>
                </c:pt>
                <c:pt idx="1">
                  <c:v>Denture adhesive provides a strong hold.</c:v>
                </c:pt>
                <c:pt idx="2">
                  <c:v>Denture adhesive improves comfort.</c:v>
                </c:pt>
                <c:pt idx="3">
                  <c:v>Denture adhesive improves patients’ quality of life.</c:v>
                </c:pt>
                <c:pt idx="4">
                  <c:v>Denture adhesive allows patients to eat more nutritious food.</c:v>
                </c:pt>
                <c:pt idx="5">
                  <c:v>Denture adhesive prevents food particles from getting under the  denture.</c:v>
                </c:pt>
                <c:pt idx="6">
                  <c:v>Denture adhesive prevents sore  spots.</c:v>
                </c:pt>
                <c:pt idx="7">
                  <c:v>Denture adhesive is beneficial even if dentures fit well.</c:v>
                </c:pt>
                <c:pt idx="8">
                  <c:v>Denture adhesive improves breath odor.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0.13350000000000001</c:v>
                </c:pt>
                <c:pt idx="1">
                  <c:v>8.1199999999999994E-2</c:v>
                </c:pt>
                <c:pt idx="2">
                  <c:v>7.7399999999999997E-2</c:v>
                </c:pt>
                <c:pt idx="3">
                  <c:v>8.6999999999999994E-2</c:v>
                </c:pt>
                <c:pt idx="4">
                  <c:v>5.4199999999999998E-2</c:v>
                </c:pt>
                <c:pt idx="5">
                  <c:v>4.8399999999999999E-2</c:v>
                </c:pt>
                <c:pt idx="6">
                  <c:v>3.4799999999999998E-2</c:v>
                </c:pt>
                <c:pt idx="7">
                  <c:v>2.3199999999999998E-2</c:v>
                </c:pt>
                <c:pt idx="8">
                  <c:v>5.7999999999999996E-3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DB31-4C6D-97B3-0B2FD44000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BFDB97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Denture adhesive gives patients more confidence.</c:v>
                </c:pt>
                <c:pt idx="1">
                  <c:v>Denture adhesive provides a strong hold.</c:v>
                </c:pt>
                <c:pt idx="2">
                  <c:v>Denture adhesive improves comfort.</c:v>
                </c:pt>
                <c:pt idx="3">
                  <c:v>Denture adhesive improves patients’ quality of life.</c:v>
                </c:pt>
                <c:pt idx="4">
                  <c:v>Denture adhesive allows patients to eat more nutritious food.</c:v>
                </c:pt>
                <c:pt idx="5">
                  <c:v>Denture adhesive prevents food particles from getting under the  denture.</c:v>
                </c:pt>
                <c:pt idx="6">
                  <c:v>Denture adhesive prevents sore  spots.</c:v>
                </c:pt>
                <c:pt idx="7">
                  <c:v>Denture adhesive is beneficial even if dentures fit well.</c:v>
                </c:pt>
                <c:pt idx="8">
                  <c:v>Denture adhesive improves breath odor.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0.59189999999999998</c:v>
                </c:pt>
                <c:pt idx="1">
                  <c:v>0.58409999999999995</c:v>
                </c:pt>
                <c:pt idx="2">
                  <c:v>0.58409999999999995</c:v>
                </c:pt>
                <c:pt idx="3">
                  <c:v>0.52800000000000002</c:v>
                </c:pt>
                <c:pt idx="4">
                  <c:v>0.41200000000000003</c:v>
                </c:pt>
                <c:pt idx="5">
                  <c:v>0.40429999999999999</c:v>
                </c:pt>
                <c:pt idx="6">
                  <c:v>0.3095</c:v>
                </c:pt>
                <c:pt idx="7">
                  <c:v>0.15090000000000001</c:v>
                </c:pt>
                <c:pt idx="8">
                  <c:v>0.11990000000000001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B31-4C6D-97B3-0B2FD44000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rgbClr val="D6C876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Denture adhesive gives patients more confidence.</c:v>
                </c:pt>
                <c:pt idx="1">
                  <c:v>Denture adhesive provides a strong hold.</c:v>
                </c:pt>
                <c:pt idx="2">
                  <c:v>Denture adhesive improves comfort.</c:v>
                </c:pt>
                <c:pt idx="3">
                  <c:v>Denture adhesive improves patients’ quality of life.</c:v>
                </c:pt>
                <c:pt idx="4">
                  <c:v>Denture adhesive allows patients to eat more nutritious food.</c:v>
                </c:pt>
                <c:pt idx="5">
                  <c:v>Denture adhesive prevents food particles from getting under the  denture.</c:v>
                </c:pt>
                <c:pt idx="6">
                  <c:v>Denture adhesive prevents sore  spots.</c:v>
                </c:pt>
                <c:pt idx="7">
                  <c:v>Denture adhesive is beneficial even if dentures fit well.</c:v>
                </c:pt>
                <c:pt idx="8">
                  <c:v>Denture adhesive improves breath odor.</c:v>
                </c:pt>
              </c:strCache>
            </c:strRef>
          </c:cat>
          <c:val>
            <c:numRef>
              <c:f>Sheet1!$D$2:$D$10</c:f>
              <c:numCache>
                <c:formatCode>0.00%</c:formatCode>
                <c:ptCount val="9"/>
                <c:pt idx="0">
                  <c:v>0.23600000000000002</c:v>
                </c:pt>
                <c:pt idx="1">
                  <c:v>0.27660000000000001</c:v>
                </c:pt>
                <c:pt idx="2">
                  <c:v>0.2727</c:v>
                </c:pt>
                <c:pt idx="3">
                  <c:v>0.32299999999999995</c:v>
                </c:pt>
                <c:pt idx="4">
                  <c:v>0.40039999999999998</c:v>
                </c:pt>
                <c:pt idx="5">
                  <c:v>0.36939999999999995</c:v>
                </c:pt>
                <c:pt idx="6">
                  <c:v>0.47970000000000002</c:v>
                </c:pt>
                <c:pt idx="7">
                  <c:v>0.31909999999999999</c:v>
                </c:pt>
                <c:pt idx="8">
                  <c:v>0.50479999999999992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DB31-4C6D-97B3-0B2FD44000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C7C3AD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Denture adhesive gives patients more confidence.</c:v>
                </c:pt>
                <c:pt idx="1">
                  <c:v>Denture adhesive provides a strong hold.</c:v>
                </c:pt>
                <c:pt idx="2">
                  <c:v>Denture adhesive improves comfort.</c:v>
                </c:pt>
                <c:pt idx="3">
                  <c:v>Denture adhesive improves patients’ quality of life.</c:v>
                </c:pt>
                <c:pt idx="4">
                  <c:v>Denture adhesive allows patients to eat more nutritious food.</c:v>
                </c:pt>
                <c:pt idx="5">
                  <c:v>Denture adhesive prevents food particles from getting under the  denture.</c:v>
                </c:pt>
                <c:pt idx="6">
                  <c:v>Denture adhesive prevents sore  spots.</c:v>
                </c:pt>
                <c:pt idx="7">
                  <c:v>Denture adhesive is beneficial even if dentures fit well.</c:v>
                </c:pt>
                <c:pt idx="8">
                  <c:v>Denture adhesive improves breath odor.</c:v>
                </c:pt>
              </c:strCache>
            </c:strRef>
          </c:cat>
          <c:val>
            <c:numRef>
              <c:f>Sheet1!$E$2:$E$10</c:f>
              <c:numCache>
                <c:formatCode>0.00%</c:formatCode>
                <c:ptCount val="9"/>
                <c:pt idx="0">
                  <c:v>3.2899999999999999E-2</c:v>
                </c:pt>
                <c:pt idx="1">
                  <c:v>5.0300000000000004E-2</c:v>
                </c:pt>
                <c:pt idx="2">
                  <c:v>0.06</c:v>
                </c:pt>
                <c:pt idx="3">
                  <c:v>5.4199999999999998E-2</c:v>
                </c:pt>
                <c:pt idx="4">
                  <c:v>0.1103</c:v>
                </c:pt>
                <c:pt idx="5">
                  <c:v>0.16250000000000001</c:v>
                </c:pt>
                <c:pt idx="6">
                  <c:v>0.15279999999999999</c:v>
                </c:pt>
                <c:pt idx="7">
                  <c:v>0.33850000000000002</c:v>
                </c:pt>
                <c:pt idx="8">
                  <c:v>0.2727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DB31-4C6D-97B3-0B2FD440007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D98A8A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Denture adhesive gives patients more confidence.</c:v>
                </c:pt>
                <c:pt idx="1">
                  <c:v>Denture adhesive provides a strong hold.</c:v>
                </c:pt>
                <c:pt idx="2">
                  <c:v>Denture adhesive improves comfort.</c:v>
                </c:pt>
                <c:pt idx="3">
                  <c:v>Denture adhesive improves patients’ quality of life.</c:v>
                </c:pt>
                <c:pt idx="4">
                  <c:v>Denture adhesive allows patients to eat more nutritious food.</c:v>
                </c:pt>
                <c:pt idx="5">
                  <c:v>Denture adhesive prevents food particles from getting under the  denture.</c:v>
                </c:pt>
                <c:pt idx="6">
                  <c:v>Denture adhesive prevents sore  spots.</c:v>
                </c:pt>
                <c:pt idx="7">
                  <c:v>Denture adhesive is beneficial even if dentures fit well.</c:v>
                </c:pt>
                <c:pt idx="8">
                  <c:v>Denture adhesive improves breath odor.</c:v>
                </c:pt>
              </c:strCache>
            </c:strRef>
          </c:cat>
          <c:val>
            <c:numRef>
              <c:f>Sheet1!$F$2:$F$10</c:f>
              <c:numCache>
                <c:formatCode>0.00%</c:formatCode>
                <c:ptCount val="9"/>
                <c:pt idx="0">
                  <c:v>5.7999999999999996E-3</c:v>
                </c:pt>
                <c:pt idx="1">
                  <c:v>7.7000000000000002E-3</c:v>
                </c:pt>
                <c:pt idx="2">
                  <c:v>5.7999999999999996E-3</c:v>
                </c:pt>
                <c:pt idx="3">
                  <c:v>7.7000000000000002E-3</c:v>
                </c:pt>
                <c:pt idx="4">
                  <c:v>2.3199999999999998E-2</c:v>
                </c:pt>
                <c:pt idx="5">
                  <c:v>1.55E-2</c:v>
                </c:pt>
                <c:pt idx="6">
                  <c:v>2.3199999999999998E-2</c:v>
                </c:pt>
                <c:pt idx="7">
                  <c:v>0.16829999999999998</c:v>
                </c:pt>
                <c:pt idx="8">
                  <c:v>9.6699999999999994E-2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DB31-4C6D-97B3-0B2FD4400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869696"/>
        <c:axId val="107871232"/>
      </c:barChart>
      <c:catAx>
        <c:axId val="107869696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Calibri" pitchFamily="34" charset="0"/>
              </a:defRPr>
            </a:pPr>
            <a:endParaRPr lang="en-US"/>
          </a:p>
        </c:txPr>
        <c:crossAx val="107871232"/>
        <c:crosses val="autoZero"/>
        <c:auto val="1"/>
        <c:lblAlgn val="ctr"/>
        <c:lblOffset val="100"/>
        <c:noMultiLvlLbl val="1"/>
      </c:catAx>
      <c:valAx>
        <c:axId val="107871232"/>
        <c:scaling>
          <c:orientation val="minMax"/>
        </c:scaling>
        <c:delete val="1"/>
        <c:axPos val="t"/>
        <c:numFmt formatCode="0%" sourceLinked="1"/>
        <c:majorTickMark val="cross"/>
        <c:minorTickMark val="cross"/>
        <c:tickLblPos val="none"/>
        <c:crossAx val="10786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374223534558181"/>
          <c:y val="2.3159448818897755E-3"/>
          <c:w val="0.79292443132108481"/>
          <c:h val="9.5791100495754969E-2"/>
        </c:manualLayout>
      </c:layout>
      <c:overlay val="0"/>
      <c:txPr>
        <a:bodyPr/>
        <a:lstStyle/>
        <a:p>
          <a:pPr>
            <a:defRPr sz="1600" baseline="0">
              <a:latin typeface="Calibri" pitchFamily="34" charset="0"/>
            </a:defRPr>
          </a:pPr>
          <a:endParaRPr lang="en-US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659798081034802"/>
          <c:y val="9.0510285679034699E-2"/>
          <c:w val="0.52755448346930134"/>
          <c:h val="0.90132328316899191"/>
        </c:manualLayout>
      </c:layout>
      <c:barChart>
        <c:barDir val="bar"/>
        <c:grouping val="percent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rgbClr val="8ED3F7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Interdental brushes</c:v>
                </c:pt>
                <c:pt idx="1">
                  <c:v>Electric toothbrush for cleaning</c:v>
                </c:pt>
                <c:pt idx="2">
                  <c:v>Desensitizing toothpaste</c:v>
                </c:pt>
                <c:pt idx="3">
                  <c:v>Dental floss</c:v>
                </c:pt>
                <c:pt idx="4">
                  <c:v>Electric toothbrush specifically for dexterity assistance</c:v>
                </c:pt>
                <c:pt idx="5">
                  <c:v>High fluoride toothpaste</c:v>
                </c:pt>
                <c:pt idx="6">
                  <c:v>Floss picks</c:v>
                </c:pt>
                <c:pt idx="7">
                  <c:v>Fluoride rinse</c:v>
                </c:pt>
                <c:pt idx="8">
                  <c:v>Products to treat xerostomia</c:v>
                </c:pt>
                <c:pt idx="9">
                  <c:v>Anti-microbial toothpaste</c:v>
                </c:pt>
                <c:pt idx="10">
                  <c:v>Anti-erosion toothpaste</c:v>
                </c:pt>
                <c:pt idx="11">
                  <c:v>Anti-microbial rinse</c:v>
                </c:pt>
                <c:pt idx="12">
                  <c:v>Toothpaste without sodium lauryl sulfate (SLS)</c:v>
                </c:pt>
                <c:pt idx="13">
                  <c:v>Lip moisturizer</c:v>
                </c:pt>
                <c:pt idx="14">
                  <c:v>Irrigators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0.57450000000000001</c:v>
                </c:pt>
                <c:pt idx="1">
                  <c:v>0.36170000000000002</c:v>
                </c:pt>
                <c:pt idx="2">
                  <c:v>9.0899999999999995E-2</c:v>
                </c:pt>
                <c:pt idx="3">
                  <c:v>0.25730000000000003</c:v>
                </c:pt>
                <c:pt idx="4">
                  <c:v>0.21079999999999999</c:v>
                </c:pt>
                <c:pt idx="5">
                  <c:v>0.15279999999999999</c:v>
                </c:pt>
                <c:pt idx="6">
                  <c:v>0.13350000000000001</c:v>
                </c:pt>
                <c:pt idx="7">
                  <c:v>9.0899999999999995E-2</c:v>
                </c:pt>
                <c:pt idx="8">
                  <c:v>4.8399999999999999E-2</c:v>
                </c:pt>
                <c:pt idx="9">
                  <c:v>7.3499999999999996E-2</c:v>
                </c:pt>
                <c:pt idx="10">
                  <c:v>4.0599999999999997E-2</c:v>
                </c:pt>
                <c:pt idx="11">
                  <c:v>3.2899999999999999E-2</c:v>
                </c:pt>
                <c:pt idx="12">
                  <c:v>6.9599999999999995E-2</c:v>
                </c:pt>
                <c:pt idx="13">
                  <c:v>5.7999999999999996E-2</c:v>
                </c:pt>
                <c:pt idx="14">
                  <c:v>4.2599999999999999E-2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EA04-4C9E-80D6-54F03D16E8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rgbClr val="BFDB97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Interdental brushes</c:v>
                </c:pt>
                <c:pt idx="1">
                  <c:v>Electric toothbrush for cleaning</c:v>
                </c:pt>
                <c:pt idx="2">
                  <c:v>Desensitizing toothpaste</c:v>
                </c:pt>
                <c:pt idx="3">
                  <c:v>Dental floss</c:v>
                </c:pt>
                <c:pt idx="4">
                  <c:v>Electric toothbrush specifically for dexterity assistance</c:v>
                </c:pt>
                <c:pt idx="5">
                  <c:v>High fluoride toothpaste</c:v>
                </c:pt>
                <c:pt idx="6">
                  <c:v>Floss picks</c:v>
                </c:pt>
                <c:pt idx="7">
                  <c:v>Fluoride rinse</c:v>
                </c:pt>
                <c:pt idx="8">
                  <c:v>Products to treat xerostomia</c:v>
                </c:pt>
                <c:pt idx="9">
                  <c:v>Anti-microbial toothpaste</c:v>
                </c:pt>
                <c:pt idx="10">
                  <c:v>Anti-erosion toothpaste</c:v>
                </c:pt>
                <c:pt idx="11">
                  <c:v>Anti-microbial rinse</c:v>
                </c:pt>
                <c:pt idx="12">
                  <c:v>Toothpaste without sodium lauryl sulfate (SLS)</c:v>
                </c:pt>
                <c:pt idx="13">
                  <c:v>Lip moisturizer</c:v>
                </c:pt>
                <c:pt idx="14">
                  <c:v>Irrigators</c:v>
                </c:pt>
              </c:strCache>
            </c:strRef>
          </c:cat>
          <c:val>
            <c:numRef>
              <c:f>Sheet1!$C$2:$C$16</c:f>
              <c:numCache>
                <c:formatCode>0.00%</c:formatCode>
                <c:ptCount val="15"/>
                <c:pt idx="0">
                  <c:v>0.36560000000000004</c:v>
                </c:pt>
                <c:pt idx="1">
                  <c:v>0.44290000000000002</c:v>
                </c:pt>
                <c:pt idx="2">
                  <c:v>0.56479999999999997</c:v>
                </c:pt>
                <c:pt idx="3">
                  <c:v>0.2843</c:v>
                </c:pt>
                <c:pt idx="4">
                  <c:v>0.33850000000000002</c:v>
                </c:pt>
                <c:pt idx="5">
                  <c:v>0.38490000000000002</c:v>
                </c:pt>
                <c:pt idx="6">
                  <c:v>0.32299999999999995</c:v>
                </c:pt>
                <c:pt idx="7">
                  <c:v>0.33460000000000001</c:v>
                </c:pt>
                <c:pt idx="8">
                  <c:v>0.2959</c:v>
                </c:pt>
                <c:pt idx="9">
                  <c:v>0.26890000000000003</c:v>
                </c:pt>
                <c:pt idx="10">
                  <c:v>0.2727</c:v>
                </c:pt>
                <c:pt idx="11">
                  <c:v>0.25730000000000003</c:v>
                </c:pt>
                <c:pt idx="12">
                  <c:v>0.20499999999999999</c:v>
                </c:pt>
                <c:pt idx="13">
                  <c:v>0.1741</c:v>
                </c:pt>
                <c:pt idx="14">
                  <c:v>0.1547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EA04-4C9E-80D6-54F03D16E8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D6C876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Interdental brushes</c:v>
                </c:pt>
                <c:pt idx="1">
                  <c:v>Electric toothbrush for cleaning</c:v>
                </c:pt>
                <c:pt idx="2">
                  <c:v>Desensitizing toothpaste</c:v>
                </c:pt>
                <c:pt idx="3">
                  <c:v>Dental floss</c:v>
                </c:pt>
                <c:pt idx="4">
                  <c:v>Electric toothbrush specifically for dexterity assistance</c:v>
                </c:pt>
                <c:pt idx="5">
                  <c:v>High fluoride toothpaste</c:v>
                </c:pt>
                <c:pt idx="6">
                  <c:v>Floss picks</c:v>
                </c:pt>
                <c:pt idx="7">
                  <c:v>Fluoride rinse</c:v>
                </c:pt>
                <c:pt idx="8">
                  <c:v>Products to treat xerostomia</c:v>
                </c:pt>
                <c:pt idx="9">
                  <c:v>Anti-microbial toothpaste</c:v>
                </c:pt>
                <c:pt idx="10">
                  <c:v>Anti-erosion toothpaste</c:v>
                </c:pt>
                <c:pt idx="11">
                  <c:v>Anti-microbial rinse</c:v>
                </c:pt>
                <c:pt idx="12">
                  <c:v>Toothpaste without sodium lauryl sulfate (SLS)</c:v>
                </c:pt>
                <c:pt idx="13">
                  <c:v>Lip moisturizer</c:v>
                </c:pt>
                <c:pt idx="14">
                  <c:v>Irrigators</c:v>
                </c:pt>
              </c:strCache>
            </c:strRef>
          </c:cat>
          <c:val>
            <c:numRef>
              <c:f>Sheet1!$D$2:$D$16</c:f>
              <c:numCache>
                <c:formatCode>0.00%</c:formatCode>
                <c:ptCount val="15"/>
                <c:pt idx="0">
                  <c:v>5.4199999999999998E-2</c:v>
                </c:pt>
                <c:pt idx="1">
                  <c:v>0.14699999999999999</c:v>
                </c:pt>
                <c:pt idx="2">
                  <c:v>0.25920000000000004</c:v>
                </c:pt>
                <c:pt idx="3">
                  <c:v>0.22820000000000001</c:v>
                </c:pt>
                <c:pt idx="4">
                  <c:v>0.2631</c:v>
                </c:pt>
                <c:pt idx="5">
                  <c:v>0.33270000000000005</c:v>
                </c:pt>
                <c:pt idx="6">
                  <c:v>0.30370000000000003</c:v>
                </c:pt>
                <c:pt idx="7">
                  <c:v>0.3075</c:v>
                </c:pt>
                <c:pt idx="8">
                  <c:v>0.40810000000000002</c:v>
                </c:pt>
                <c:pt idx="9">
                  <c:v>0.34619999999999995</c:v>
                </c:pt>
                <c:pt idx="10">
                  <c:v>0.35399999999999998</c:v>
                </c:pt>
                <c:pt idx="11">
                  <c:v>0.39460000000000001</c:v>
                </c:pt>
                <c:pt idx="12">
                  <c:v>0.36170000000000002</c:v>
                </c:pt>
                <c:pt idx="13">
                  <c:v>0.28239999999999998</c:v>
                </c:pt>
                <c:pt idx="14">
                  <c:v>0.34039999999999998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EA04-4C9E-80D6-54F03D16E8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rgbClr val="C7C3AD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Interdental brushes</c:v>
                </c:pt>
                <c:pt idx="1">
                  <c:v>Electric toothbrush for cleaning</c:v>
                </c:pt>
                <c:pt idx="2">
                  <c:v>Desensitizing toothpaste</c:v>
                </c:pt>
                <c:pt idx="3">
                  <c:v>Dental floss</c:v>
                </c:pt>
                <c:pt idx="4">
                  <c:v>Electric toothbrush specifically for dexterity assistance</c:v>
                </c:pt>
                <c:pt idx="5">
                  <c:v>High fluoride toothpaste</c:v>
                </c:pt>
                <c:pt idx="6">
                  <c:v>Floss picks</c:v>
                </c:pt>
                <c:pt idx="7">
                  <c:v>Fluoride rinse</c:v>
                </c:pt>
                <c:pt idx="8">
                  <c:v>Products to treat xerostomia</c:v>
                </c:pt>
                <c:pt idx="9">
                  <c:v>Anti-microbial toothpaste</c:v>
                </c:pt>
                <c:pt idx="10">
                  <c:v>Anti-erosion toothpaste</c:v>
                </c:pt>
                <c:pt idx="11">
                  <c:v>Anti-microbial rinse</c:v>
                </c:pt>
                <c:pt idx="12">
                  <c:v>Toothpaste without sodium lauryl sulfate (SLS)</c:v>
                </c:pt>
                <c:pt idx="13">
                  <c:v>Lip moisturizer</c:v>
                </c:pt>
                <c:pt idx="14">
                  <c:v>Irrigators</c:v>
                </c:pt>
              </c:strCache>
            </c:strRef>
          </c:cat>
          <c:val>
            <c:numRef>
              <c:f>Sheet1!$E$2:$E$16</c:f>
              <c:numCache>
                <c:formatCode>0.00%</c:formatCode>
                <c:ptCount val="15"/>
                <c:pt idx="0">
                  <c:v>1.9E-3</c:v>
                </c:pt>
                <c:pt idx="1">
                  <c:v>3.6799999999999999E-2</c:v>
                </c:pt>
                <c:pt idx="2">
                  <c:v>6.5799999999999997E-2</c:v>
                </c:pt>
                <c:pt idx="3">
                  <c:v>0.19149999999999998</c:v>
                </c:pt>
                <c:pt idx="4">
                  <c:v>0.11990000000000001</c:v>
                </c:pt>
                <c:pt idx="5">
                  <c:v>0.10640000000000001</c:v>
                </c:pt>
                <c:pt idx="6">
                  <c:v>0.17019999999999999</c:v>
                </c:pt>
                <c:pt idx="7">
                  <c:v>0.19920000000000002</c:v>
                </c:pt>
                <c:pt idx="8">
                  <c:v>0.21079999999999999</c:v>
                </c:pt>
                <c:pt idx="9">
                  <c:v>0.21859999999999999</c:v>
                </c:pt>
                <c:pt idx="10">
                  <c:v>0.22820000000000001</c:v>
                </c:pt>
                <c:pt idx="11">
                  <c:v>0.2515</c:v>
                </c:pt>
                <c:pt idx="12">
                  <c:v>0.2515</c:v>
                </c:pt>
                <c:pt idx="13">
                  <c:v>0.28050000000000003</c:v>
                </c:pt>
                <c:pt idx="14">
                  <c:v>0.2631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EA04-4C9E-80D6-54F03D16E8D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D98A8A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Interdental brushes</c:v>
                </c:pt>
                <c:pt idx="1">
                  <c:v>Electric toothbrush for cleaning</c:v>
                </c:pt>
                <c:pt idx="2">
                  <c:v>Desensitizing toothpaste</c:v>
                </c:pt>
                <c:pt idx="3">
                  <c:v>Dental floss</c:v>
                </c:pt>
                <c:pt idx="4">
                  <c:v>Electric toothbrush specifically for dexterity assistance</c:v>
                </c:pt>
                <c:pt idx="5">
                  <c:v>High fluoride toothpaste</c:v>
                </c:pt>
                <c:pt idx="6">
                  <c:v>Floss picks</c:v>
                </c:pt>
                <c:pt idx="7">
                  <c:v>Fluoride rinse</c:v>
                </c:pt>
                <c:pt idx="8">
                  <c:v>Products to treat xerostomia</c:v>
                </c:pt>
                <c:pt idx="9">
                  <c:v>Anti-microbial toothpaste</c:v>
                </c:pt>
                <c:pt idx="10">
                  <c:v>Anti-erosion toothpaste</c:v>
                </c:pt>
                <c:pt idx="11">
                  <c:v>Anti-microbial rinse</c:v>
                </c:pt>
                <c:pt idx="12">
                  <c:v>Toothpaste without sodium lauryl sulfate (SLS)</c:v>
                </c:pt>
                <c:pt idx="13">
                  <c:v>Lip moisturizer</c:v>
                </c:pt>
                <c:pt idx="14">
                  <c:v>Irrigators</c:v>
                </c:pt>
              </c:strCache>
            </c:strRef>
          </c:cat>
          <c:val>
            <c:numRef>
              <c:f>Sheet1!$F$2:$F$16</c:f>
              <c:numCache>
                <c:formatCode>0.00%</c:formatCode>
                <c:ptCount val="15"/>
                <c:pt idx="0">
                  <c:v>3.9000000000000003E-3</c:v>
                </c:pt>
                <c:pt idx="1">
                  <c:v>1.1599999999999999E-2</c:v>
                </c:pt>
                <c:pt idx="2">
                  <c:v>1.9299999999999998E-2</c:v>
                </c:pt>
                <c:pt idx="3">
                  <c:v>3.8699999999999998E-2</c:v>
                </c:pt>
                <c:pt idx="4">
                  <c:v>6.7699999999999996E-2</c:v>
                </c:pt>
                <c:pt idx="5">
                  <c:v>2.3199999999999998E-2</c:v>
                </c:pt>
                <c:pt idx="6">
                  <c:v>6.9599999999999995E-2</c:v>
                </c:pt>
                <c:pt idx="7">
                  <c:v>6.7699999999999996E-2</c:v>
                </c:pt>
                <c:pt idx="8">
                  <c:v>3.6799999999999999E-2</c:v>
                </c:pt>
                <c:pt idx="9">
                  <c:v>9.2799999999999994E-2</c:v>
                </c:pt>
                <c:pt idx="10">
                  <c:v>0.10439999999999999</c:v>
                </c:pt>
                <c:pt idx="11">
                  <c:v>6.3799999999999996E-2</c:v>
                </c:pt>
                <c:pt idx="12">
                  <c:v>0.11220000000000001</c:v>
                </c:pt>
                <c:pt idx="13">
                  <c:v>0.20499999999999999</c:v>
                </c:pt>
                <c:pt idx="14">
                  <c:v>0.19920000000000002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EA04-4C9E-80D6-54F03D16E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869696"/>
        <c:axId val="107871232"/>
      </c:barChart>
      <c:catAx>
        <c:axId val="107869696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Calibri" pitchFamily="34" charset="0"/>
              </a:defRPr>
            </a:pPr>
            <a:endParaRPr lang="en-US"/>
          </a:p>
        </c:txPr>
        <c:crossAx val="107871232"/>
        <c:crosses val="autoZero"/>
        <c:auto val="1"/>
        <c:lblAlgn val="ctr"/>
        <c:lblOffset val="100"/>
        <c:noMultiLvlLbl val="1"/>
      </c:catAx>
      <c:valAx>
        <c:axId val="107871232"/>
        <c:scaling>
          <c:orientation val="minMax"/>
        </c:scaling>
        <c:delete val="1"/>
        <c:axPos val="t"/>
        <c:numFmt formatCode="0%" sourceLinked="1"/>
        <c:majorTickMark val="cross"/>
        <c:minorTickMark val="cross"/>
        <c:tickLblPos val="none"/>
        <c:crossAx val="10786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63746719160105"/>
          <c:y val="2.0884032411280336E-2"/>
          <c:w val="0.58695866141732278"/>
          <c:h val="4.2242864173228332E-2"/>
        </c:manualLayout>
      </c:layout>
      <c:overlay val="0"/>
      <c:txPr>
        <a:bodyPr/>
        <a:lstStyle/>
        <a:p>
          <a:pPr>
            <a:defRPr sz="1600" baseline="0">
              <a:latin typeface="Calibri" pitchFamily="34" charset="0"/>
            </a:defRPr>
          </a:pPr>
          <a:endParaRPr lang="en-US"/>
        </a:p>
      </c:txPr>
    </c:legend>
    <c:plotVisOnly val="1"/>
    <c:dispBlanksAs val="zero"/>
    <c:showDLblsOverMax val="1"/>
  </c:chart>
  <c:spPr>
    <a:ln>
      <a:solidFill>
        <a:schemeClr val="bg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34485368860435"/>
          <c:y val="0.13770311691614906"/>
          <c:w val="0.5420112031489932"/>
          <c:h val="0.8588061046351988"/>
        </c:manualLayout>
      </c:layout>
      <c:barChart>
        <c:barDir val="bar"/>
        <c:grouping val="percent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rgbClr val="8ED3F7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Oral hygiene recommendations</c:v>
                </c:pt>
                <c:pt idx="1">
                  <c:v>Dental treatment recommendations</c:v>
                </c:pt>
                <c:pt idx="2">
                  <c:v>Role of the dental professionals and caregivers</c:v>
                </c:pt>
                <c:pt idx="3">
                  <c:v>Dentures and denture care</c:v>
                </c:pt>
                <c:pt idx="4">
                  <c:v>Dental implants</c:v>
                </c:pt>
                <c:pt idx="5">
                  <c:v>Oral conditions in elderly patients</c:v>
                </c:pt>
                <c:pt idx="6">
                  <c:v>Understanding behavioral changes (e.g., inability to process instruction, loss of effective communication)</c:v>
                </c:pt>
                <c:pt idx="7">
                  <c:v>Implications for the dental office</c:v>
                </c:pt>
                <c:pt idx="8">
                  <c:v>Changes in fragility of teeth</c:v>
                </c:pt>
                <c:pt idx="9">
                  <c:v>Side effects of medications (e.g., impact on oral tissues)</c:v>
                </c:pt>
                <c:pt idx="10">
                  <c:v>Treating patients with dementia</c:v>
                </c:pt>
                <c:pt idx="11">
                  <c:v>Knowledge of common drugs prescribed for geriatrics</c:v>
                </c:pt>
                <c:pt idx="12">
                  <c:v>Pulpal changes affecting pain</c:v>
                </c:pt>
                <c:pt idx="13">
                  <c:v>Vascular anomalies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0">
                  <c:v>0.46810000000000002</c:v>
                </c:pt>
                <c:pt idx="1">
                  <c:v>0.2147</c:v>
                </c:pt>
                <c:pt idx="2">
                  <c:v>0.24179999999999999</c:v>
                </c:pt>
                <c:pt idx="3">
                  <c:v>0.23399999999999999</c:v>
                </c:pt>
                <c:pt idx="4">
                  <c:v>0.19920000000000002</c:v>
                </c:pt>
                <c:pt idx="5">
                  <c:v>0.16829999999999998</c:v>
                </c:pt>
                <c:pt idx="6">
                  <c:v>0.1741</c:v>
                </c:pt>
                <c:pt idx="7">
                  <c:v>0.11990000000000001</c:v>
                </c:pt>
                <c:pt idx="8">
                  <c:v>0.11220000000000001</c:v>
                </c:pt>
                <c:pt idx="9">
                  <c:v>0.1103</c:v>
                </c:pt>
                <c:pt idx="10">
                  <c:v>9.4800000000000009E-2</c:v>
                </c:pt>
                <c:pt idx="11">
                  <c:v>7.3499999999999996E-2</c:v>
                </c:pt>
                <c:pt idx="12">
                  <c:v>0.06</c:v>
                </c:pt>
                <c:pt idx="13">
                  <c:v>3.4799999999999998E-2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E80C-4FDF-9B10-7634546143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BFDB97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Oral hygiene recommendations</c:v>
                </c:pt>
                <c:pt idx="1">
                  <c:v>Dental treatment recommendations</c:v>
                </c:pt>
                <c:pt idx="2">
                  <c:v>Role of the dental professionals and caregivers</c:v>
                </c:pt>
                <c:pt idx="3">
                  <c:v>Dentures and denture care</c:v>
                </c:pt>
                <c:pt idx="4">
                  <c:v>Dental implants</c:v>
                </c:pt>
                <c:pt idx="5">
                  <c:v>Oral conditions in elderly patients</c:v>
                </c:pt>
                <c:pt idx="6">
                  <c:v>Understanding behavioral changes (e.g., inability to process instruction, loss of effective communication)</c:v>
                </c:pt>
                <c:pt idx="7">
                  <c:v>Implications for the dental office</c:v>
                </c:pt>
                <c:pt idx="8">
                  <c:v>Changes in fragility of teeth</c:v>
                </c:pt>
                <c:pt idx="9">
                  <c:v>Side effects of medications (e.g., impact on oral tissues)</c:v>
                </c:pt>
                <c:pt idx="10">
                  <c:v>Treating patients with dementia</c:v>
                </c:pt>
                <c:pt idx="11">
                  <c:v>Knowledge of common drugs prescribed for geriatrics</c:v>
                </c:pt>
                <c:pt idx="12">
                  <c:v>Pulpal changes affecting pain</c:v>
                </c:pt>
                <c:pt idx="13">
                  <c:v>Vascular anomalies</c:v>
                </c:pt>
              </c:strCache>
            </c:strRef>
          </c:cat>
          <c:val>
            <c:numRef>
              <c:f>Sheet1!$C$2:$C$15</c:f>
              <c:numCache>
                <c:formatCode>0.00%</c:formatCode>
                <c:ptCount val="14"/>
                <c:pt idx="0">
                  <c:v>0.4526</c:v>
                </c:pt>
                <c:pt idx="1">
                  <c:v>0.59189999999999998</c:v>
                </c:pt>
                <c:pt idx="2">
                  <c:v>0.5474</c:v>
                </c:pt>
                <c:pt idx="3">
                  <c:v>0.51639999999999997</c:v>
                </c:pt>
                <c:pt idx="4">
                  <c:v>0.52800000000000002</c:v>
                </c:pt>
                <c:pt idx="5">
                  <c:v>0.53</c:v>
                </c:pt>
                <c:pt idx="6">
                  <c:v>0.49320000000000003</c:v>
                </c:pt>
                <c:pt idx="7">
                  <c:v>0.48549999999999999</c:v>
                </c:pt>
                <c:pt idx="8">
                  <c:v>0.4874</c:v>
                </c:pt>
                <c:pt idx="9">
                  <c:v>0.46619999999999995</c:v>
                </c:pt>
                <c:pt idx="10">
                  <c:v>0.33850000000000002</c:v>
                </c:pt>
                <c:pt idx="11">
                  <c:v>0.36749999999999999</c:v>
                </c:pt>
                <c:pt idx="12">
                  <c:v>0.33270000000000005</c:v>
                </c:pt>
                <c:pt idx="13">
                  <c:v>0.25530000000000003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E80C-4FDF-9B10-7634546143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D6C876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Oral hygiene recommendations</c:v>
                </c:pt>
                <c:pt idx="1">
                  <c:v>Dental treatment recommendations</c:v>
                </c:pt>
                <c:pt idx="2">
                  <c:v>Role of the dental professionals and caregivers</c:v>
                </c:pt>
                <c:pt idx="3">
                  <c:v>Dentures and denture care</c:v>
                </c:pt>
                <c:pt idx="4">
                  <c:v>Dental implants</c:v>
                </c:pt>
                <c:pt idx="5">
                  <c:v>Oral conditions in elderly patients</c:v>
                </c:pt>
                <c:pt idx="6">
                  <c:v>Understanding behavioral changes (e.g., inability to process instruction, loss of effective communication)</c:v>
                </c:pt>
                <c:pt idx="7">
                  <c:v>Implications for the dental office</c:v>
                </c:pt>
                <c:pt idx="8">
                  <c:v>Changes in fragility of teeth</c:v>
                </c:pt>
                <c:pt idx="9">
                  <c:v>Side effects of medications (e.g., impact on oral tissues)</c:v>
                </c:pt>
                <c:pt idx="10">
                  <c:v>Treating patients with dementia</c:v>
                </c:pt>
                <c:pt idx="11">
                  <c:v>Knowledge of common drugs prescribed for geriatrics</c:v>
                </c:pt>
                <c:pt idx="12">
                  <c:v>Pulpal changes affecting pain</c:v>
                </c:pt>
                <c:pt idx="13">
                  <c:v>Vascular anomalies</c:v>
                </c:pt>
              </c:strCache>
            </c:strRef>
          </c:cat>
          <c:val>
            <c:numRef>
              <c:f>Sheet1!$D$2:$D$15</c:f>
              <c:numCache>
                <c:formatCode>0.00%</c:formatCode>
                <c:ptCount val="14"/>
                <c:pt idx="0">
                  <c:v>7.1599999999999997E-2</c:v>
                </c:pt>
                <c:pt idx="1">
                  <c:v>0.16440000000000002</c:v>
                </c:pt>
                <c:pt idx="2">
                  <c:v>0.1663</c:v>
                </c:pt>
                <c:pt idx="3">
                  <c:v>0.21660000000000001</c:v>
                </c:pt>
                <c:pt idx="4">
                  <c:v>0.22239999999999999</c:v>
                </c:pt>
                <c:pt idx="5">
                  <c:v>0.23980000000000001</c:v>
                </c:pt>
                <c:pt idx="6">
                  <c:v>0.2437</c:v>
                </c:pt>
                <c:pt idx="7">
                  <c:v>0.29980000000000001</c:v>
                </c:pt>
                <c:pt idx="8">
                  <c:v>0.30559999999999998</c:v>
                </c:pt>
                <c:pt idx="9">
                  <c:v>0.31909999999999999</c:v>
                </c:pt>
                <c:pt idx="10">
                  <c:v>0.33460000000000001</c:v>
                </c:pt>
                <c:pt idx="11">
                  <c:v>0.38880000000000003</c:v>
                </c:pt>
                <c:pt idx="12">
                  <c:v>0.3926</c:v>
                </c:pt>
                <c:pt idx="13">
                  <c:v>0.47200000000000003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E80C-4FDF-9B10-76345461438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rgbClr val="C7C3AD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Oral hygiene recommendations</c:v>
                </c:pt>
                <c:pt idx="1">
                  <c:v>Dental treatment recommendations</c:v>
                </c:pt>
                <c:pt idx="2">
                  <c:v>Role of the dental professionals and caregivers</c:v>
                </c:pt>
                <c:pt idx="3">
                  <c:v>Dentures and denture care</c:v>
                </c:pt>
                <c:pt idx="4">
                  <c:v>Dental implants</c:v>
                </c:pt>
                <c:pt idx="5">
                  <c:v>Oral conditions in elderly patients</c:v>
                </c:pt>
                <c:pt idx="6">
                  <c:v>Understanding behavioral changes (e.g., inability to process instruction, loss of effective communication)</c:v>
                </c:pt>
                <c:pt idx="7">
                  <c:v>Implications for the dental office</c:v>
                </c:pt>
                <c:pt idx="8">
                  <c:v>Changes in fragility of teeth</c:v>
                </c:pt>
                <c:pt idx="9">
                  <c:v>Side effects of medications (e.g., impact on oral tissues)</c:v>
                </c:pt>
                <c:pt idx="10">
                  <c:v>Treating patients with dementia</c:v>
                </c:pt>
                <c:pt idx="11">
                  <c:v>Knowledge of common drugs prescribed for geriatrics</c:v>
                </c:pt>
                <c:pt idx="12">
                  <c:v>Pulpal changes affecting pain</c:v>
                </c:pt>
                <c:pt idx="13">
                  <c:v>Vascular anomalies</c:v>
                </c:pt>
              </c:strCache>
            </c:strRef>
          </c:cat>
          <c:val>
            <c:numRef>
              <c:f>Sheet1!$E$2:$E$15</c:f>
              <c:numCache>
                <c:formatCode>0.00%</c:formatCode>
                <c:ptCount val="14"/>
                <c:pt idx="0">
                  <c:v>7.7000000000000002E-3</c:v>
                </c:pt>
                <c:pt idx="1">
                  <c:v>2.3199999999999998E-2</c:v>
                </c:pt>
                <c:pt idx="2">
                  <c:v>3.8699999999999998E-2</c:v>
                </c:pt>
                <c:pt idx="3">
                  <c:v>2.7099999999999999E-2</c:v>
                </c:pt>
                <c:pt idx="4">
                  <c:v>4.4500000000000005E-2</c:v>
                </c:pt>
                <c:pt idx="5">
                  <c:v>0.06</c:v>
                </c:pt>
                <c:pt idx="6">
                  <c:v>6.5799999999999997E-2</c:v>
                </c:pt>
                <c:pt idx="7">
                  <c:v>7.5399999999999995E-2</c:v>
                </c:pt>
                <c:pt idx="8">
                  <c:v>7.7399999999999997E-2</c:v>
                </c:pt>
                <c:pt idx="9">
                  <c:v>8.900000000000001E-2</c:v>
                </c:pt>
                <c:pt idx="10">
                  <c:v>0.1605</c:v>
                </c:pt>
                <c:pt idx="11">
                  <c:v>0.12570000000000001</c:v>
                </c:pt>
                <c:pt idx="12">
                  <c:v>0.1605</c:v>
                </c:pt>
                <c:pt idx="13">
                  <c:v>0.1741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E80C-4FDF-9B10-76345461438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rgbClr val="D98A8A"/>
            </a:solidFill>
          </c:spPr>
          <c:invertIfNegative val="1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Oral hygiene recommendations</c:v>
                </c:pt>
                <c:pt idx="1">
                  <c:v>Dental treatment recommendations</c:v>
                </c:pt>
                <c:pt idx="2">
                  <c:v>Role of the dental professionals and caregivers</c:v>
                </c:pt>
                <c:pt idx="3">
                  <c:v>Dentures and denture care</c:v>
                </c:pt>
                <c:pt idx="4">
                  <c:v>Dental implants</c:v>
                </c:pt>
                <c:pt idx="5">
                  <c:v>Oral conditions in elderly patients</c:v>
                </c:pt>
                <c:pt idx="6">
                  <c:v>Understanding behavioral changes (e.g., inability to process instruction, loss of effective communication)</c:v>
                </c:pt>
                <c:pt idx="7">
                  <c:v>Implications for the dental office</c:v>
                </c:pt>
                <c:pt idx="8">
                  <c:v>Changes in fragility of teeth</c:v>
                </c:pt>
                <c:pt idx="9">
                  <c:v>Side effects of medications (e.g., impact on oral tissues)</c:v>
                </c:pt>
                <c:pt idx="10">
                  <c:v>Treating patients with dementia</c:v>
                </c:pt>
                <c:pt idx="11">
                  <c:v>Knowledge of common drugs prescribed for geriatrics</c:v>
                </c:pt>
                <c:pt idx="12">
                  <c:v>Pulpal changes affecting pain</c:v>
                </c:pt>
                <c:pt idx="13">
                  <c:v>Vascular anomalies</c:v>
                </c:pt>
              </c:strCache>
            </c:strRef>
          </c:cat>
          <c:val>
            <c:numRef>
              <c:f>Sheet1!$F$2:$F$15</c:f>
              <c:numCache>
                <c:formatCode>0.00%</c:formatCode>
                <c:ptCount val="14"/>
                <c:pt idx="0">
                  <c:v>0</c:v>
                </c:pt>
                <c:pt idx="1">
                  <c:v>5.7999999999999996E-3</c:v>
                </c:pt>
                <c:pt idx="2">
                  <c:v>5.7999999999999996E-3</c:v>
                </c:pt>
                <c:pt idx="3">
                  <c:v>5.7999999999999996E-3</c:v>
                </c:pt>
                <c:pt idx="4">
                  <c:v>5.7999999999999996E-3</c:v>
                </c:pt>
                <c:pt idx="5">
                  <c:v>1.9E-3</c:v>
                </c:pt>
                <c:pt idx="6">
                  <c:v>2.3199999999999998E-2</c:v>
                </c:pt>
                <c:pt idx="7">
                  <c:v>1.9299999999999998E-2</c:v>
                </c:pt>
                <c:pt idx="8">
                  <c:v>1.7399999999999999E-2</c:v>
                </c:pt>
                <c:pt idx="9">
                  <c:v>1.55E-2</c:v>
                </c:pt>
                <c:pt idx="10">
                  <c:v>7.1599999999999997E-2</c:v>
                </c:pt>
                <c:pt idx="11">
                  <c:v>4.4500000000000005E-2</c:v>
                </c:pt>
                <c:pt idx="12">
                  <c:v>5.4199999999999998E-2</c:v>
                </c:pt>
                <c:pt idx="13">
                  <c:v>6.3799999999999996E-2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E80C-4FDF-9B10-763454614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869696"/>
        <c:axId val="107871232"/>
      </c:barChart>
      <c:catAx>
        <c:axId val="107869696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Calibri" pitchFamily="34" charset="0"/>
              </a:defRPr>
            </a:pPr>
            <a:endParaRPr lang="en-US"/>
          </a:p>
        </c:txPr>
        <c:crossAx val="107871232"/>
        <c:crosses val="autoZero"/>
        <c:auto val="1"/>
        <c:lblAlgn val="ctr"/>
        <c:lblOffset val="100"/>
        <c:noMultiLvlLbl val="1"/>
      </c:catAx>
      <c:valAx>
        <c:axId val="107871232"/>
        <c:scaling>
          <c:orientation val="minMax"/>
        </c:scaling>
        <c:delete val="1"/>
        <c:axPos val="t"/>
        <c:numFmt formatCode="0%" sourceLinked="1"/>
        <c:majorTickMark val="cross"/>
        <c:minorTickMark val="cross"/>
        <c:tickLblPos val="none"/>
        <c:crossAx val="10786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98576897290048"/>
          <c:y val="1.7927181393305445E-3"/>
          <c:w val="0.65984755030621167"/>
          <c:h val="8.7532245610535728E-2"/>
        </c:manualLayout>
      </c:layout>
      <c:overlay val="0"/>
      <c:txPr>
        <a:bodyPr/>
        <a:lstStyle/>
        <a:p>
          <a:pPr>
            <a:defRPr sz="2000" baseline="0">
              <a:latin typeface="Calibri" pitchFamily="34" charset="0"/>
            </a:defRPr>
          </a:pPr>
          <a:endParaRPr lang="en-US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E50-4FE5-A9BB-F23601C5A795}"/>
              </c:ext>
            </c:extLst>
          </c:dPt>
          <c:dPt>
            <c:idx val="3"/>
            <c:invertIfNegative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E50-4FE5-A9BB-F23601C5A79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likely</c:v>
                </c:pt>
                <c:pt idx="1">
                  <c:v>Not very likely</c:v>
                </c:pt>
                <c:pt idx="2">
                  <c:v>Somewhat likely</c:v>
                </c:pt>
                <c:pt idx="3">
                  <c:v>Very likely</c:v>
                </c:pt>
                <c:pt idx="4">
                  <c:v>Extremely likely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1.3500000000000002E-2</c:v>
                </c:pt>
                <c:pt idx="1">
                  <c:v>0.10640000000000001</c:v>
                </c:pt>
                <c:pt idx="2">
                  <c:v>0.23980000000000001</c:v>
                </c:pt>
                <c:pt idx="3">
                  <c:v>0.39069999999999999</c:v>
                </c:pt>
                <c:pt idx="4">
                  <c:v>0.2495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50-4FE5-A9BB-F23601C5A7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67302912"/>
        <c:axId val="1267309800"/>
      </c:barChart>
      <c:valAx>
        <c:axId val="1267309800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267302912"/>
        <c:crosses val="autoZero"/>
        <c:crossBetween val="between"/>
      </c:valAx>
      <c:catAx>
        <c:axId val="1267302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67309800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0.10109</cdr:x>
      <cdr:y>0.096</cdr:y>
    </cdr:from>
    <cdr:to>
      <cdr:x>0.46913</cdr:x>
      <cdr:y>0.47479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3FF1DEB-6594-4879-A299-07B4F44516B1}"/>
            </a:ext>
          </a:extLst>
        </cdr:cNvPr>
        <cdr:cNvSpPr txBox="1"/>
      </cdr:nvSpPr>
      <cdr:spPr>
        <a:xfrm xmlns:a="http://schemas.openxmlformats.org/drawingml/2006/main">
          <a:off x="1161947" y="535705"/>
          <a:ext cx="4230171" cy="2113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0.02038</cdr:x>
      <cdr:y>0.09292</cdr:y>
    </cdr:from>
    <cdr:to>
      <cdr:x>0.23582</cdr:x>
      <cdr:y>0.22884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086C24F1-F422-44DE-85E6-F01D86A192BD}"/>
            </a:ext>
          </a:extLst>
        </cdr:cNvPr>
        <cdr:cNvSpPr txBox="1"/>
      </cdr:nvSpPr>
      <cdr:spPr>
        <a:xfrm xmlns:a="http://schemas.openxmlformats.org/drawingml/2006/main">
          <a:off x="235995" y="530491"/>
          <a:ext cx="2495252" cy="775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i="1" dirty="0"/>
            <a:t>Top 2 most recommended </a:t>
          </a:r>
          <a:br>
            <a:rPr lang="en-US" sz="1600" b="1" i="1" dirty="0"/>
          </a:br>
          <a:r>
            <a:rPr lang="en-US" sz="1600" b="1" i="1" u="sng" dirty="0"/>
            <a:t>&gt;</a:t>
          </a:r>
          <a:r>
            <a:rPr lang="en-US" sz="1600" b="1" i="1" dirty="0"/>
            <a:t> 80% always/often </a:t>
          </a:r>
        </a:p>
      </cdr:txBody>
    </cdr:sp>
  </cdr:relSizeAnchor>
  <cdr:relSizeAnchor xmlns:cdr="http://schemas.openxmlformats.org/drawingml/2006/chartDrawing">
    <cdr:from>
      <cdr:x>0.10082</cdr:x>
      <cdr:y>0.23084</cdr:y>
    </cdr:from>
    <cdr:to>
      <cdr:x>0.26241</cdr:x>
      <cdr:y>0.36676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3232568-E98C-4A19-A910-0005CCD9A878}"/>
            </a:ext>
          </a:extLst>
        </cdr:cNvPr>
        <cdr:cNvSpPr txBox="1"/>
      </cdr:nvSpPr>
      <cdr:spPr>
        <a:xfrm xmlns:a="http://schemas.openxmlformats.org/drawingml/2006/main">
          <a:off x="1167670" y="1317856"/>
          <a:ext cx="1871533" cy="775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i="1" u="sng" dirty="0"/>
            <a:t>&gt;</a:t>
          </a:r>
          <a:r>
            <a:rPr lang="en-US" sz="1600" b="1" i="1" dirty="0"/>
            <a:t> 50% always/often</a:t>
          </a:r>
          <a:br>
            <a:rPr lang="en-US" sz="1600" b="1" i="1" dirty="0"/>
          </a:br>
          <a:r>
            <a:rPr lang="en-US" sz="1600" b="1" i="1" dirty="0"/>
            <a:t>recommend </a:t>
          </a:r>
        </a:p>
      </cdr:txBody>
    </cdr:sp>
  </cdr:relSizeAnchor>
  <cdr:relSizeAnchor xmlns:cdr="http://schemas.openxmlformats.org/drawingml/2006/chartDrawing">
    <cdr:from>
      <cdr:x>0.01715</cdr:x>
      <cdr:y>0.09523</cdr:y>
    </cdr:from>
    <cdr:to>
      <cdr:x>0.44119</cdr:x>
      <cdr:y>0.2113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2F4A9BC1-43CC-45C9-98A4-A07932B7F0B0}"/>
            </a:ext>
          </a:extLst>
        </cdr:cNvPr>
        <cdr:cNvSpPr txBox="1"/>
      </cdr:nvSpPr>
      <cdr:spPr>
        <a:xfrm xmlns:a="http://schemas.openxmlformats.org/drawingml/2006/main">
          <a:off x="198657" y="543657"/>
          <a:ext cx="4911197" cy="66263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0.21348</cdr:x>
      <cdr:y>0.09154</cdr:y>
    </cdr:from>
    <cdr:to>
      <cdr:x>0.43944</cdr:x>
      <cdr:y>0.22027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BE687A51-55E1-4DA1-AAB4-40499F819C60}"/>
            </a:ext>
          </a:extLst>
        </cdr:cNvPr>
        <cdr:cNvSpPr txBox="1"/>
      </cdr:nvSpPr>
      <cdr:spPr>
        <a:xfrm xmlns:a="http://schemas.openxmlformats.org/drawingml/2006/main">
          <a:off x="2472560" y="522614"/>
          <a:ext cx="2617076" cy="734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0.14733</cdr:x>
      <cdr:y>0.41282</cdr:y>
    </cdr:from>
    <cdr:to>
      <cdr:x>0.49495</cdr:x>
      <cdr:y>0.55599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59DB5A0B-C405-4CBF-B9E9-65FEC4B6030B}"/>
            </a:ext>
          </a:extLst>
        </cdr:cNvPr>
        <cdr:cNvSpPr txBox="1"/>
      </cdr:nvSpPr>
      <cdr:spPr>
        <a:xfrm xmlns:a="http://schemas.openxmlformats.org/drawingml/2006/main">
          <a:off x="1706347" y="2356766"/>
          <a:ext cx="4026101" cy="817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0.0765</cdr:x>
      <cdr:y>0.22027</cdr:y>
    </cdr:from>
    <cdr:to>
      <cdr:x>0.43854</cdr:x>
      <cdr:y>0.38752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A9CE8C9B-D50D-44E4-AA6A-FC5E4CCB8507}"/>
            </a:ext>
          </a:extLst>
        </cdr:cNvPr>
        <cdr:cNvSpPr txBox="1"/>
      </cdr:nvSpPr>
      <cdr:spPr>
        <a:xfrm xmlns:a="http://schemas.openxmlformats.org/drawingml/2006/main">
          <a:off x="886028" y="1257507"/>
          <a:ext cx="4193098" cy="954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0.0826</cdr:x>
      <cdr:y>0.22027</cdr:y>
    </cdr:from>
    <cdr:to>
      <cdr:x>0.43763</cdr:x>
      <cdr:y>0.44422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5FA3A0B6-7D4A-499C-834C-AAFBB6F972AD}"/>
            </a:ext>
          </a:extLst>
        </cdr:cNvPr>
        <cdr:cNvSpPr txBox="1"/>
      </cdr:nvSpPr>
      <cdr:spPr>
        <a:xfrm xmlns:a="http://schemas.openxmlformats.org/drawingml/2006/main">
          <a:off x="956672" y="1257497"/>
          <a:ext cx="4111950" cy="127848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0.15476</cdr:x>
      <cdr:y>0.86988</cdr:y>
    </cdr:from>
    <cdr:to>
      <cdr:x>0.44334</cdr:x>
      <cdr:y>0.98301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69B9A8C7-2454-4414-B926-0DC7CA41097D}"/>
            </a:ext>
          </a:extLst>
        </cdr:cNvPr>
        <cdr:cNvSpPr txBox="1"/>
      </cdr:nvSpPr>
      <cdr:spPr>
        <a:xfrm xmlns:a="http://schemas.openxmlformats.org/drawingml/2006/main">
          <a:off x="1792447" y="4966048"/>
          <a:ext cx="3342308" cy="64584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0.17622</cdr:x>
      <cdr:y>0.8652</cdr:y>
    </cdr:from>
    <cdr:to>
      <cdr:x>0.31058</cdr:x>
      <cdr:y>0.97832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F8001605-2B7C-45B4-BDAA-6539FB141941}"/>
            </a:ext>
          </a:extLst>
        </cdr:cNvPr>
        <cdr:cNvSpPr txBox="1"/>
      </cdr:nvSpPr>
      <cdr:spPr>
        <a:xfrm xmlns:a="http://schemas.openxmlformats.org/drawingml/2006/main">
          <a:off x="2040975" y="4939310"/>
          <a:ext cx="1556207" cy="645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i="1" dirty="0"/>
            <a:t>Least often</a:t>
          </a:r>
          <a:br>
            <a:rPr lang="en-US" sz="1600" b="1" i="1" dirty="0"/>
          </a:br>
          <a:r>
            <a:rPr lang="en-US" sz="1600" b="1" i="1" dirty="0"/>
            <a:t>recommended</a:t>
          </a:r>
          <a:br>
            <a:rPr lang="en-US" sz="1600" b="1" i="1" dirty="0"/>
          </a:br>
          <a:endParaRPr lang="en-US" sz="1600" b="1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0.02709</cdr:x>
      <cdr:y>0.13475</cdr:y>
    </cdr:from>
    <cdr:to>
      <cdr:x>0.40262</cdr:x>
      <cdr:y>0.43853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E8D01B0-64BC-41B3-8D24-EF3164F5D943}"/>
            </a:ext>
          </a:extLst>
        </cdr:cNvPr>
        <cdr:cNvSpPr txBox="1"/>
      </cdr:nvSpPr>
      <cdr:spPr>
        <a:xfrm xmlns:a="http://schemas.openxmlformats.org/drawingml/2006/main">
          <a:off x="313181" y="745927"/>
          <a:ext cx="4340772" cy="168165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0.6913</cdr:y>
    </cdr:from>
    <cdr:to>
      <cdr:x>0.40877</cdr:x>
      <cdr:y>0.75679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023360B-411A-4175-B341-2E7D9812E5EB}"/>
            </a:ext>
          </a:extLst>
        </cdr:cNvPr>
        <cdr:cNvSpPr txBox="1"/>
      </cdr:nvSpPr>
      <cdr:spPr>
        <a:xfrm xmlns:a="http://schemas.openxmlformats.org/drawingml/2006/main">
          <a:off x="0" y="3826832"/>
          <a:ext cx="4725114" cy="3625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 dirty="0"/>
            <a:t>Side effects  of medications (e.g., impact on oral tissues)</a:t>
          </a:r>
        </a:p>
      </cdr:txBody>
    </cdr:sp>
  </cdr:relSizeAnchor>
  <cdr:relSizeAnchor xmlns:cdr="http://schemas.openxmlformats.org/drawingml/2006/chartDrawing">
    <cdr:from>
      <cdr:x>4.61968E-5</cdr:x>
      <cdr:y>0.5</cdr:y>
    </cdr:from>
    <cdr:to>
      <cdr:x>0.40882</cdr:x>
      <cdr:y>0.56549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B2BED9F-1654-43CA-B023-A957FBD1D156}"/>
            </a:ext>
          </a:extLst>
        </cdr:cNvPr>
        <cdr:cNvSpPr txBox="1"/>
      </cdr:nvSpPr>
      <cdr:spPr>
        <a:xfrm xmlns:a="http://schemas.openxmlformats.org/drawingml/2006/main">
          <a:off x="534" y="2767864"/>
          <a:ext cx="4725114" cy="3625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Understanding behavioral changes (e.g., inability to process instructions)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374E2E2-2346-43D9-9228-42E247B6FB1D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B9CD37F-2504-4B3D-A235-7FA98B867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0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98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33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5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96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96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4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65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1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6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3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2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4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3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29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5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47CA-B5CC-4DE0-BC79-87D8F378E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E0F2A-75C2-422F-8278-7976F8DF4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29E14-564B-4D1E-929B-80969A52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954EC-DE1D-4088-8D5A-3CA4CD7F7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47B29-9800-443B-83B9-184B4593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6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CA66-393B-40CF-A601-32683071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1EE63-1856-47B5-A877-72D395F6F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3D89B-9865-4EE0-864F-3C9B8A1E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6639-73C6-4ED0-9805-4A82812B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00A6B-D2C2-4F0D-8F54-0C7D2F16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5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F6326-D41B-4B66-87E4-61452FD2D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45382-EA30-49B1-ACA8-4D12EC1A7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958CA-30A3-46EA-BBA3-F4790114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8C163-DB9D-4AED-A193-DE5FFDC1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BA5A9-01DC-40D3-8AB8-86D62491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9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935C-387A-49E1-B114-BE310332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A6A74-2530-4B97-93FA-85026C802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80F3C-FEE4-4EE5-8451-890AA670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0F835-6F80-4492-8389-DD03D9CC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43A56-6926-4DD0-93C2-EB483BFB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3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403C-3D0C-45FB-AEAD-6C447F2F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7DB74-3AA6-49A5-8230-FAA4854E6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C9293-A458-4EAB-99F5-B8F76F3E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592A6-2FE1-4EF8-AAA2-1D0D85B6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15D82-DB32-4CA0-9CE6-B1534568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9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4745-9FF5-4F6C-9F26-B254EC3A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EF05B-80DC-4C6B-BBE3-E950356D4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92A23-0328-49A6-8244-2516E49EE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D3D9-67D9-46A8-B46E-DF6F2D78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5015B-3A9F-467C-9F7F-4F5D2E63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B5C6B-5822-4AD5-9157-B9512353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7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AD04-E79C-49E7-8562-1E8F8689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B5819-205B-4AD1-8954-15FBF4215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44EDA-0C4D-4F68-A0D7-A94E75465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925E7-9A72-4030-A43E-771408EE2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6D895-2709-4EDB-91A3-EBC08AEC5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7A7ED-F3DF-41BB-BD8F-663B7143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13B1E-5716-4E10-B5BC-D2A65B1D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B9B39-31E9-4B7B-92F5-6C7B2070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3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8F0A2-9E89-47A7-9BBF-95F078E4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2E0B5-D0B7-48F1-87FD-631CD824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67823-76E7-4811-ACAA-69C1543D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F666B-4CA5-4E8C-B34F-122629AE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2BB26D-FE65-4D9F-8A10-F8120EB7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9F269-3A5D-4929-AF93-F53D6338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5DC58-947D-4ABA-B4C6-4AACB22A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3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ED98-F3B4-4555-BC81-3EFC2DED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AB9DF-2E3E-42CE-A8E9-8AF656A8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FA483-971F-4C19-BAEB-E0F22792B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99A3-A48C-4897-AF9B-6CAB3605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4C8A5-D75F-418E-B861-1669CDC0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92616-7D61-4F06-A69C-76E0E1FF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9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BCC9-B970-415F-8075-6271BCEB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843D90-576E-4C29-BACC-0B655B0EE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BB3FA-3408-4547-B64C-0E30CB371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259CE-490D-4A37-BB13-A61518D8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582BB-8C1F-4595-878F-FE355999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C7657-4E12-4F33-A555-C8EB2AF2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0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BF008F-DF3B-42E0-9CC0-D9EF9B00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DC74E-F242-4FDA-A008-BAD8CF3CD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3020F-1DDF-4338-993A-76B206C48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5A44-0F7E-43FC-A9D0-22D025DE40D5}" type="datetimeFigureOut">
              <a:rPr lang="en-US" smtClean="0"/>
              <a:t>5/26/2022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44561-263E-48D5-9B71-9DECA30A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CD0DD-6886-47F8-BB1C-5A0CEB3E7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2024820305,&quot;Placement&quot;:&quot;Header&quot;,&quot;Top&quot;:0.0,&quot;Left&quot;:885.379761,&quot;SlideWidth&quot;:960,&quot;SlideHeight&quot;:540}">
            <a:extLst>
              <a:ext uri="{FF2B5EF4-FFF2-40B4-BE49-F238E27FC236}">
                <a16:creationId xmlns:a16="http://schemas.microsoft.com/office/drawing/2014/main" id="{A33C40EA-F360-4878-8429-E3148C9C3884}"/>
              </a:ext>
            </a:extLst>
          </p:cNvPr>
          <p:cNvSpPr txBox="1"/>
          <p:nvPr userDrawn="1"/>
        </p:nvSpPr>
        <p:spPr>
          <a:xfrm>
            <a:off x="11244323" y="0"/>
            <a:ext cx="94767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Business Use</a:t>
            </a:r>
          </a:p>
        </p:txBody>
      </p:sp>
    </p:spTree>
    <p:extLst>
      <p:ext uri="{BB962C8B-B14F-4D97-AF65-F5344CB8AC3E}">
        <p14:creationId xmlns:p14="http://schemas.microsoft.com/office/powerpoint/2010/main" val="61054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ifdh.org/ifdh-2021-oral-systemic-link-survey.html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://www.ifdh.org/ifdh-2021-pediatric-practices-surve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fdh.org/ifdh-2019-toothpaste-survey.html" TargetMode="External"/><Relationship Id="rId5" Type="http://schemas.openxmlformats.org/officeDocument/2006/relationships/hyperlink" Target="http://www.ifdh.org/ifdh-2020-covid-survey.html" TargetMode="External"/><Relationship Id="rId10" Type="http://schemas.openxmlformats.org/officeDocument/2006/relationships/hyperlink" Target="http://2016.igem.org/Team:Kyoto/Integrated_Practices" TargetMode="External"/><Relationship Id="rId4" Type="http://schemas.openxmlformats.org/officeDocument/2006/relationships/hyperlink" Target="http://www.ifdh.org/ifdh-2020-electric-toothbrush-survey.html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www.createdebate.com/debate/show/All_things_work_together_for_the_good_of_those_who_love_Go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EF61F-5CCB-4D48-AB5B-BE8740C9B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684" y="1152144"/>
            <a:ext cx="4645025" cy="3072393"/>
          </a:xfrm>
        </p:spPr>
        <p:txBody>
          <a:bodyPr>
            <a:normAutofit/>
          </a:bodyPr>
          <a:lstStyle/>
          <a:p>
            <a:pPr algn="l"/>
            <a:r>
              <a:rPr lang="en-US" sz="3900" dirty="0"/>
              <a:t>IFDH Elderly Patient</a:t>
            </a:r>
            <a:br>
              <a:rPr lang="en-US" sz="3900" dirty="0"/>
            </a:br>
            <a:r>
              <a:rPr lang="en-US" sz="3900" dirty="0"/>
              <a:t>Practices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77C0F-2D66-4B44-AFAC-2E8301EC4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684" y="4462272"/>
            <a:ext cx="3953501" cy="1272831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April 2022</a:t>
            </a:r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8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C85E8D6-00AB-459D-9BC0-09CFBA940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08" y="736850"/>
            <a:ext cx="6428067" cy="2008770"/>
          </a:xfrm>
          <a:prstGeom prst="rect">
            <a:avLst/>
          </a:prstGeom>
        </p:spPr>
      </p:pic>
      <p:sp>
        <p:nvSpPr>
          <p:cNvPr id="149" name="Rectangle 1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indoor, wall, person, plant&#10;&#10;Description automatically generated">
            <a:extLst>
              <a:ext uri="{FF2B5EF4-FFF2-40B4-BE49-F238E27FC236}">
                <a16:creationId xmlns:a16="http://schemas.microsoft.com/office/drawing/2014/main" id="{497B2AE5-672D-4EAE-B0E8-8F1CBEFAD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37" y="2906970"/>
            <a:ext cx="51428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9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8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9" name="Rectangle 1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BCA3E9B-C467-49D0-96BC-2D82704B4C6F}"/>
              </a:ext>
            </a:extLst>
          </p:cNvPr>
          <p:cNvSpPr txBox="1">
            <a:spLocks/>
          </p:cNvSpPr>
          <p:nvPr/>
        </p:nvSpPr>
        <p:spPr>
          <a:xfrm>
            <a:off x="1742909" y="361934"/>
            <a:ext cx="10525207" cy="5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How often do you recommend the following products to your elderly patients? 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D8F02F0D-13B4-49D5-A15B-DAF195F70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563061"/>
              </p:ext>
            </p:extLst>
          </p:nvPr>
        </p:nvGraphicFramePr>
        <p:xfrm>
          <a:off x="520871" y="893015"/>
          <a:ext cx="11581981" cy="570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2AB4DDB5-39BF-499E-8FAC-2512B0308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8" y="6228811"/>
            <a:ext cx="1830668" cy="5720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1E0FD66-A5BC-42D9-A6F8-686222558D88}"/>
              </a:ext>
            </a:extLst>
          </p:cNvPr>
          <p:cNvSpPr txBox="1"/>
          <p:nvPr/>
        </p:nvSpPr>
        <p:spPr>
          <a:xfrm>
            <a:off x="10635628" y="6494061"/>
            <a:ext cx="1211463" cy="37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N=517</a:t>
            </a:r>
          </a:p>
        </p:txBody>
      </p:sp>
    </p:spTree>
    <p:extLst>
      <p:ext uri="{BB962C8B-B14F-4D97-AF65-F5344CB8AC3E}">
        <p14:creationId xmlns:p14="http://schemas.microsoft.com/office/powerpoint/2010/main" val="312527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8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9" name="Rectangle 1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288DEF-3716-47FE-B43F-3EA2FEF52570}"/>
              </a:ext>
            </a:extLst>
          </p:cNvPr>
          <p:cNvSpPr/>
          <p:nvPr/>
        </p:nvSpPr>
        <p:spPr>
          <a:xfrm>
            <a:off x="2728820" y="102765"/>
            <a:ext cx="8830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How would you rate your knowledge level on the following topics specifically related to elderly patients and the aging dentition?  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A5B4994-BD9C-4691-B058-4D7013ADEA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752822"/>
              </p:ext>
            </p:extLst>
          </p:nvPr>
        </p:nvGraphicFramePr>
        <p:xfrm>
          <a:off x="632750" y="1110647"/>
          <a:ext cx="11559250" cy="553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190EA41-5CDF-4353-A7E4-EE15B3DC8F2F}"/>
              </a:ext>
            </a:extLst>
          </p:cNvPr>
          <p:cNvSpPr txBox="1"/>
          <p:nvPr/>
        </p:nvSpPr>
        <p:spPr>
          <a:xfrm>
            <a:off x="766835" y="5307649"/>
            <a:ext cx="455097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CA5D1-7F78-471E-AD00-611D98821EB5}"/>
              </a:ext>
            </a:extLst>
          </p:cNvPr>
          <p:cNvSpPr txBox="1"/>
          <p:nvPr/>
        </p:nvSpPr>
        <p:spPr>
          <a:xfrm>
            <a:off x="1020361" y="1916528"/>
            <a:ext cx="119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1"/>
                </a:solidFill>
              </a:rPr>
              <a:t>Highest rated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C13401-FD9E-43EA-925E-3EB50F257471}"/>
              </a:ext>
            </a:extLst>
          </p:cNvPr>
          <p:cNvSpPr txBox="1"/>
          <p:nvPr/>
        </p:nvSpPr>
        <p:spPr>
          <a:xfrm>
            <a:off x="832468" y="5351874"/>
            <a:ext cx="1195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Lowest rated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44239E-C6EB-49C1-B1FB-E6E68E63E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" y="6285917"/>
            <a:ext cx="1830668" cy="5720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6B110F1-E974-44F3-8A6E-EABF737E70E8}"/>
              </a:ext>
            </a:extLst>
          </p:cNvPr>
          <p:cNvSpPr txBox="1"/>
          <p:nvPr/>
        </p:nvSpPr>
        <p:spPr>
          <a:xfrm>
            <a:off x="10635628" y="6494061"/>
            <a:ext cx="1211463" cy="37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N=517</a:t>
            </a:r>
          </a:p>
        </p:txBody>
      </p:sp>
    </p:spTree>
    <p:extLst>
      <p:ext uri="{BB962C8B-B14F-4D97-AF65-F5344CB8AC3E}">
        <p14:creationId xmlns:p14="http://schemas.microsoft.com/office/powerpoint/2010/main" val="32719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8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9" name="Rectangle 1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82D1AF5-4D10-42CA-B60B-C7BF32C50A51}"/>
              </a:ext>
            </a:extLst>
          </p:cNvPr>
          <p:cNvSpPr txBox="1">
            <a:spLocks/>
          </p:cNvSpPr>
          <p:nvPr/>
        </p:nvSpPr>
        <p:spPr>
          <a:xfrm>
            <a:off x="713677" y="1973432"/>
            <a:ext cx="4565104" cy="30723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3200" dirty="0"/>
            </a:br>
            <a:r>
              <a:rPr lang="en-US" sz="3200" u="sng" dirty="0"/>
              <a:t>64% are ‘extremely or very likely’ to recommend a product specifically designed for needs of elderly patients </a:t>
            </a:r>
            <a:br>
              <a:rPr lang="en-US" sz="3200" u="sng" dirty="0"/>
            </a:br>
            <a:br>
              <a:rPr lang="en-US" sz="3200" u="sng" dirty="0"/>
            </a:br>
            <a:br>
              <a:rPr lang="en-US" sz="3200" dirty="0"/>
            </a:b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D7FB14-2255-48C0-A5EF-39250CDB32BF}"/>
              </a:ext>
            </a:extLst>
          </p:cNvPr>
          <p:cNvSpPr txBox="1"/>
          <p:nvPr/>
        </p:nvSpPr>
        <p:spPr>
          <a:xfrm>
            <a:off x="5551423" y="306115"/>
            <a:ext cx="638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rgbClr val="4472C4">
                    <a:lumMod val="60000"/>
                    <a:lumOff val="40000"/>
                  </a:srgbClr>
                </a:solidFill>
              </a:rPr>
              <a:t>How likely are you to recommend an oral hygiene product that has been specifically designed for the needs of elderly patients (e.g., a toothbrush with a handle adapted for improved manual dexterity)?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5D1531F0-290D-4858-A1DC-B6F13391B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047779"/>
              </p:ext>
            </p:extLst>
          </p:nvPr>
        </p:nvGraphicFramePr>
        <p:xfrm>
          <a:off x="5381297" y="1560429"/>
          <a:ext cx="6708186" cy="499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D3309E3C-08A5-459C-A5EA-EC1F09338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7" y="6066989"/>
            <a:ext cx="1830668" cy="57208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1A90DD8-687E-434A-98A4-C7513D410981}"/>
              </a:ext>
            </a:extLst>
          </p:cNvPr>
          <p:cNvSpPr txBox="1"/>
          <p:nvPr/>
        </p:nvSpPr>
        <p:spPr>
          <a:xfrm>
            <a:off x="10635628" y="6494061"/>
            <a:ext cx="1211463" cy="37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N=517</a:t>
            </a:r>
          </a:p>
        </p:txBody>
      </p:sp>
    </p:spTree>
    <p:extLst>
      <p:ext uri="{BB962C8B-B14F-4D97-AF65-F5344CB8AC3E}">
        <p14:creationId xmlns:p14="http://schemas.microsoft.com/office/powerpoint/2010/main" val="295269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8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9" name="Rectangle 1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0E5DFD9-9E1D-4407-811A-CA89F000C0BD}"/>
              </a:ext>
            </a:extLst>
          </p:cNvPr>
          <p:cNvSpPr txBox="1">
            <a:spLocks/>
          </p:cNvSpPr>
          <p:nvPr/>
        </p:nvSpPr>
        <p:spPr>
          <a:xfrm>
            <a:off x="739259" y="839270"/>
            <a:ext cx="10515600" cy="51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dirty="0"/>
            </a:br>
            <a:r>
              <a:rPr lang="en-US" sz="2800" b="1" dirty="0"/>
              <a:t>Long-Term Care Facility Activities for Elderly Patients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446CFE-F14F-4F22-BB9E-2812763774C8}"/>
              </a:ext>
            </a:extLst>
          </p:cNvPr>
          <p:cNvSpPr txBox="1"/>
          <p:nvPr/>
        </p:nvSpPr>
        <p:spPr>
          <a:xfrm>
            <a:off x="1163554" y="1593812"/>
            <a:ext cx="3208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accent1"/>
                </a:solidFill>
              </a:rPr>
              <a:t>Does your country’s regulatory body allow dental hygienists to work independently in long-term care or private homes?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6A0EB21F-9BC1-452A-B0EC-0EFF94AF7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410748"/>
              </p:ext>
            </p:extLst>
          </p:nvPr>
        </p:nvGraphicFramePr>
        <p:xfrm>
          <a:off x="659786" y="2962238"/>
          <a:ext cx="3930339" cy="25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B7B6887C-1CC7-4B98-B694-5E4CA2EA0823}"/>
              </a:ext>
            </a:extLst>
          </p:cNvPr>
          <p:cNvSpPr txBox="1">
            <a:spLocks/>
          </p:cNvSpPr>
          <p:nvPr/>
        </p:nvSpPr>
        <p:spPr>
          <a:xfrm>
            <a:off x="5146707" y="1352271"/>
            <a:ext cx="2672992" cy="159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Do you provide oral health care to elderly patients in a long-term care facility?  </a:t>
            </a: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84BA8C21-C200-4EDD-94FC-82EDEB754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329260"/>
              </p:ext>
            </p:extLst>
          </p:nvPr>
        </p:nvGraphicFramePr>
        <p:xfrm>
          <a:off x="4949633" y="3022077"/>
          <a:ext cx="2899704" cy="263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DDE4222A-8991-422E-BF06-723AE12E0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271410"/>
              </p:ext>
            </p:extLst>
          </p:nvPr>
        </p:nvGraphicFramePr>
        <p:xfrm>
          <a:off x="8343442" y="2952422"/>
          <a:ext cx="3384089" cy="266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itle 1">
            <a:extLst>
              <a:ext uri="{FF2B5EF4-FFF2-40B4-BE49-F238E27FC236}">
                <a16:creationId xmlns:a16="http://schemas.microsoft.com/office/drawing/2014/main" id="{737C0E92-1095-473F-B20F-15D8D603666C}"/>
              </a:ext>
            </a:extLst>
          </p:cNvPr>
          <p:cNvSpPr txBox="1">
            <a:spLocks/>
          </p:cNvSpPr>
          <p:nvPr/>
        </p:nvSpPr>
        <p:spPr>
          <a:xfrm>
            <a:off x="8744896" y="1352270"/>
            <a:ext cx="2897165" cy="159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If you do not deliver care in a long-term care facility, would you be interested if the opportunity was provided?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04D5F55-E531-430C-9883-76F30D404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7" y="6066989"/>
            <a:ext cx="1830668" cy="57208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F1BED03-B3A6-42BF-8B77-5C5B75EE6479}"/>
              </a:ext>
            </a:extLst>
          </p:cNvPr>
          <p:cNvSpPr txBox="1"/>
          <p:nvPr/>
        </p:nvSpPr>
        <p:spPr>
          <a:xfrm>
            <a:off x="2173460" y="5427594"/>
            <a:ext cx="1211463" cy="37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N=517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58FD97-9A2B-4246-B9A2-AACBBFDEFBE9}"/>
              </a:ext>
            </a:extLst>
          </p:cNvPr>
          <p:cNvSpPr txBox="1"/>
          <p:nvPr/>
        </p:nvSpPr>
        <p:spPr>
          <a:xfrm>
            <a:off x="5490267" y="5427594"/>
            <a:ext cx="1211463" cy="37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N=517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6C9404-D2CE-496C-A55A-58B61AD17A9B}"/>
              </a:ext>
            </a:extLst>
          </p:cNvPr>
          <p:cNvSpPr txBox="1"/>
          <p:nvPr/>
        </p:nvSpPr>
        <p:spPr>
          <a:xfrm>
            <a:off x="9655877" y="5427594"/>
            <a:ext cx="1211463" cy="37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N=394</a:t>
            </a:r>
          </a:p>
        </p:txBody>
      </p:sp>
    </p:spTree>
    <p:extLst>
      <p:ext uri="{BB962C8B-B14F-4D97-AF65-F5344CB8AC3E}">
        <p14:creationId xmlns:p14="http://schemas.microsoft.com/office/powerpoint/2010/main" val="303695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8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9" name="Rectangle 1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DDFD503-F483-4857-8110-D671672E4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915326"/>
              </p:ext>
            </p:extLst>
          </p:nvPr>
        </p:nvGraphicFramePr>
        <p:xfrm>
          <a:off x="546438" y="3767140"/>
          <a:ext cx="3392585" cy="258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B01E0C76-11BC-40BF-BF1C-0BF1E24DCD41}"/>
              </a:ext>
            </a:extLst>
          </p:cNvPr>
          <p:cNvSpPr txBox="1"/>
          <p:nvPr/>
        </p:nvSpPr>
        <p:spPr>
          <a:xfrm>
            <a:off x="1173972" y="1674674"/>
            <a:ext cx="2889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Do you have the opportunity to instruct staff/residents in alternative oral care delivery to compensate for reduction of motor skills due to arthritis, Parkinson’s, etc.? 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4728B1F6-DA1E-4C71-9029-CC2885482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778701"/>
              </p:ext>
            </p:extLst>
          </p:nvPr>
        </p:nvGraphicFramePr>
        <p:xfrm>
          <a:off x="4873274" y="3659450"/>
          <a:ext cx="3052422" cy="263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AA7DFB08-8B09-472E-8516-F5C257CE1A36}"/>
              </a:ext>
            </a:extLst>
          </p:cNvPr>
          <p:cNvSpPr txBox="1"/>
          <p:nvPr/>
        </p:nvSpPr>
        <p:spPr>
          <a:xfrm>
            <a:off x="5000044" y="1667043"/>
            <a:ext cx="28895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Would you be willing to be involved in a “teach the teacher” program where dental hygienists teach the care givers in long term care and they in turn teach each other?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A382A07-F3BF-40A5-AC67-EE6448BB32FC}"/>
              </a:ext>
            </a:extLst>
          </p:cNvPr>
          <p:cNvSpPr txBox="1">
            <a:spLocks/>
          </p:cNvSpPr>
          <p:nvPr/>
        </p:nvSpPr>
        <p:spPr>
          <a:xfrm>
            <a:off x="9014286" y="1734636"/>
            <a:ext cx="2530453" cy="159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you involved in teaching long-term care staff in oral care?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0F039122-A67D-4DFA-90CA-1B6BCD5CE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332502"/>
              </p:ext>
            </p:extLst>
          </p:nvPr>
        </p:nvGraphicFramePr>
        <p:xfrm>
          <a:off x="8705105" y="3531697"/>
          <a:ext cx="2707484" cy="2585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1556FB58-A812-4DF4-B910-07FCBAEB487E}"/>
              </a:ext>
            </a:extLst>
          </p:cNvPr>
          <p:cNvSpPr txBox="1">
            <a:spLocks/>
          </p:cNvSpPr>
          <p:nvPr/>
        </p:nvSpPr>
        <p:spPr>
          <a:xfrm>
            <a:off x="739259" y="839270"/>
            <a:ext cx="10515600" cy="51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dirty="0"/>
            </a:br>
            <a:r>
              <a:rPr lang="en-US" sz="2800" b="1" dirty="0"/>
              <a:t>Long-Term Care Facility Activities for Elderly Patients (continued)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C4EA010-94B3-44F4-88BB-A3702C22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7" y="6066989"/>
            <a:ext cx="1830668" cy="57208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8597CDE-6420-4D99-9C8C-1CF3234D82E6}"/>
              </a:ext>
            </a:extLst>
          </p:cNvPr>
          <p:cNvSpPr txBox="1"/>
          <p:nvPr/>
        </p:nvSpPr>
        <p:spPr>
          <a:xfrm>
            <a:off x="9673780" y="6348326"/>
            <a:ext cx="213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N=517, all questions</a:t>
            </a:r>
          </a:p>
        </p:txBody>
      </p:sp>
    </p:spTree>
    <p:extLst>
      <p:ext uri="{BB962C8B-B14F-4D97-AF65-F5344CB8AC3E}">
        <p14:creationId xmlns:p14="http://schemas.microsoft.com/office/powerpoint/2010/main" val="393994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9C03FB2-BC27-4D57-AFBF-CB7F19F3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752" y="2571202"/>
            <a:ext cx="3917972" cy="1325563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Demographics</a:t>
            </a:r>
            <a:br>
              <a:rPr lang="en-US" u="sng" dirty="0"/>
            </a:br>
            <a:br>
              <a:rPr lang="en-US" u="sng" dirty="0"/>
            </a:br>
            <a:r>
              <a:rPr lang="en-US" u="sng" dirty="0"/>
              <a:t>Years of dental hygiene experience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Skewed slightly towards 25 years of experience or more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8D5007-7DC3-4FB9-B1BB-BA28A6764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24" y="6232350"/>
            <a:ext cx="1730459" cy="540768"/>
          </a:xfrm>
          <a:prstGeom prst="rect">
            <a:avLst/>
          </a:prstGeom>
        </p:spPr>
      </p:pic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/>
          </p:cNvGraphicFramePr>
          <p:nvPr/>
        </p:nvGraphicFramePr>
        <p:xfrm>
          <a:off x="5302505" y="1328983"/>
          <a:ext cx="6413500" cy="46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E476C2B7-5E67-4CDF-BEEB-C266CE947336}"/>
              </a:ext>
            </a:extLst>
          </p:cNvPr>
          <p:cNvSpPr txBox="1"/>
          <p:nvPr/>
        </p:nvSpPr>
        <p:spPr>
          <a:xfrm>
            <a:off x="8937457" y="6316948"/>
            <a:ext cx="1211463" cy="37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N=558</a:t>
            </a:r>
          </a:p>
        </p:txBody>
      </p:sp>
    </p:spTree>
    <p:extLst>
      <p:ext uri="{BB962C8B-B14F-4D97-AF65-F5344CB8AC3E}">
        <p14:creationId xmlns:p14="http://schemas.microsoft.com/office/powerpoint/2010/main" val="61045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29D53-BD08-4F84-B9E8-17FF5803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6" y="2306665"/>
            <a:ext cx="3794760" cy="30723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 Setting </a:t>
            </a:r>
            <a:br>
              <a:rPr lang="en-US" sz="4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3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/>
              <a:t>63%</a:t>
            </a: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 in a private practice setting.  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12% are in independent dental hygiene practices.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7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7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52B81708-0B89-4F8B-89BF-15C4A9183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89" y="6239837"/>
            <a:ext cx="1730459" cy="540768"/>
          </a:xfrm>
          <a:prstGeom prst="rect">
            <a:avLst/>
          </a:prstGeom>
        </p:spPr>
      </p:pic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>
            <a:graphicFrameLocks/>
          </p:cNvGraphicFramePr>
          <p:nvPr/>
        </p:nvGraphicFramePr>
        <p:xfrm>
          <a:off x="4865018" y="443487"/>
          <a:ext cx="7326982" cy="558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E0D37615-1F05-4799-8822-25B2FA3E3E25}"/>
              </a:ext>
            </a:extLst>
          </p:cNvPr>
          <p:cNvSpPr txBox="1"/>
          <p:nvPr/>
        </p:nvSpPr>
        <p:spPr>
          <a:xfrm>
            <a:off x="8937457" y="6316948"/>
            <a:ext cx="1211463" cy="37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N=558</a:t>
            </a:r>
          </a:p>
        </p:txBody>
      </p:sp>
    </p:spTree>
    <p:extLst>
      <p:ext uri="{BB962C8B-B14F-4D97-AF65-F5344CB8AC3E}">
        <p14:creationId xmlns:p14="http://schemas.microsoft.com/office/powerpoint/2010/main" val="405459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29D53-BD08-4F84-B9E8-17FF5803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43" y="2249411"/>
            <a:ext cx="3794760" cy="30723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Education</a:t>
            </a:r>
            <a:br>
              <a:rPr lang="en-US" sz="48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63% have Bachelor’s Degree or Diploma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782996CD-1143-4925-9156-C41304569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24" y="6232350"/>
            <a:ext cx="1730459" cy="540768"/>
          </a:xfrm>
          <a:prstGeom prst="rect">
            <a:avLst/>
          </a:prstGeom>
        </p:spPr>
      </p:pic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00000000-0008-0000-1500-000002000000}"/>
              </a:ext>
            </a:extLst>
          </p:cNvPr>
          <p:cNvGraphicFramePr>
            <a:graphicFrameLocks/>
          </p:cNvGraphicFramePr>
          <p:nvPr/>
        </p:nvGraphicFramePr>
        <p:xfrm>
          <a:off x="5382804" y="503771"/>
          <a:ext cx="5964646" cy="520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87EF226A-897A-487A-9BBA-04A360ECB907}"/>
              </a:ext>
            </a:extLst>
          </p:cNvPr>
          <p:cNvSpPr txBox="1"/>
          <p:nvPr/>
        </p:nvSpPr>
        <p:spPr>
          <a:xfrm>
            <a:off x="8937457" y="6316948"/>
            <a:ext cx="1211463" cy="37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N=558</a:t>
            </a:r>
          </a:p>
        </p:txBody>
      </p:sp>
    </p:spTree>
    <p:extLst>
      <p:ext uri="{BB962C8B-B14F-4D97-AF65-F5344CB8AC3E}">
        <p14:creationId xmlns:p14="http://schemas.microsoft.com/office/powerpoint/2010/main" val="2543480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0EDF680-0EE3-4077-A0FB-FFC1F6928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073CE-149E-4318-86E6-CC6D8821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7" y="801277"/>
            <a:ext cx="4376313" cy="2141046"/>
          </a:xfrm>
        </p:spPr>
        <p:txBody>
          <a:bodyPr>
            <a:normAutofit/>
          </a:bodyPr>
          <a:lstStyle/>
          <a:p>
            <a:r>
              <a:rPr lang="en-US" sz="4200" dirty="0"/>
              <a:t>Other IFDH Survey Results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023A6B-474A-4C72-AE9E-7E61B1FA0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0BBC543-6642-481D-A486-49842369D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916731A1-B127-427A-9AA6-8CE75940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FCC7D3E6-CDAF-44CE-871A-7AA790B12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C732796F-4C2A-4B12-A428-1DD98D3CB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2D7CDE26-B570-4FD9-BE55-42F3B5DC9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751365D3-D87E-418A-A5B3-9FBA4D5B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21511E1A-481B-4B7A-9144-951E87128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0FA45996-5B6A-4CFA-A088-389C8CBB1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C8EF3915-67C8-4B11-8DA1-8D36AF381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67C6CE21-5336-4BED-9E43-F9DA89FF5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14482BB9-B2F4-4FE2-A8AE-DDE3AE1CE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45983752-71E2-4888-BA93-7B535A5DD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007BD6B4-655D-4EA6-890A-EBC46AD9D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CE04D955-6B26-4799-A26E-EEC52ED3D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16D59A37-B397-46C7-8C07-C15E3F1B2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C9DE589C-4B40-4E46-B86C-B8A631D98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740EAE1B-DF39-4048-9330-71AC77364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10CB22A5-5D4C-4377-975B-EFEDB44D6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70B36B0-AFFF-4BFC-A38C-4093BBFD8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8B50166F-997B-42B4-BF52-C5287413F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A54F98A6-68EF-49B3-BFA0-411E5E27F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233985"/>
            <a:ext cx="6333856" cy="3624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145AF-BFE0-42E0-8F15-8A8BABBAB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325" y="3524686"/>
            <a:ext cx="5172884" cy="303486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/>
              <a:t>Click the links below to learn more about other IFDH surveys: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2022 Pediatric Patient Survey</a:t>
            </a:r>
            <a:endParaRPr lang="en-US" sz="2400" dirty="0">
              <a:hlinkClick r:id="rId3"/>
            </a:endParaRP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2021 Oral-systemic link survey </a:t>
            </a:r>
            <a:endParaRPr lang="en-US" sz="24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2021 Electric toothbrush survey</a:t>
            </a:r>
            <a:endParaRPr lang="en-US" sz="2400" dirty="0">
              <a:hlinkClick r:id="rId5"/>
            </a:endParaRP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2020 Covid Survey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2019 Toothpaste Survey </a:t>
            </a:r>
            <a:endParaRPr lang="en-US" sz="2400" dirty="0"/>
          </a:p>
          <a:p>
            <a:endParaRPr lang="en-US" sz="8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E74D0A3-84AB-4094-9C03-62DF87106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38" y="2183610"/>
            <a:ext cx="2885218" cy="901630"/>
          </a:xfrm>
          <a:prstGeom prst="rect">
            <a:avLst/>
          </a:prstGeom>
        </p:spPr>
      </p:pic>
      <p:pic>
        <p:nvPicPr>
          <p:cNvPr id="31" name="Picture 2" descr="Crest OralB">
            <a:extLst>
              <a:ext uri="{FF2B5EF4-FFF2-40B4-BE49-F238E27FC236}">
                <a16:creationId xmlns:a16="http://schemas.microsoft.com/office/drawing/2014/main" id="{E6E9C044-22A0-473E-AF8D-0028C9227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57" y="6198918"/>
            <a:ext cx="3151977" cy="4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CEB48E0-B683-421E-A29A-EC92AC3136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367226" y="329661"/>
            <a:ext cx="5791404" cy="45677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C11309-AEB4-4A3F-818E-D07E11FA6082}"/>
              </a:ext>
            </a:extLst>
          </p:cNvPr>
          <p:cNvSpPr txBox="1"/>
          <p:nvPr/>
        </p:nvSpPr>
        <p:spPr>
          <a:xfrm>
            <a:off x="8753788" y="5497452"/>
            <a:ext cx="345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IFDH thanks Procter &amp; Gamble for supporting these surveys.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1DCD4319-21CA-4165-A08D-D1E05DC37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0DA53-ED4B-4624-9273-C94BF706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>
            <a:normAutofit/>
          </a:bodyPr>
          <a:lstStyle/>
          <a:p>
            <a:r>
              <a:rPr lang="en-US" dirty="0"/>
              <a:t>Survey Background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1669B06-C46A-44F5-8C95-4AA9C8795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D76B2F7-4F50-4773-9D4F-290F71003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129C72A8-9B1F-4E7C-849C-3ED6C4F65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9B4AD277-5CD3-42C3-8B43-2D645DF1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705E15-6BC1-424E-9A76-D1005A391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1F76BC37-F98D-4577-97A0-F827D0D17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9BD26941-01BA-4D66-8E65-20857D3DC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449B424C-62D9-4A49-AC52-5A78F2E40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576C9EBF-ED63-4269-A697-F6509920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AD803FF3-8F07-4737-8BB1-105F778F12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FAED273-7CA0-4E1E-B334-37B189A6B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C9C1E0D9-E570-4AF5-880E-BBA6DD522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EDEDE693-1FBA-4D1A-A164-53CCD5CB0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6AA202F9-EAD4-4DEA-9024-632A4F73B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C6CCC0AF-E071-40EB-8C53-5ACA30272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0AA000E7-AF97-4611-99C3-B1E03F5A4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AFC00B1E-E93B-4433-97D2-5360B330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B4B77C83-19B4-4B90-ABA7-E70C365B4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597565E2-2F06-489E-937B-AD74A7823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2F228EE9-2816-457D-83CE-BCFA543CB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374D8F1E-E29D-4C22-AF20-A95EB92C9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098949E-5092-4412-96DF-3B6F7FDD1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625" y="994545"/>
            <a:ext cx="4890276" cy="1528211"/>
          </a:xfrm>
          <a:prstGeom prst="rect">
            <a:avLst/>
          </a:prstGeom>
        </p:spPr>
      </p:pic>
      <p:sp>
        <p:nvSpPr>
          <p:cNvPr id="73" name="Rectangle 65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C456-1F36-4AD3-8574-38638565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527" y="3502955"/>
            <a:ext cx="10659373" cy="30276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Survey #6 in a series supported by Procter &amp; Gamble conducted in April 2022.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Objectives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To better understand global dental hygienists’ practices regarding elderly patients (</a:t>
            </a:r>
            <a:r>
              <a:rPr lang="en-US" sz="2000" u="sng" dirty="0"/>
              <a:t>&gt; </a:t>
            </a:r>
            <a:r>
              <a:rPr lang="en-US" sz="2000" dirty="0"/>
              <a:t>65 years old).</a:t>
            </a:r>
            <a:br>
              <a:rPr lang="en-US" sz="2000" dirty="0"/>
            </a:br>
            <a:r>
              <a:rPr lang="en-US" sz="2000" dirty="0"/>
              <a:t>To identify opportunities for future educational programs.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Survey flow: </a:t>
            </a:r>
            <a:br>
              <a:rPr lang="en-US" sz="2000" dirty="0"/>
            </a:br>
            <a:r>
              <a:rPr lang="en-US" sz="2000" dirty="0"/>
              <a:t>IFDH </a:t>
            </a:r>
            <a:r>
              <a:rPr lang="en-US" sz="2000" dirty="0">
                <a:sym typeface="Wingdings" panose="05000000000000000000" pitchFamily="2" charset="2"/>
              </a:rPr>
              <a:t> 34 national associations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individual </a:t>
            </a:r>
            <a:r>
              <a:rPr lang="en-US" sz="2000" dirty="0"/>
              <a:t>members. </a:t>
            </a:r>
            <a:br>
              <a:rPr lang="en-US" sz="2000" dirty="0"/>
            </a:b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23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B4E1AD-FC4F-4946-AF42-211301DA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79" y="1262088"/>
            <a:ext cx="5239161" cy="605979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4000" kern="1200" dirty="0">
                <a:latin typeface="+mj-lt"/>
                <a:ea typeface="+mj-ea"/>
                <a:cs typeface="+mj-cs"/>
              </a:rPr>
            </a:br>
            <a:br>
              <a:rPr lang="en-US" sz="4000" kern="1200" dirty="0">
                <a:latin typeface="+mj-lt"/>
                <a:ea typeface="+mj-ea"/>
                <a:cs typeface="+mj-cs"/>
              </a:rPr>
            </a:br>
            <a:r>
              <a:rPr lang="en-US" sz="4000" kern="1200" dirty="0">
                <a:latin typeface="+mj-lt"/>
                <a:ea typeface="+mj-ea"/>
                <a:cs typeface="+mj-cs"/>
              </a:rPr>
              <a:t>558 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respondents from</a:t>
            </a:r>
            <a:br>
              <a:rPr lang="en-US" sz="3600" kern="1200" dirty="0">
                <a:latin typeface="+mj-lt"/>
                <a:ea typeface="+mj-ea"/>
                <a:cs typeface="+mj-cs"/>
              </a:rPr>
            </a:br>
            <a:r>
              <a:rPr lang="en-US" sz="3600" kern="1200" dirty="0">
                <a:latin typeface="+mj-lt"/>
                <a:ea typeface="+mj-ea"/>
                <a:cs typeface="+mj-cs"/>
              </a:rPr>
              <a:t>28 </a:t>
            </a:r>
            <a:r>
              <a:rPr lang="en-US" sz="3600" dirty="0"/>
              <a:t>countries</a:t>
            </a:r>
            <a:br>
              <a:rPr lang="en-US" sz="4000" dirty="0"/>
            </a:b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93E4E-15A6-4673-B6DD-7BE6C49A4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947" y="3293954"/>
            <a:ext cx="2487767" cy="24042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2000" dirty="0"/>
              <a:t>Top countries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UK	      19%</a:t>
            </a:r>
            <a:br>
              <a:rPr lang="en-US" sz="2000" dirty="0"/>
            </a:br>
            <a:r>
              <a:rPr lang="en-US" sz="2000" dirty="0"/>
              <a:t>Switzerland 16%</a:t>
            </a:r>
            <a:br>
              <a:rPr lang="en-US" sz="2000" dirty="0"/>
            </a:br>
            <a:r>
              <a:rPr lang="en-US" sz="2000" dirty="0"/>
              <a:t>Italy	      15%</a:t>
            </a:r>
            <a:br>
              <a:rPr lang="en-US" sz="2000" dirty="0"/>
            </a:br>
            <a:r>
              <a:rPr lang="en-US" sz="2000" dirty="0"/>
              <a:t>Finland	       7%</a:t>
            </a:r>
            <a:br>
              <a:rPr lang="en-US" sz="2000" dirty="0"/>
            </a:br>
            <a:r>
              <a:rPr lang="en-US" sz="2000" dirty="0"/>
              <a:t>Canada	       6%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pic>
        <p:nvPicPr>
          <p:cNvPr id="59" name="Picture 58" descr="Map&#10;&#10;Description automatically generated">
            <a:extLst>
              <a:ext uri="{FF2B5EF4-FFF2-40B4-BE49-F238E27FC236}">
                <a16:creationId xmlns:a16="http://schemas.microsoft.com/office/drawing/2014/main" id="{DBD82C2F-63CC-4818-8150-0DEEBD037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88411" y="306115"/>
            <a:ext cx="5041935" cy="37814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CDD882-203E-42A5-AE29-D3D593E48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68" y="6046848"/>
            <a:ext cx="1830668" cy="5720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43071A-F172-4EE3-AC88-B6293AFA0F2F}"/>
              </a:ext>
            </a:extLst>
          </p:cNvPr>
          <p:cNvSpPr txBox="1"/>
          <p:nvPr/>
        </p:nvSpPr>
        <p:spPr>
          <a:xfrm>
            <a:off x="3353635" y="3656528"/>
            <a:ext cx="2516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/>
              <a:t>Korea       	6%</a:t>
            </a:r>
            <a:br>
              <a:rPr lang="en-US" sz="2000" dirty="0"/>
            </a:br>
            <a:r>
              <a:rPr lang="en-US" sz="2000" dirty="0"/>
              <a:t>Ireland		5%</a:t>
            </a:r>
          </a:p>
          <a:p>
            <a:pPr marL="0" indent="0">
              <a:buNone/>
            </a:pPr>
            <a:r>
              <a:rPr lang="en-US" sz="2000" dirty="0"/>
              <a:t>Portugal  	5%</a:t>
            </a:r>
          </a:p>
          <a:p>
            <a:pPr marL="0" indent="0">
              <a:buNone/>
            </a:pPr>
            <a:r>
              <a:rPr lang="en-US" sz="2000" dirty="0"/>
              <a:t>South Africa	4%</a:t>
            </a:r>
          </a:p>
          <a:p>
            <a:pPr marL="0" indent="0">
              <a:buNone/>
            </a:pPr>
            <a:r>
              <a:rPr lang="en-US" sz="2000" dirty="0"/>
              <a:t>Spain 		3%</a:t>
            </a:r>
            <a:br>
              <a:rPr lang="en-US" sz="2000" dirty="0"/>
            </a:br>
            <a:r>
              <a:rPr lang="en-US" sz="2000" dirty="0"/>
              <a:t>Czech Republic 	3%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8B998-A214-46CC-9546-21ED7D0E876F}"/>
              </a:ext>
            </a:extLst>
          </p:cNvPr>
          <p:cNvSpPr txBox="1"/>
          <p:nvPr/>
        </p:nvSpPr>
        <p:spPr>
          <a:xfrm>
            <a:off x="1066588" y="5585183"/>
            <a:ext cx="8479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i="1" dirty="0"/>
              <a:t>Countries with </a:t>
            </a:r>
            <a:r>
              <a:rPr lang="en-US" sz="1800" i="1" u="sng" dirty="0"/>
              <a:t>&lt;</a:t>
            </a:r>
            <a:r>
              <a:rPr lang="en-US" sz="1800" i="1" dirty="0"/>
              <a:t> 2% : USA, Netherlands, Belgium, Australia, Israel, Latvia, Sweden, Lithuania, Japan, Austria, Denmar</a:t>
            </a:r>
            <a:r>
              <a:rPr lang="en-US" i="1" dirty="0"/>
              <a:t>k, Germany, </a:t>
            </a:r>
            <a:r>
              <a:rPr lang="en-US" sz="1800" i="1" dirty="0"/>
              <a:t> India, Malta, New Zealand, Slovak Republic, United Arab Emirates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7740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8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9" name="Rectangle 1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B6C5071-EF38-4F22-A12A-4F4FBDD70E19}"/>
              </a:ext>
            </a:extLst>
          </p:cNvPr>
          <p:cNvSpPr txBox="1">
            <a:spLocks/>
          </p:cNvSpPr>
          <p:nvPr/>
        </p:nvSpPr>
        <p:spPr>
          <a:xfrm>
            <a:off x="839629" y="739095"/>
            <a:ext cx="4024135" cy="502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u="sng" dirty="0"/>
              <a:t>Frequency of treating elderly patients </a:t>
            </a:r>
            <a:br>
              <a:rPr lang="en-US" sz="3600" dirty="0"/>
            </a:br>
            <a:endParaRPr lang="en-US" sz="3600" dirty="0"/>
          </a:p>
          <a:p>
            <a:pPr algn="l"/>
            <a:r>
              <a:rPr lang="en-US" sz="3600" dirty="0"/>
              <a:t>74% see elderly patients daily </a:t>
            </a:r>
            <a:br>
              <a:rPr lang="en-US" sz="3600" dirty="0"/>
            </a:br>
            <a:endParaRPr lang="en-US" sz="3600" dirty="0"/>
          </a:p>
          <a:p>
            <a:pPr algn="l"/>
            <a:br>
              <a:rPr lang="en-US" sz="3600" dirty="0"/>
            </a:br>
            <a:r>
              <a:rPr lang="en-US" sz="1600" dirty="0"/>
              <a:t>Those respondents who see elderly patients at least once a month (517/558) continued with the survey questions.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8184097-E8D2-413C-9D25-D21017DF88BF}"/>
              </a:ext>
            </a:extLst>
          </p:cNvPr>
          <p:cNvSpPr txBox="1">
            <a:spLocks/>
          </p:cNvSpPr>
          <p:nvPr/>
        </p:nvSpPr>
        <p:spPr>
          <a:xfrm>
            <a:off x="4911657" y="889934"/>
            <a:ext cx="7296306" cy="370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How often do you see elderly patients (65 years or older)? 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9641A829-3ABD-40BB-83B8-0C51E3AF2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24545"/>
              </p:ext>
            </p:extLst>
          </p:nvPr>
        </p:nvGraphicFramePr>
        <p:xfrm>
          <a:off x="5383129" y="1457814"/>
          <a:ext cx="6289505" cy="483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71DFEAE1-0A97-4051-903D-B0EF78A08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7" y="6089608"/>
            <a:ext cx="1830668" cy="5720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7C9F58-FBC6-4167-817C-23DD28FB2945}"/>
              </a:ext>
            </a:extLst>
          </p:cNvPr>
          <p:cNvSpPr txBox="1"/>
          <p:nvPr/>
        </p:nvSpPr>
        <p:spPr>
          <a:xfrm>
            <a:off x="10461171" y="6290120"/>
            <a:ext cx="1211463" cy="37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N=558</a:t>
            </a:r>
          </a:p>
        </p:txBody>
      </p:sp>
    </p:spTree>
    <p:extLst>
      <p:ext uri="{BB962C8B-B14F-4D97-AF65-F5344CB8AC3E}">
        <p14:creationId xmlns:p14="http://schemas.microsoft.com/office/powerpoint/2010/main" val="214314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8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9" name="Rectangle 1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2237B15-4F9C-426C-BA4D-4EA01432BEF1}"/>
              </a:ext>
            </a:extLst>
          </p:cNvPr>
          <p:cNvSpPr txBox="1">
            <a:spLocks/>
          </p:cNvSpPr>
          <p:nvPr/>
        </p:nvSpPr>
        <p:spPr>
          <a:xfrm>
            <a:off x="719313" y="1214264"/>
            <a:ext cx="4240873" cy="4377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u="sng" dirty="0"/>
              <a:t>Diseases and conditions</a:t>
            </a:r>
            <a:br>
              <a:rPr lang="en-US" sz="3200" dirty="0"/>
            </a:br>
            <a:endParaRPr lang="en-US" sz="3200" dirty="0"/>
          </a:p>
          <a:p>
            <a:pPr algn="l"/>
            <a:r>
              <a:rPr lang="en-US" sz="3200" dirty="0"/>
              <a:t>Top 5 affecting ‘virtually all + most’ elderly patients</a:t>
            </a:r>
            <a:br>
              <a:rPr lang="en-US" sz="2400" dirty="0"/>
            </a:br>
            <a:r>
              <a:rPr lang="en-US" sz="2200" dirty="0"/>
              <a:t>- Gingival recession (88%)</a:t>
            </a:r>
            <a:br>
              <a:rPr lang="en-US" sz="2200" dirty="0"/>
            </a:br>
            <a:r>
              <a:rPr lang="en-US" sz="2200" dirty="0"/>
              <a:t>- Gingivitis (56%)</a:t>
            </a:r>
            <a:br>
              <a:rPr lang="en-US" sz="2200" dirty="0"/>
            </a:br>
            <a:r>
              <a:rPr lang="en-US" sz="2200" dirty="0"/>
              <a:t>- Erosive tooth wear (50%)</a:t>
            </a:r>
            <a:br>
              <a:rPr lang="en-US" sz="2200" dirty="0"/>
            </a:br>
            <a:r>
              <a:rPr lang="en-US" sz="2200" dirty="0"/>
              <a:t>- Periodontitis (49%)</a:t>
            </a:r>
            <a:br>
              <a:rPr lang="en-US" sz="2200" dirty="0"/>
            </a:br>
            <a:r>
              <a:rPr lang="en-US" sz="2200" dirty="0"/>
              <a:t>- Poor plaque control (43%)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13C289F-D233-4F28-B64E-B3D814F06763}"/>
              </a:ext>
            </a:extLst>
          </p:cNvPr>
          <p:cNvSpPr txBox="1">
            <a:spLocks/>
          </p:cNvSpPr>
          <p:nvPr/>
        </p:nvSpPr>
        <p:spPr>
          <a:xfrm>
            <a:off x="5072529" y="215037"/>
            <a:ext cx="6709568" cy="574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Among your elderly patients, how many present with the following diseases/conditions? 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828F31D0-6303-41AD-B141-4B7565BB3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491238"/>
              </p:ext>
            </p:extLst>
          </p:nvPr>
        </p:nvGraphicFramePr>
        <p:xfrm>
          <a:off x="4740166" y="985573"/>
          <a:ext cx="7448787" cy="545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93B0AB7A-F280-4544-8754-EA235B539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0" y="6057129"/>
            <a:ext cx="1830668" cy="57208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A6BC074-48E3-4FBF-AE1E-9974920FBD60}"/>
              </a:ext>
            </a:extLst>
          </p:cNvPr>
          <p:cNvSpPr txBox="1"/>
          <p:nvPr/>
        </p:nvSpPr>
        <p:spPr>
          <a:xfrm>
            <a:off x="10461171" y="6290120"/>
            <a:ext cx="1211463" cy="37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N=517</a:t>
            </a:r>
          </a:p>
        </p:txBody>
      </p:sp>
    </p:spTree>
    <p:extLst>
      <p:ext uri="{BB962C8B-B14F-4D97-AF65-F5344CB8AC3E}">
        <p14:creationId xmlns:p14="http://schemas.microsoft.com/office/powerpoint/2010/main" val="118510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8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9" name="Rectangle 1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7EE5D4-EEB5-40BB-A94B-7DDBAAEFAA14}"/>
              </a:ext>
            </a:extLst>
          </p:cNvPr>
          <p:cNvSpPr txBox="1">
            <a:spLocks/>
          </p:cNvSpPr>
          <p:nvPr/>
        </p:nvSpPr>
        <p:spPr>
          <a:xfrm>
            <a:off x="606968" y="751097"/>
            <a:ext cx="4437998" cy="443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u="sng" dirty="0"/>
              <a:t>Denture and implant restorations </a:t>
            </a:r>
          </a:p>
          <a:p>
            <a:pPr algn="l"/>
            <a:endParaRPr lang="en-US" sz="3200" dirty="0"/>
          </a:p>
          <a:p>
            <a:pPr algn="l"/>
            <a:r>
              <a:rPr lang="en-US" sz="2400" dirty="0"/>
              <a:t>Top 3 seen in ‘virtually all + most’ elderly patients: </a:t>
            </a:r>
            <a:br>
              <a:rPr lang="en-US" sz="2400" dirty="0"/>
            </a:br>
            <a:r>
              <a:rPr lang="en-US" sz="2200" dirty="0"/>
              <a:t>- Crowns (68%)</a:t>
            </a:r>
            <a:br>
              <a:rPr lang="en-US" sz="2200" dirty="0"/>
            </a:br>
            <a:r>
              <a:rPr lang="en-US" sz="2200" dirty="0"/>
              <a:t>- Removable partial denture (28%)</a:t>
            </a:r>
            <a:br>
              <a:rPr lang="en-US" sz="2200" dirty="0"/>
            </a:br>
            <a:r>
              <a:rPr lang="en-US" sz="2200" dirty="0"/>
              <a:t>- Single implant (20%)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8BA5E84-B7A5-4289-83E6-79386EF2D28F}"/>
              </a:ext>
            </a:extLst>
          </p:cNvPr>
          <p:cNvSpPr txBox="1">
            <a:spLocks/>
          </p:cNvSpPr>
          <p:nvPr/>
        </p:nvSpPr>
        <p:spPr>
          <a:xfrm>
            <a:off x="5044966" y="306115"/>
            <a:ext cx="6873765" cy="985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Among your elderly patients, how many have the following types of dentures or implant restorations?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VIRTUALLY ALL means 80% - 100% MOST means 60% - 80%SOME mean 40% - 60% FEW means 20% - 40% VIRTUALLY NONE means 0% - 20% 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FE6A7063-C1B9-4279-B282-72985D102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822352"/>
              </p:ext>
            </p:extLst>
          </p:nvPr>
        </p:nvGraphicFramePr>
        <p:xfrm>
          <a:off x="5257862" y="1396737"/>
          <a:ext cx="6764679" cy="480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E622CF18-9DA6-416D-BF13-929E64E7C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7" y="6066989"/>
            <a:ext cx="1830668" cy="5720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5CB2E40-D529-4517-9EED-4FDE646BD10C}"/>
              </a:ext>
            </a:extLst>
          </p:cNvPr>
          <p:cNvSpPr txBox="1"/>
          <p:nvPr/>
        </p:nvSpPr>
        <p:spPr>
          <a:xfrm>
            <a:off x="10461171" y="6290120"/>
            <a:ext cx="1211463" cy="37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N=517</a:t>
            </a:r>
          </a:p>
        </p:txBody>
      </p:sp>
    </p:spTree>
    <p:extLst>
      <p:ext uri="{BB962C8B-B14F-4D97-AF65-F5344CB8AC3E}">
        <p14:creationId xmlns:p14="http://schemas.microsoft.com/office/powerpoint/2010/main" val="139103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8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9" name="Rectangle 1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5">
            <a:extLst>
              <a:ext uri="{FF2B5EF4-FFF2-40B4-BE49-F238E27FC236}">
                <a16:creationId xmlns:a16="http://schemas.microsoft.com/office/drawing/2014/main" id="{6B36248A-8FE4-46C4-88A8-472BF6056AEE}"/>
              </a:ext>
            </a:extLst>
          </p:cNvPr>
          <p:cNvSpPr txBox="1">
            <a:spLocks/>
          </p:cNvSpPr>
          <p:nvPr/>
        </p:nvSpPr>
        <p:spPr>
          <a:xfrm>
            <a:off x="749769" y="1026018"/>
            <a:ext cx="4741348" cy="39455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u="sng" dirty="0"/>
              <a:t>Denture adhesive recommendations</a:t>
            </a:r>
            <a:br>
              <a:rPr lang="en-US" sz="3600" u="sng" dirty="0"/>
            </a:br>
            <a:endParaRPr lang="en-US" sz="3600" u="sng" dirty="0"/>
          </a:p>
          <a:p>
            <a:pPr algn="l"/>
            <a:r>
              <a:rPr lang="en-US" sz="3300" dirty="0"/>
              <a:t>14% ‘always’ or ‘often’ recommend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49% ‘rarely’ or ‘never’ recommend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A0094659-B120-476C-8BFF-D1E614F71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277106"/>
              </p:ext>
            </p:extLst>
          </p:nvPr>
        </p:nvGraphicFramePr>
        <p:xfrm>
          <a:off x="5633916" y="1145628"/>
          <a:ext cx="6096000" cy="464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C781FAF8-115D-4A48-8710-B66B9073880C}"/>
              </a:ext>
            </a:extLst>
          </p:cNvPr>
          <p:cNvSpPr txBox="1"/>
          <p:nvPr/>
        </p:nvSpPr>
        <p:spPr>
          <a:xfrm>
            <a:off x="6011917" y="27650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How often do you recommend denture adhesive to your patients with removable complete or partial dentures?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C7FEEDF-0A6E-42EB-B285-FF2A7DFFA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7" y="6066989"/>
            <a:ext cx="1830668" cy="57208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8A4B084-5984-4F6D-B9C8-2D04A8512F27}"/>
              </a:ext>
            </a:extLst>
          </p:cNvPr>
          <p:cNvSpPr txBox="1"/>
          <p:nvPr/>
        </p:nvSpPr>
        <p:spPr>
          <a:xfrm>
            <a:off x="7064829" y="6137162"/>
            <a:ext cx="458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N=378; respondents who see patients with removable dentures were asked this question</a:t>
            </a:r>
          </a:p>
        </p:txBody>
      </p:sp>
    </p:spTree>
    <p:extLst>
      <p:ext uri="{BB962C8B-B14F-4D97-AF65-F5344CB8AC3E}">
        <p14:creationId xmlns:p14="http://schemas.microsoft.com/office/powerpoint/2010/main" val="147528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8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9" name="Rectangle 1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9FD8879-D9B7-42D8-8BCC-54A3B5AA79E1}"/>
              </a:ext>
            </a:extLst>
          </p:cNvPr>
          <p:cNvSpPr txBox="1">
            <a:spLocks/>
          </p:cNvSpPr>
          <p:nvPr/>
        </p:nvSpPr>
        <p:spPr>
          <a:xfrm>
            <a:off x="913652" y="1616993"/>
            <a:ext cx="4085642" cy="5241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u="sng" dirty="0"/>
              <a:t>Top reasons for recommending denture adhesive: </a:t>
            </a:r>
            <a:br>
              <a:rPr lang="en-US" sz="2800" u="sng" dirty="0"/>
            </a:br>
            <a:br>
              <a:rPr lang="en-US" sz="2800" dirty="0"/>
            </a:br>
            <a:r>
              <a:rPr lang="en-US" sz="2400" dirty="0"/>
              <a:t>1) Stronger hold</a:t>
            </a:r>
            <a:br>
              <a:rPr lang="en-US" sz="2400" dirty="0"/>
            </a:br>
            <a:r>
              <a:rPr lang="en-US" sz="2400" dirty="0"/>
              <a:t>2) Improve denture fit</a:t>
            </a:r>
            <a:br>
              <a:rPr lang="en-US" sz="2400" dirty="0"/>
            </a:br>
            <a:r>
              <a:rPr lang="en-US" sz="2400" dirty="0"/>
              <a:t>3) Improve comfort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 algn="l"/>
            <a:br>
              <a:rPr lang="en-US" sz="2800" dirty="0"/>
            </a:br>
            <a:br>
              <a:rPr lang="en-US" sz="2800" dirty="0"/>
            </a:br>
            <a:endParaRPr lang="en-US" sz="24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CB5419A-4CE6-409B-B41C-3CA1FEDBDA34}"/>
              </a:ext>
            </a:extLst>
          </p:cNvPr>
          <p:cNvSpPr txBox="1">
            <a:spLocks/>
          </p:cNvSpPr>
          <p:nvPr/>
        </p:nvSpPr>
        <p:spPr>
          <a:xfrm>
            <a:off x="5348017" y="543495"/>
            <a:ext cx="7175205" cy="5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1"/>
                </a:solidFill>
              </a:rPr>
              <a:t> For which reasons do you recommend denture adhesive?   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(check all that apply) 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09DB33EF-DF3C-456B-A243-854F904085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476555"/>
              </p:ext>
            </p:extLst>
          </p:nvPr>
        </p:nvGraphicFramePr>
        <p:xfrm>
          <a:off x="4645572" y="1397000"/>
          <a:ext cx="709448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E3501501-4D4E-463D-BF85-E812F15A4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7" y="6066989"/>
            <a:ext cx="1830668" cy="57208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2BACC65-A8AC-4A3E-9EE4-0CEDE3E7668F}"/>
              </a:ext>
            </a:extLst>
          </p:cNvPr>
          <p:cNvSpPr txBox="1"/>
          <p:nvPr/>
        </p:nvSpPr>
        <p:spPr>
          <a:xfrm>
            <a:off x="7360849" y="5888504"/>
            <a:ext cx="437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N=334; respondents who recommend denture adhesive were asked this question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A2E122-9A26-484D-AA3A-139133317295}"/>
              </a:ext>
            </a:extLst>
          </p:cNvPr>
          <p:cNvSpPr txBox="1"/>
          <p:nvPr/>
        </p:nvSpPr>
        <p:spPr>
          <a:xfrm>
            <a:off x="4095656" y="3759850"/>
            <a:ext cx="42754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  Provide a seal to prevent food penetration</a:t>
            </a:r>
          </a:p>
        </p:txBody>
      </p:sp>
    </p:spTree>
    <p:extLst>
      <p:ext uri="{BB962C8B-B14F-4D97-AF65-F5344CB8AC3E}">
        <p14:creationId xmlns:p14="http://schemas.microsoft.com/office/powerpoint/2010/main" val="174764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8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9" name="Rectangle 1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4AA3A1D-C8DB-4B1A-B324-B80D210A35FB}"/>
              </a:ext>
            </a:extLst>
          </p:cNvPr>
          <p:cNvSpPr txBox="1">
            <a:spLocks/>
          </p:cNvSpPr>
          <p:nvPr/>
        </p:nvSpPr>
        <p:spPr>
          <a:xfrm>
            <a:off x="1188720" y="420624"/>
            <a:ext cx="9498977" cy="5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Please indicate how much you agree or disagree with the following statements: 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1B03A307-5204-46AC-9C31-3B9B02A3D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430854"/>
              </p:ext>
            </p:extLst>
          </p:nvPr>
        </p:nvGraphicFramePr>
        <p:xfrm>
          <a:off x="858780" y="933331"/>
          <a:ext cx="11493970" cy="558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34406AF-9C44-4C5B-A36A-B42381EB338A}"/>
              </a:ext>
            </a:extLst>
          </p:cNvPr>
          <p:cNvSpPr txBox="1"/>
          <p:nvPr/>
        </p:nvSpPr>
        <p:spPr>
          <a:xfrm>
            <a:off x="742611" y="1995697"/>
            <a:ext cx="95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&gt; 60% agree or strongly agree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EF3FA8-F897-45BE-9137-15773B41CD66}"/>
              </a:ext>
            </a:extLst>
          </p:cNvPr>
          <p:cNvSpPr txBox="1"/>
          <p:nvPr/>
        </p:nvSpPr>
        <p:spPr>
          <a:xfrm>
            <a:off x="634156" y="5367118"/>
            <a:ext cx="95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&lt;</a:t>
            </a:r>
            <a:r>
              <a:rPr lang="en-US" sz="1600" b="1" dirty="0"/>
              <a:t> 17% agree or strongly agree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1D7E88-C654-48F4-A66A-CE448CC051D9}"/>
              </a:ext>
            </a:extLst>
          </p:cNvPr>
          <p:cNvSpPr txBox="1"/>
          <p:nvPr/>
        </p:nvSpPr>
        <p:spPr>
          <a:xfrm>
            <a:off x="1742909" y="1543987"/>
            <a:ext cx="4537970" cy="2038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F232B8-7F33-4496-A863-4D8F38372636}"/>
              </a:ext>
            </a:extLst>
          </p:cNvPr>
          <p:cNvSpPr txBox="1"/>
          <p:nvPr/>
        </p:nvSpPr>
        <p:spPr>
          <a:xfrm>
            <a:off x="1563586" y="5412088"/>
            <a:ext cx="4717293" cy="8388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8466595-C108-42CE-A7AF-44004FF75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92" y="93580"/>
            <a:ext cx="1830668" cy="57208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BBDB7A-D861-4ED1-8D25-1DF8C7AD628E}"/>
              </a:ext>
            </a:extLst>
          </p:cNvPr>
          <p:cNvSpPr txBox="1"/>
          <p:nvPr/>
        </p:nvSpPr>
        <p:spPr>
          <a:xfrm>
            <a:off x="10635628" y="6494061"/>
            <a:ext cx="1211463" cy="37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N=517</a:t>
            </a:r>
          </a:p>
        </p:txBody>
      </p:sp>
    </p:spTree>
    <p:extLst>
      <p:ext uri="{BB962C8B-B14F-4D97-AF65-F5344CB8AC3E}">
        <p14:creationId xmlns:p14="http://schemas.microsoft.com/office/powerpoint/2010/main" val="1444651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571151892644DA18B486CD675D4FA" ma:contentTypeVersion="13" ma:contentTypeDescription="Create a new document." ma:contentTypeScope="" ma:versionID="11e3aaf8e9c291ec86d61b409642c55b">
  <xsd:schema xmlns:xsd="http://www.w3.org/2001/XMLSchema" xmlns:xs="http://www.w3.org/2001/XMLSchema" xmlns:p="http://schemas.microsoft.com/office/2006/metadata/properties" xmlns:ns3="9624a59d-969a-4fc3-acc8-b2f4295cbca2" xmlns:ns4="6d681dad-40a6-4fe7-8861-b9379cb03871" targetNamespace="http://schemas.microsoft.com/office/2006/metadata/properties" ma:root="true" ma:fieldsID="17a3e1501fa1ee5c45e120aad50c21c4" ns3:_="" ns4:_="">
    <xsd:import namespace="9624a59d-969a-4fc3-acc8-b2f4295cbca2"/>
    <xsd:import namespace="6d681dad-40a6-4fe7-8861-b9379cb038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4a59d-969a-4fc3-acc8-b2f4295cb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81dad-40a6-4fe7-8861-b9379cb0387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AC2B4C-EA93-457B-96DD-2EDCDC324240}">
  <ds:schemaRefs>
    <ds:schemaRef ds:uri="http://purl.org/dc/terms/"/>
    <ds:schemaRef ds:uri="http://schemas.openxmlformats.org/package/2006/metadata/core-properties"/>
    <ds:schemaRef ds:uri="http://purl.org/dc/dcmitype/"/>
    <ds:schemaRef ds:uri="9624a59d-969a-4fc3-acc8-b2f4295cbca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6d681dad-40a6-4fe7-8861-b9379cb0387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F920D6-B9E0-4C36-AB63-147357CA60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24a59d-969a-4fc3-acc8-b2f4295cbca2"/>
    <ds:schemaRef ds:uri="6d681dad-40a6-4fe7-8861-b9379cb038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AE6A3A-A8E9-4A0F-98C1-CB15F30280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7562</TotalTime>
  <Words>1074</Words>
  <Application>Microsoft Office PowerPoint</Application>
  <PresentationFormat>Widescreen</PresentationFormat>
  <Paragraphs>129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IFDH Elderly Patient Practices Survey</vt:lpstr>
      <vt:lpstr>Survey Background </vt:lpstr>
      <vt:lpstr>  558 respondents from 28 countries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Demographics  Years of dental hygiene experience  Skewed slightly towards 25 years of experience or more </vt:lpstr>
      <vt:lpstr>Work Setting   63% are in a private practice setting.    12% are in independent dental hygiene practices.   </vt:lpstr>
      <vt:lpstr>Education  63% have Bachelor’s Degree or Diploma  </vt:lpstr>
      <vt:lpstr>Other IFDH Survey Results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IFDH Electric Toothbrush Knowledge and Recommendation Habits Survey</dc:title>
  <dc:creator>Sagel, Lisa</dc:creator>
  <cp:lastModifiedBy>Sagel, Lisa</cp:lastModifiedBy>
  <cp:revision>18</cp:revision>
  <dcterms:created xsi:type="dcterms:W3CDTF">2021-01-11T20:31:21Z</dcterms:created>
  <dcterms:modified xsi:type="dcterms:W3CDTF">2022-05-26T23:07:18Z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18e53f-798e-43aa-978d-c3fda1f3a682_Enabled">
    <vt:lpwstr>true</vt:lpwstr>
  </property>
  <property fmtid="{D5CDD505-2E9C-101B-9397-08002B2CF9AE}" pid="3" name="MSIP_Label_a518e53f-798e-43aa-978d-c3fda1f3a682_SetDate">
    <vt:lpwstr>2022-04-22T16:30:09Z</vt:lpwstr>
  </property>
  <property fmtid="{D5CDD505-2E9C-101B-9397-08002B2CF9AE}" pid="4" name="MSIP_Label_a518e53f-798e-43aa-978d-c3fda1f3a682_Method">
    <vt:lpwstr>Privileged</vt:lpwstr>
  </property>
  <property fmtid="{D5CDD505-2E9C-101B-9397-08002B2CF9AE}" pid="5" name="MSIP_Label_a518e53f-798e-43aa-978d-c3fda1f3a682_Name">
    <vt:lpwstr>PG - Internal Use</vt:lpwstr>
  </property>
  <property fmtid="{D5CDD505-2E9C-101B-9397-08002B2CF9AE}" pid="6" name="MSIP_Label_a518e53f-798e-43aa-978d-c3fda1f3a682_SiteId">
    <vt:lpwstr>3596192b-fdf5-4e2c-a6fa-acb706c963d8</vt:lpwstr>
  </property>
  <property fmtid="{D5CDD505-2E9C-101B-9397-08002B2CF9AE}" pid="7" name="MSIP_Label_a518e53f-798e-43aa-978d-c3fda1f3a682_ActionId">
    <vt:lpwstr>195d74f4-a0d9-4f9e-bf2c-94740ad766f2</vt:lpwstr>
  </property>
  <property fmtid="{D5CDD505-2E9C-101B-9397-08002B2CF9AE}" pid="8" name="MSIP_Label_a518e53f-798e-43aa-978d-c3fda1f3a682_ContentBits">
    <vt:lpwstr>1</vt:lpwstr>
  </property>
</Properties>
</file>