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9" r:id="rId5"/>
    <p:sldId id="271" r:id="rId6"/>
    <p:sldId id="270" r:id="rId7"/>
    <p:sldId id="272" r:id="rId8"/>
    <p:sldId id="273" r:id="rId9"/>
    <p:sldId id="274" r:id="rId10"/>
    <p:sldId id="275" r:id="rId11"/>
    <p:sldId id="261" r:id="rId12"/>
    <p:sldId id="277" r:id="rId13"/>
    <p:sldId id="278" r:id="rId14"/>
    <p:sldId id="279" r:id="rId15"/>
    <p:sldId id="280" r:id="rId16"/>
    <p:sldId id="268" r:id="rId17"/>
    <p:sldId id="289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124" autoAdjust="0"/>
  </p:normalViewPr>
  <p:slideViewPr>
    <p:cSldViewPr snapToGrid="0">
      <p:cViewPr varScale="1">
        <p:scale>
          <a:sx n="127" d="100"/>
          <a:sy n="127" d="100"/>
        </p:scale>
        <p:origin x="-128" y="-1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"/>
          <c:w val="0.971183066121764"/>
          <c:h val="0.778109390659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&lt;5 yrs</c:v>
                </c:pt>
                <c:pt idx="1">
                  <c:v>5 to 15 yrs</c:v>
                </c:pt>
                <c:pt idx="2">
                  <c:v>16 to 25 yrs</c:v>
                </c:pt>
                <c:pt idx="3">
                  <c:v>&gt; 25 yrs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0.22</c:v>
                </c:pt>
                <c:pt idx="1">
                  <c:v>0.31</c:v>
                </c:pt>
                <c:pt idx="2">
                  <c:v>0.21</c:v>
                </c:pt>
                <c:pt idx="3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DA-4572-890B-2A8209308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7681672"/>
        <c:axId val="2127683400"/>
      </c:barChart>
      <c:catAx>
        <c:axId val="212768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683400"/>
        <c:crosses val="autoZero"/>
        <c:auto val="1"/>
        <c:lblAlgn val="ctr"/>
        <c:lblOffset val="100"/>
        <c:noMultiLvlLbl val="0"/>
      </c:catAx>
      <c:valAx>
        <c:axId val="2127683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21276816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Sheet1!$A$3:$A$8</c:f>
              <c:strCache>
                <c:ptCount val="6"/>
                <c:pt idx="0">
                  <c:v>Other</c:v>
                </c:pt>
                <c:pt idx="1">
                  <c:v>Community/public health</c:v>
                </c:pt>
                <c:pt idx="2">
                  <c:v>Private Practice (Spec)</c:v>
                </c:pt>
                <c:pt idx="3">
                  <c:v>Education</c:v>
                </c:pt>
                <c:pt idx="4">
                  <c:v>Hospital clinic</c:v>
                </c:pt>
                <c:pt idx="5">
                  <c:v>Private Practice (Gen)</c:v>
                </c:pt>
              </c:strCache>
            </c:strRef>
          </c:cat>
          <c:val>
            <c:numRef>
              <c:f>Sheet1!$B$3:$B$8</c:f>
              <c:numCache>
                <c:formatCode>0%</c:formatCode>
                <c:ptCount val="6"/>
                <c:pt idx="0">
                  <c:v>0.05</c:v>
                </c:pt>
                <c:pt idx="1">
                  <c:v>0.07</c:v>
                </c:pt>
                <c:pt idx="2">
                  <c:v>0.09</c:v>
                </c:pt>
                <c:pt idx="3">
                  <c:v>0.09</c:v>
                </c:pt>
                <c:pt idx="4">
                  <c:v>0.15</c:v>
                </c:pt>
                <c:pt idx="5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AB-4FAE-B42E-DFF204AB4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34232248"/>
        <c:axId val="-2134228760"/>
      </c:barChart>
      <c:catAx>
        <c:axId val="-2134232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4228760"/>
        <c:crosses val="autoZero"/>
        <c:auto val="1"/>
        <c:lblAlgn val="ctr"/>
        <c:lblOffset val="100"/>
        <c:noMultiLvlLbl val="0"/>
      </c:catAx>
      <c:valAx>
        <c:axId val="-2134228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4232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Doctorate in Science/Health</c:v>
                </c:pt>
                <c:pt idx="1">
                  <c:v>Doctorate in Education </c:v>
                </c:pt>
                <c:pt idx="2">
                  <c:v>Bachelor's Degree</c:v>
                </c:pt>
                <c:pt idx="3">
                  <c:v>Associate Degree</c:v>
                </c:pt>
                <c:pt idx="4">
                  <c:v>Master's Degree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0.09</c:v>
                </c:pt>
                <c:pt idx="2">
                  <c:v>0.24</c:v>
                </c:pt>
                <c:pt idx="3">
                  <c:v>0.29</c:v>
                </c:pt>
                <c:pt idx="4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56-4429-B94F-B128FE1DF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36500232"/>
        <c:axId val="-2136496744"/>
      </c:barChart>
      <c:catAx>
        <c:axId val="-2136500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6496744"/>
        <c:crosses val="autoZero"/>
        <c:auto val="1"/>
        <c:lblAlgn val="ctr"/>
        <c:lblOffset val="100"/>
        <c:noMultiLvlLbl val="0"/>
      </c:catAx>
      <c:valAx>
        <c:axId val="-2136496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650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FA-4D1D-B262-5F905E48B1E9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1FA-4D1D-B262-5F905E48B1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FA-4D1D-B262-5F905E48B1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EB-4B1A-BA79-E054EBB3C82E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73B75B-4E2A-45F3-BF48-95C0112127BE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36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 Yes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1FA-4D1D-B262-5F905E48B1E9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6B1A6D-5507-445C-A8B2-5DDC8E519784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36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 No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1FA-4D1D-B262-5F905E48B1E9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/>
                      <a:t>3%</a:t>
                    </a:r>
                    <a:r>
                      <a:rPr lang="en-US" sz="2800" baseline="0" dirty="0"/>
                      <a:t> unsure</a:t>
                    </a:r>
                    <a:endParaRPr lang="en-US" sz="2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FA-4D1D-B262-5F905E48B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0.57</c:v>
                </c:pt>
                <c:pt idx="1">
                  <c:v>0.4</c:v>
                </c:pt>
                <c:pt idx="2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FA-4D1D-B262-5F905E48B1E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9B-4A6B-B4ED-1AD9EC6DB448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59B-4A6B-B4ED-1AD9EC6DB44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59B-4A6B-B4ED-1AD9EC6DB44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9B-4A6B-B4ED-1AD9EC6DB4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Sodium fluoride</c:v>
                </c:pt>
                <c:pt idx="1">
                  <c:v>Unsure</c:v>
                </c:pt>
                <c:pt idx="2">
                  <c:v>Stannous fluoride</c:v>
                </c:pt>
                <c:pt idx="3">
                  <c:v>Sodium monofluorophosphate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0.22</c:v>
                </c:pt>
                <c:pt idx="2">
                  <c:v>0.18</c:v>
                </c:pt>
                <c:pt idx="3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DA-4572-890B-2A8209308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908520"/>
        <c:axId val="-2135435112"/>
      </c:barChart>
      <c:catAx>
        <c:axId val="2079908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435112"/>
        <c:crosses val="autoZero"/>
        <c:auto val="1"/>
        <c:lblAlgn val="ctr"/>
        <c:lblOffset val="100"/>
        <c:noMultiLvlLbl val="0"/>
      </c:catAx>
      <c:valAx>
        <c:axId val="-2135435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207990852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Videos by mfg</c:v>
                </c:pt>
                <c:pt idx="1">
                  <c:v>Social media/websites</c:v>
                </c:pt>
                <c:pt idx="2">
                  <c:v>Textbooks</c:v>
                </c:pt>
                <c:pt idx="3">
                  <c:v>Rx pads from mfg</c:v>
                </c:pt>
                <c:pt idx="4">
                  <c:v>Mfg's product website</c:v>
                </c:pt>
                <c:pt idx="5">
                  <c:v>Educational posters</c:v>
                </c:pt>
                <c:pt idx="6">
                  <c:v>Mfg's sales rep info</c:v>
                </c:pt>
                <c:pt idx="7">
                  <c:v>Pamphlets from toothpaste mfg</c:v>
                </c:pt>
                <c:pt idx="8">
                  <c:v>Peer-reviewed journals</c:v>
                </c:pt>
                <c:pt idx="9">
                  <c:v>Prof. magazines</c:v>
                </c:pt>
                <c:pt idx="10">
                  <c:v>Product samples/trial programs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0.1</c:v>
                </c:pt>
                <c:pt idx="1">
                  <c:v>0.11</c:v>
                </c:pt>
                <c:pt idx="2">
                  <c:v>0.14</c:v>
                </c:pt>
                <c:pt idx="3">
                  <c:v>0.16</c:v>
                </c:pt>
                <c:pt idx="4">
                  <c:v>0.19</c:v>
                </c:pt>
                <c:pt idx="5">
                  <c:v>0.23</c:v>
                </c:pt>
                <c:pt idx="6">
                  <c:v>0.26</c:v>
                </c:pt>
                <c:pt idx="7">
                  <c:v>0.3</c:v>
                </c:pt>
                <c:pt idx="8">
                  <c:v>0.41</c:v>
                </c:pt>
                <c:pt idx="9">
                  <c:v>0.42</c:v>
                </c:pt>
                <c:pt idx="10">
                  <c:v>0.58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F0-45A2-BA0D-5D915736B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35355848"/>
        <c:axId val="-2135352264"/>
      </c:barChart>
      <c:catAx>
        <c:axId val="-2135355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352264"/>
        <c:crosses val="autoZero"/>
        <c:auto val="1"/>
        <c:lblAlgn val="ctr"/>
        <c:lblOffset val="100"/>
        <c:noMultiLvlLbl val="0"/>
      </c:catAx>
      <c:valAx>
        <c:axId val="-2135352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355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DA-486A-B56B-C6244869D502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DA-486A-B56B-C6244869D50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DA-486A-B56B-C6244869D50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DA-486A-B56B-C6244869D5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GSK (Sensodyne/Pronamel)</c:v>
                </c:pt>
                <c:pt idx="1">
                  <c:v>P&amp;G (Crest/Oral-B)</c:v>
                </c:pt>
                <c:pt idx="2">
                  <c:v>Colgate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0.79</c:v>
                </c:pt>
                <c:pt idx="1">
                  <c:v>0.49</c:v>
                </c:pt>
                <c:pt idx="2">
                  <c:v>0.49</c:v>
                </c:pt>
                <c:pt idx="3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7DA-486A-B56B-C6244869D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5297784"/>
        <c:axId val="-2135294200"/>
      </c:barChart>
      <c:catAx>
        <c:axId val="-2135297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294200"/>
        <c:crosses val="autoZero"/>
        <c:auto val="1"/>
        <c:lblAlgn val="ctr"/>
        <c:lblOffset val="100"/>
        <c:noMultiLvlLbl val="0"/>
      </c:catAx>
      <c:valAx>
        <c:axId val="-2135294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-21352977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374E2E2-2346-43D9-9228-42E247B6FB1D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B9CD37F-2504-4B3D-A235-7FA98B8675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0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7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South Africa 7.71% Netherlands 5.42% United Kingdom 4.17% Latvia 3.75% Denmark 3.12% Sweden  2.5% India 1.46% United States of America 0.83% Japan 0.62% Australia 0.42% Czech Republic 0.42% Austria 0.21% Finland 0.21% Germany  0.21% Lithuania 0.21% Portugal 0.21%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30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representation across all groups in terms of years in practice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5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Options were supposed to be changed…for some reason they did not.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47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19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representation across all groups in terms of years in practice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09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4D1A68-1CDF-4807-9802-6985E2979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652909B-2DA0-460B-BF42-D19FF0E90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1A1461-6D21-4F35-8184-FFF999C4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F8CBD9-38BE-4F6B-B024-F71479C5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F3902B-4C08-47A8-A8AA-F604864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3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DCA311-E8E7-44CA-A8CF-D12BA533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74A5995-8533-47A6-B406-A0AACDD95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39B9EB-DB3B-494F-A8ED-2FFAA0F3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2EE489-B777-4C90-A32E-7395D0FD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13E09F-7543-4861-94F3-8D68B425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5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236D074-E7F2-4A2D-B00B-C2664504C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C509F87-F552-4C15-B292-B77702BD1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FAA6F4-D0FD-42F4-8E07-018388EC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EAB1CD-6A4D-46EE-AA13-E1E447D0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E4495A-4EF3-4102-809F-B51B2E55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F91CEF-8FF2-4C2C-A09E-DEC98D74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A44B00-4DFE-413A-A79F-4B5FCE81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CBB916-8E2A-419C-AA5A-28789314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F2A773-B80C-4D0B-9309-6CC45E5C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B051F2-C1D3-457B-A79B-9B50F4AC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4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C9A7FE-26A7-4C19-83B9-985C7068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1B3670-FCDF-4E3D-B6B2-0767B3DEE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561D88-467A-4ABF-8D02-C2C28A2B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E304D2-E697-4EF4-B727-BDEC374C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2D295A-B4ED-4C89-B600-586642AD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AAC1C-DBDF-4DD3-9143-F3EC311F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26BA2B-7249-408B-AB20-A656EFDDD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B54D260-8FFF-4351-95EB-90B4FECBA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0E4583-3F9E-4261-8CEB-2931CF74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1CC7E8-A22B-4A9C-94F5-35B3D85D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12EA3D-29B2-45D4-AA77-A18EC97A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5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34A08-B953-4E93-AD9F-0030C00C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071C4E-DC4A-4114-9932-4CD4DDCEC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11A6EB4-BB07-4F8B-A442-6971DFD18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66B5E97-DAB3-4AF5-B6E3-7E7E80095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11B163C-C60F-4E80-819D-7B0BA0392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BE321A5-516E-4ED6-B38B-5A749B02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6623EFD-ED32-4274-AD6D-9417A5BDF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C9DD3C6-4754-4A0B-9EC5-88836F75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1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A24B80-DD85-4C7C-939C-C909706B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FB34D2A-8D2A-436D-8BAA-ECDEC6FA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7C01D2F-BD81-4C1F-9A5B-B3E89A7F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6C0530E-965B-45ED-93CA-21794B42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3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370FB78-E615-4B45-913A-A3626A2B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B76DE44-B204-4293-9042-466E0184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7A82AA-4FD8-4ADC-980D-1149C445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5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4319C6-D954-46D8-8A0E-C03904CD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FF060A-459E-42F4-8F6F-F4DE8A494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A400BED-9AD6-4519-BD8D-0CEE41915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FBD0AC6-40AD-4011-A30E-B1390934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FC1CF-5E02-4B91-BAC5-0C5C45BC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DB3CC29-0FCE-4377-ACAC-ACE1CC89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4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912740-1D23-4707-9896-26934785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7C1FDF2-C2C9-448B-BBEE-52D53A215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4A1A66D-82DD-4519-95C1-C484E535C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6A1548-45FD-438B-B554-9F3D8234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87F4792-83E0-4EE6-B25A-43529841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912A1DF-0345-4070-99FE-F144C6D6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9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4CC7025-C296-432B-AFC8-63337DD7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F4C32ED-7F91-4280-9B36-BE4A4009C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D9EC1C-038B-49CC-8A9C-BE79184F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5A44-0F7E-43FC-A9D0-22D025DE40D5}" type="datetimeFigureOut">
              <a:rPr lang="en-US" smtClean="0"/>
              <a:t>2/4/20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843F2D-4AA4-49A9-926E-D5E96B699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C910DD-50B5-4E90-B186-617F48A7D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9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image" Target="../media/image10.png"/><Relationship Id="rId5" Type="http://schemas.openxmlformats.org/officeDocument/2006/relationships/image" Target="../media/image15.svg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svg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hyperlink" Target="http://www.publicdomainpictures.net/view-image.php?image=1967&amp;picture=world-map" TargetMode="Externa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5.png"/><Relationship Id="rId5" Type="http://schemas.openxmlformats.org/officeDocument/2006/relationships/image" Target="../media/image8.svg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7.png"/><Relationship Id="rId5" Type="http://schemas.openxmlformats.org/officeDocument/2006/relationships/image" Target="../media/image11.svg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5.svg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79620C3-FE05-4DEE-B3B4-8FD7005621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DA1A2E9-63FE-408D-A803-8E306ECAB4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4EF61F-5CCB-4D48-AB5B-BE8740C9B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8" y="1111086"/>
            <a:ext cx="8359085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IFDH Toothpaste Knowledge and Recommendation Habits Survey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27CAFC9-A675-4314-84EF-236FFA58A3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BE9F90C-C163-435B-9A68-D15C92D1CF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4777C0F-2D66-4B44-AFAC-2E8301EC4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2600" i="1" dirty="0">
                <a:solidFill>
                  <a:srgbClr val="1B1B1B"/>
                </a:solidFill>
              </a:rPr>
              <a:t>January 2020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A882A9F-F4E9-4E23-8F0B-20B5DF42EA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oothpaste">
            <a:extLst>
              <a:ext uri="{FF2B5EF4-FFF2-40B4-BE49-F238E27FC236}">
                <a16:creationId xmlns="" xmlns:a16="http://schemas.microsoft.com/office/drawing/2014/main" id="{45FCE635-8666-4DEE-95F7-F9F51E5F84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9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4B7361-18F3-49EE-9C2D-C426187B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808" y="365125"/>
            <a:ext cx="9841992" cy="1325563"/>
          </a:xfrm>
        </p:spPr>
        <p:txBody>
          <a:bodyPr>
            <a:normAutofit/>
          </a:bodyPr>
          <a:lstStyle/>
          <a:p>
            <a:r>
              <a:rPr lang="en-US" b="1" dirty="0"/>
              <a:t>Fluoride recommended most often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824610A6-9F24-4B70-A754-A21A5E637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451664"/>
              </p:ext>
            </p:extLst>
          </p:nvPr>
        </p:nvGraphicFramePr>
        <p:xfrm>
          <a:off x="838200" y="1825625"/>
          <a:ext cx="10146632" cy="387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412A8A9-A094-4441-B690-BF7D506C035F}"/>
              </a:ext>
            </a:extLst>
          </p:cNvPr>
          <p:cNvSpPr txBox="1"/>
          <p:nvPr/>
        </p:nvSpPr>
        <p:spPr>
          <a:xfrm>
            <a:off x="10226040" y="6176963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N=288</a:t>
            </a:r>
          </a:p>
        </p:txBody>
      </p:sp>
      <p:pic>
        <p:nvPicPr>
          <p:cNvPr id="7" name="Graphic 6" descr="Toothpaste">
            <a:extLst>
              <a:ext uri="{FF2B5EF4-FFF2-40B4-BE49-F238E27FC236}">
                <a16:creationId xmlns="" xmlns:a16="http://schemas.microsoft.com/office/drawing/2014/main" id="{2E9A0DEB-01BB-416C-813C-73B3D68132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32" y="230188"/>
            <a:ext cx="1417320" cy="1417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4A110E4-987B-4920-8E01-55BCF7A74A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8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3A6F2D-4FFE-4BA3-AB2B-510A3ECA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2467"/>
            <a:ext cx="10774679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Resources used </a:t>
            </a:r>
            <a:r>
              <a:rPr lang="en-US" sz="3600" b="1" u="sng" dirty="0"/>
              <a:t>at least once a month </a:t>
            </a:r>
            <a:r>
              <a:rPr lang="en-US" sz="3600" b="1" dirty="0"/>
              <a:t>to assist in making decisions about toothpaste recommendations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6233BA46-5D2E-4A44-9114-774D66376A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212069"/>
              </p:ext>
            </p:extLst>
          </p:nvPr>
        </p:nvGraphicFramePr>
        <p:xfrm>
          <a:off x="579120" y="1151027"/>
          <a:ext cx="1077468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DE7999B-D322-406C-9D7E-71FDCC453F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6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C3B6D3-4484-490E-B781-95064A72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Of those using manufacturer sales rep info to help make recommendation decisions, which manufacturer? 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="" xmlns:a16="http://schemas.microsoft.com/office/drawing/2014/main" id="{E82F69BC-359A-4C34-B79B-B0C836ACD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2690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EEAB2AA-322D-49B5-B527-D9D86BE2673E}"/>
              </a:ext>
            </a:extLst>
          </p:cNvPr>
          <p:cNvSpPr txBox="1"/>
          <p:nvPr/>
        </p:nvSpPr>
        <p:spPr>
          <a:xfrm>
            <a:off x="1960345" y="6176963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N=75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26CBB50-D5C5-4EB5-BA99-AD493C64B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86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5C9BA35-C9A2-43F8-B3EF-1A8E141F96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925" t="54263" r="14323" b="32588"/>
          <a:stretch/>
        </p:blipFill>
        <p:spPr>
          <a:xfrm>
            <a:off x="9235440" y="145366"/>
            <a:ext cx="2270759" cy="17835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4EA0C21-AC59-43EC-8059-40CEC5E0C1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54" t="43730" r="26298" b="20396"/>
          <a:stretch/>
        </p:blipFill>
        <p:spPr>
          <a:xfrm>
            <a:off x="4520333" y="1679120"/>
            <a:ext cx="6848708" cy="4472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F5BCDE8-3728-464B-9E8A-9CF9A8A84445}"/>
              </a:ext>
            </a:extLst>
          </p:cNvPr>
          <p:cNvSpPr txBox="1"/>
          <p:nvPr/>
        </p:nvSpPr>
        <p:spPr>
          <a:xfrm>
            <a:off x="0" y="1335356"/>
            <a:ext cx="4505093" cy="4278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b="1" u="sng" dirty="0"/>
              <a:t>Statement</a:t>
            </a:r>
            <a:r>
              <a:rPr lang="en-US" sz="1600" u="sng" dirty="0"/>
              <a:t> (strongly/somewhat agree%) </a:t>
            </a:r>
          </a:p>
          <a:p>
            <a:pPr algn="r"/>
            <a:r>
              <a:rPr lang="en-US" sz="1600" dirty="0"/>
              <a:t>Toothpaste provides benefits beyond brushing alone. (84%)</a:t>
            </a:r>
          </a:p>
          <a:p>
            <a:pPr algn="r"/>
            <a:endParaRPr lang="en-US" sz="1600" dirty="0"/>
          </a:p>
          <a:p>
            <a:pPr algn="r"/>
            <a:r>
              <a:rPr lang="en-US" sz="1600" dirty="0"/>
              <a:t>Choosing the right toothpaste is just as important as choosing the right toothbrush. (80%)</a:t>
            </a:r>
          </a:p>
          <a:p>
            <a:pPr algn="r"/>
            <a:endParaRPr lang="en-US" sz="1600" dirty="0"/>
          </a:p>
          <a:p>
            <a:pPr algn="r"/>
            <a:r>
              <a:rPr lang="en-US" sz="1600" dirty="0"/>
              <a:t>The toothpaste patients choose plays an important role in their oral health. (79%)</a:t>
            </a:r>
          </a:p>
          <a:p>
            <a:pPr algn="r"/>
            <a:endParaRPr lang="en-US" sz="1600" dirty="0"/>
          </a:p>
          <a:p>
            <a:pPr algn="r"/>
            <a:r>
              <a:rPr lang="en-US" sz="1600" dirty="0"/>
              <a:t>I wish I had received more information about tooth-paste ingredients in dental hygiene school. (61%)</a:t>
            </a:r>
          </a:p>
          <a:p>
            <a:pPr algn="r"/>
            <a:endParaRPr lang="en-US" sz="1600" dirty="0"/>
          </a:p>
          <a:p>
            <a:pPr algn="r"/>
            <a:r>
              <a:rPr lang="en-US" sz="1600" dirty="0"/>
              <a:t>The effectiveness of stannous fluoride toothpastes can vary based on how they are formulated. (64%)</a:t>
            </a:r>
          </a:p>
          <a:p>
            <a:pPr algn="r"/>
            <a:endParaRPr lang="en-US" sz="1600" dirty="0"/>
          </a:p>
          <a:p>
            <a:pPr algn="r"/>
            <a:r>
              <a:rPr lang="en-US" sz="1600" dirty="0"/>
              <a:t>All fluorides provide similar benefits. (58%)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DC808D10-EEA3-4FF0-A724-87CFAF4AD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Agree or disagree with statements?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AF456EC-4086-47B9-98D8-0E07A01EC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62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A6C5D8-CADB-4309-B9E2-8DD59140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26" y="208715"/>
            <a:ext cx="10515600" cy="737017"/>
          </a:xfrm>
        </p:spPr>
        <p:txBody>
          <a:bodyPr/>
          <a:lstStyle/>
          <a:p>
            <a:r>
              <a:rPr lang="en-US" b="1" dirty="0"/>
              <a:t>Initial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726612-1A54-41D1-BCDE-7FC73182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26" y="1078080"/>
            <a:ext cx="10848474" cy="52625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Good representation across age groups, practice settings.  Need to compare all demographic characteristics versus averages.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Opportunity to provide education on differences among fluorides.</a:t>
            </a:r>
          </a:p>
          <a:p>
            <a:pPr lvl="1"/>
            <a:r>
              <a:rPr lang="en-US" dirty="0"/>
              <a:t>40% not making a specific non-prescription fluoride toothpaste recommendation, despite ~80% agreeing that toothpaste plays important role in oral health and choosing right toothpaste is just as important as choosing the right toothbrush.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58% agree that all fluorides provide similar benefits and NaF is recommended more than 2x more than SnF</a:t>
            </a:r>
            <a:r>
              <a:rPr lang="en-US" baseline="-25000" dirty="0"/>
              <a:t>2</a:t>
            </a:r>
            <a:r>
              <a:rPr lang="en-US" dirty="0"/>
              <a:t>; however,  SnF</a:t>
            </a:r>
            <a:r>
              <a:rPr lang="en-US" baseline="-25000" dirty="0"/>
              <a:t>2</a:t>
            </a:r>
            <a:r>
              <a:rPr lang="en-US" dirty="0"/>
              <a:t> actually offers many more clinically-proven benefits that other fluorides don’t: gingival health, sensitivity, erosion, breath.</a:t>
            </a:r>
          </a:p>
          <a:p>
            <a:r>
              <a:rPr lang="en-US" dirty="0"/>
              <a:t>Top resources for making </a:t>
            </a:r>
            <a:r>
              <a:rPr lang="en-US" u="sng" dirty="0"/>
              <a:t>toothpaste</a:t>
            </a:r>
            <a:r>
              <a:rPr lang="en-US" dirty="0"/>
              <a:t> recommendations:</a:t>
            </a:r>
            <a:br>
              <a:rPr lang="en-US" dirty="0"/>
            </a:br>
            <a:r>
              <a:rPr lang="en-US" sz="2200" dirty="0"/>
              <a:t>Samples		Publications/magazines 		Manufacturer materials/sales reps</a:t>
            </a:r>
          </a:p>
          <a:p>
            <a:endParaRPr lang="en-US" sz="1100" dirty="0"/>
          </a:p>
          <a:p>
            <a:r>
              <a:rPr lang="en-US" dirty="0"/>
              <a:t>Most important factors in making </a:t>
            </a:r>
            <a:r>
              <a:rPr lang="en-US" u="sng" dirty="0"/>
              <a:t>product</a:t>
            </a:r>
            <a:r>
              <a:rPr lang="en-US" dirty="0"/>
              <a:t> recommendations (in general): </a:t>
            </a:r>
            <a:br>
              <a:rPr lang="en-US" dirty="0"/>
            </a:br>
            <a:r>
              <a:rPr lang="en-US" sz="2200" dirty="0"/>
              <a:t>Patient disease risk	Evidence in literature		Post-clinical experience </a:t>
            </a:r>
            <a:br>
              <a:rPr lang="en-US" sz="2200" dirty="0"/>
            </a:br>
            <a:r>
              <a:rPr lang="en-US" sz="2200" dirty="0"/>
              <a:t>CE programs		Info learned in school		Discussions w/colleagues </a:t>
            </a:r>
            <a:br>
              <a:rPr lang="en-US" sz="2200" dirty="0"/>
            </a:br>
            <a:r>
              <a:rPr lang="en-US" sz="2200" dirty="0"/>
              <a:t>Patient preference 	Product samples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4F13CB3-8E70-495E-A4C7-C1DDB6029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88007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2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E0DA53-ED4B-4624-9273-C94BF706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Background</a:t>
            </a:r>
            <a:r>
              <a:rPr lang="en-US" sz="5400" dirty="0"/>
              <a:t> </a:t>
            </a:r>
          </a:p>
        </p:txBody>
      </p:sp>
      <p:pic>
        <p:nvPicPr>
          <p:cNvPr id="12" name="Graphic 6" descr="Presentation with Checklist">
            <a:extLst>
              <a:ext uri="{FF2B5EF4-FFF2-40B4-BE49-F238E27FC236}">
                <a16:creationId xmlns="" xmlns:a16="http://schemas.microsoft.com/office/drawing/2014/main" id="{8E089E5C-60A6-42E4-AC71-43CEF371B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46C456-1F36-4AD3-8574-38638565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Series of 3 surveys implemented by IFDH, supported by Procter &amp; Gamble.</a:t>
            </a:r>
            <a:br>
              <a:rPr lang="en-US" dirty="0"/>
            </a:br>
            <a:endParaRPr lang="en-US" sz="1100" dirty="0"/>
          </a:p>
          <a:p>
            <a:pPr marL="0" indent="0">
              <a:buNone/>
            </a:pPr>
            <a:r>
              <a:rPr lang="en-US" b="1" dirty="0"/>
              <a:t>Purpose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To explore global dental hygienists’ knowledge and recommendation habits regarding</a:t>
            </a:r>
            <a:br>
              <a:rPr lang="en-US" dirty="0"/>
            </a:br>
            <a:r>
              <a:rPr lang="en-US" dirty="0"/>
              <a:t>   1) Fluoride dentifrices, Fall ‘19</a:t>
            </a:r>
            <a:br>
              <a:rPr lang="en-US" dirty="0"/>
            </a:br>
            <a:r>
              <a:rPr lang="en-US" dirty="0"/>
              <a:t>   2) Electric toothbrushes, Spring ‘20</a:t>
            </a:r>
            <a:br>
              <a:rPr lang="en-US" dirty="0"/>
            </a:br>
            <a:r>
              <a:rPr lang="en-US" dirty="0"/>
              <a:t>   3) Pediatric care, Fall ‘20</a:t>
            </a:r>
          </a:p>
          <a:p>
            <a:pPr lvl="1"/>
            <a:r>
              <a:rPr lang="en-US" dirty="0"/>
              <a:t>To identify common information sources and knowledge gaps to guide future educational programs</a:t>
            </a:r>
            <a:br>
              <a:rPr lang="en-US" dirty="0"/>
            </a:br>
            <a:endParaRPr lang="en-US" sz="1100" dirty="0"/>
          </a:p>
          <a:p>
            <a:pPr marL="0" indent="0">
              <a:buNone/>
            </a:pPr>
            <a:r>
              <a:rPr lang="en-US" b="1" dirty="0"/>
              <a:t>Survey flow</a:t>
            </a:r>
            <a:r>
              <a:rPr lang="en-US" dirty="0"/>
              <a:t>: IFDH </a:t>
            </a:r>
            <a:r>
              <a:rPr lang="en-US" dirty="0">
                <a:sym typeface="Wingdings" panose="05000000000000000000" pitchFamily="2" charset="2"/>
              </a:rPr>
              <a:t> 31 </a:t>
            </a:r>
            <a:r>
              <a:rPr lang="en-US" dirty="0"/>
              <a:t>member countries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members (English)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AB72CC0-9B17-49BB-A67F-27F565FB22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92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DFB4E1AD-FC4F-4946-AF42-211301DA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70"/>
            <a:ext cx="10515600" cy="100279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kern="1200" dirty="0">
                <a:latin typeface="+mj-lt"/>
                <a:ea typeface="+mj-ea"/>
                <a:cs typeface="+mj-cs"/>
              </a:rPr>
              <a:t/>
            </a:r>
            <a:br>
              <a:rPr lang="en-US" sz="4800" kern="1200" dirty="0">
                <a:latin typeface="+mj-lt"/>
                <a:ea typeface="+mj-ea"/>
                <a:cs typeface="+mj-cs"/>
              </a:rPr>
            </a:br>
            <a:r>
              <a:rPr lang="en-US" sz="4800" kern="1200" dirty="0">
                <a:latin typeface="+mj-lt"/>
                <a:ea typeface="+mj-ea"/>
                <a:cs typeface="+mj-cs"/>
              </a:rPr>
              <a:t/>
            </a:r>
            <a:br>
              <a:rPr lang="en-US" sz="4800" kern="1200" dirty="0">
                <a:latin typeface="+mj-lt"/>
                <a:ea typeface="+mj-ea"/>
                <a:cs typeface="+mj-cs"/>
              </a:rPr>
            </a:br>
            <a:r>
              <a:rPr lang="en-US" sz="4800" kern="1200" dirty="0">
                <a:latin typeface="+mj-lt"/>
                <a:ea typeface="+mj-ea"/>
                <a:cs typeface="+mj-cs"/>
              </a:rPr>
              <a:t/>
            </a:r>
            <a:br>
              <a:rPr lang="en-US" sz="4800" kern="1200" dirty="0"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latin typeface="+mj-lt"/>
                <a:ea typeface="+mj-ea"/>
                <a:cs typeface="+mj-cs"/>
              </a:rPr>
              <a:t>Respondents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9893E4E-15A6-4673-B6DD-7BE6C49A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4786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480 respondents from 20 countries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Top 5 </a:t>
            </a:r>
            <a:r>
              <a:rPr lang="en-US" dirty="0"/>
              <a:t>= 76%				</a:t>
            </a:r>
          </a:p>
          <a:p>
            <a:pPr lvl="1"/>
            <a:r>
              <a:rPr lang="en-US" dirty="0"/>
              <a:t>Korea 26%</a:t>
            </a:r>
          </a:p>
          <a:p>
            <a:pPr lvl="1"/>
            <a:r>
              <a:rPr lang="en-US" dirty="0"/>
              <a:t>Switzerland 16%</a:t>
            </a:r>
          </a:p>
          <a:p>
            <a:pPr lvl="1"/>
            <a:r>
              <a:rPr lang="en-US" dirty="0"/>
              <a:t>Canada 16%</a:t>
            </a:r>
          </a:p>
          <a:p>
            <a:pPr lvl="1"/>
            <a:r>
              <a:rPr lang="en-US" dirty="0"/>
              <a:t>Ireland 10%</a:t>
            </a:r>
          </a:p>
          <a:p>
            <a:pPr lvl="1"/>
            <a:r>
              <a:rPr lang="en-US" dirty="0"/>
              <a:t>South Africa 8%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Countries with 5% to 1% </a:t>
            </a:r>
          </a:p>
          <a:p>
            <a:pPr lvl="1"/>
            <a:r>
              <a:rPr lang="en-US" dirty="0"/>
              <a:t>Netherlands, UK, Latvia, Denmark, Sweden, India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Countries with &lt;1%</a:t>
            </a:r>
          </a:p>
          <a:p>
            <a:pPr lvl="1"/>
            <a:r>
              <a:rPr lang="en-US" dirty="0"/>
              <a:t>USA, Japan, Australia, Czech Republic, Austria, Finland, Germany, Lithuania, Portugal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0921B07-91C4-49F9-9560-D36E3BF4C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286500" y="1722026"/>
            <a:ext cx="5181600" cy="28309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0D6E0B-C8EE-4AD6-B68D-F8BC7C257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0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4B7361-18F3-49EE-9C2D-C426187B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       </a:t>
            </a:r>
            <a:r>
              <a:rPr lang="en-US" b="1" dirty="0"/>
              <a:t>Years working as DH, OHT or DT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824610A6-9F24-4B70-A754-A21A5E637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241644"/>
              </p:ext>
            </p:extLst>
          </p:nvPr>
        </p:nvGraphicFramePr>
        <p:xfrm>
          <a:off x="1345291" y="1690688"/>
          <a:ext cx="9695688" cy="397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phic 9" descr="Daily calendar">
            <a:extLst>
              <a:ext uri="{FF2B5EF4-FFF2-40B4-BE49-F238E27FC236}">
                <a16:creationId xmlns="" xmlns:a16="http://schemas.microsoft.com/office/drawing/2014/main" id="{C5179758-4631-4C6A-A09F-7340752B47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104" y="319088"/>
            <a:ext cx="1207008" cy="1207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3F93FA6-589F-4D7E-9B9F-13227078A6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6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9DBE8A-3CFF-4F2C-B51B-CECEF50C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</a:t>
            </a:r>
            <a:r>
              <a:rPr lang="en-US" b="1" dirty="0"/>
              <a:t>Primary Practice Setting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2BDD1218-433F-45C0-A748-A23D6EAD5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046603"/>
              </p:ext>
            </p:extLst>
          </p:nvPr>
        </p:nvGraphicFramePr>
        <p:xfrm>
          <a:off x="838200" y="1825625"/>
          <a:ext cx="10254916" cy="409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Patient Education Landing">
            <a:extLst>
              <a:ext uri="{FF2B5EF4-FFF2-40B4-BE49-F238E27FC236}">
                <a16:creationId xmlns="" xmlns:a16="http://schemas.microsoft.com/office/drawing/2014/main" id="{9BB808C4-5CB6-44E2-A7F5-DE9867554B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49"/>
          <a:stretch/>
        </p:blipFill>
        <p:spPr bwMode="auto">
          <a:xfrm>
            <a:off x="324848" y="230188"/>
            <a:ext cx="2305575" cy="121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AC6B13D-456E-4680-BF1F-AF2A5EC1A9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6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4649FC-D11A-4018-AA7D-4684654A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</a:t>
            </a:r>
            <a:r>
              <a:rPr lang="en-US" b="1" dirty="0"/>
              <a:t>Highest Degree Earned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="" xmlns:a16="http://schemas.microsoft.com/office/drawing/2014/main" id="{0490AE01-D356-4A5C-A5AC-C19E3709B5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254860"/>
              </p:ext>
            </p:extLst>
          </p:nvPr>
        </p:nvGraphicFramePr>
        <p:xfrm>
          <a:off x="1837823" y="1323474"/>
          <a:ext cx="9164053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Graphic 5" descr="Diploma roll">
            <a:extLst>
              <a:ext uri="{FF2B5EF4-FFF2-40B4-BE49-F238E27FC236}">
                <a16:creationId xmlns="" xmlns:a16="http://schemas.microsoft.com/office/drawing/2014/main" id="{3717DF5D-51EA-47FC-9C23-A43F5F872C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0500" y="380206"/>
            <a:ext cx="12954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FAAE35B-062C-4619-A58C-BCC7C109F0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0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36A4150-0997-4D61-8773-2FEF249D24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81" t="45157" r="24967" b="5414"/>
          <a:stretch/>
        </p:blipFill>
        <p:spPr>
          <a:xfrm>
            <a:off x="3638550" y="1633536"/>
            <a:ext cx="7600950" cy="49064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A65E0A-0C35-429C-ACD0-ED4EA8DD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30345"/>
            <a:ext cx="7762878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Importance of factors in making </a:t>
            </a:r>
            <a:r>
              <a:rPr lang="en-US" sz="4000" b="1" i="1" dirty="0"/>
              <a:t>product</a:t>
            </a:r>
            <a:r>
              <a:rPr lang="en-US" sz="4000" b="1" dirty="0"/>
              <a:t> recommendations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5FAB312-FE39-4F4F-A822-17737B31E305}"/>
              </a:ext>
            </a:extLst>
          </p:cNvPr>
          <p:cNvSpPr txBox="1"/>
          <p:nvPr/>
        </p:nvSpPr>
        <p:spPr>
          <a:xfrm>
            <a:off x="704850" y="1500186"/>
            <a:ext cx="3514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Factor</a:t>
            </a:r>
            <a:r>
              <a:rPr lang="en-US" u="sng" dirty="0"/>
              <a:t> (ext + very impt %)</a:t>
            </a:r>
          </a:p>
          <a:p>
            <a:r>
              <a:rPr lang="en-US" dirty="0"/>
              <a:t>Patient disease risk (93%)</a:t>
            </a:r>
          </a:p>
          <a:p>
            <a:endParaRPr lang="en-US" dirty="0"/>
          </a:p>
          <a:p>
            <a:r>
              <a:rPr lang="en-US" dirty="0"/>
              <a:t>Evidence in literature (84%)</a:t>
            </a:r>
          </a:p>
          <a:p>
            <a:endParaRPr lang="en-US" dirty="0"/>
          </a:p>
          <a:p>
            <a:r>
              <a:rPr lang="en-US" dirty="0"/>
              <a:t>CE programs (81%)</a:t>
            </a:r>
          </a:p>
          <a:p>
            <a:endParaRPr lang="en-US" dirty="0"/>
          </a:p>
          <a:p>
            <a:r>
              <a:rPr lang="en-US" dirty="0"/>
              <a:t>Post-clinical experience (87%)</a:t>
            </a:r>
          </a:p>
          <a:p>
            <a:endParaRPr lang="en-US" dirty="0"/>
          </a:p>
          <a:p>
            <a:r>
              <a:rPr lang="en-US" dirty="0"/>
              <a:t>Info learned in school (69%)</a:t>
            </a:r>
          </a:p>
          <a:p>
            <a:endParaRPr lang="en-US" dirty="0"/>
          </a:p>
          <a:p>
            <a:r>
              <a:rPr lang="en-US" dirty="0"/>
              <a:t>Patient preference (67%)</a:t>
            </a:r>
          </a:p>
          <a:p>
            <a:endParaRPr lang="en-US" dirty="0"/>
          </a:p>
          <a:p>
            <a:r>
              <a:rPr lang="en-US" dirty="0"/>
              <a:t>Discussions w/colleagues (66%) </a:t>
            </a:r>
          </a:p>
          <a:p>
            <a:endParaRPr lang="en-US" dirty="0"/>
          </a:p>
          <a:p>
            <a:r>
              <a:rPr lang="en-US" dirty="0"/>
              <a:t>Product samples (61%)</a:t>
            </a:r>
          </a:p>
          <a:p>
            <a:endParaRPr lang="en-US" dirty="0"/>
          </a:p>
          <a:p>
            <a:r>
              <a:rPr lang="en-US" dirty="0"/>
              <a:t>Prof journal ads (45%)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88FC8C8-EE68-46E8-BB0E-20B5F0483D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943" t="81318" r="13991" b="8444"/>
          <a:stretch/>
        </p:blipFill>
        <p:spPr>
          <a:xfrm>
            <a:off x="8271877" y="201794"/>
            <a:ext cx="2548523" cy="13255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5687E04-BF5B-4274-99B3-6E513ECA6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7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3CB5194-4A87-4FCA-B8A3-8424D17E09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748" t="40612" r="23154" b="26757"/>
          <a:stretch/>
        </p:blipFill>
        <p:spPr>
          <a:xfrm>
            <a:off x="2882381" y="1869832"/>
            <a:ext cx="8166619" cy="33222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76AC0BD-148C-4820-B414-A9FDA72EFB85}"/>
              </a:ext>
            </a:extLst>
          </p:cNvPr>
          <p:cNvSpPr txBox="1"/>
          <p:nvPr/>
        </p:nvSpPr>
        <p:spPr>
          <a:xfrm>
            <a:off x="402686" y="1717431"/>
            <a:ext cx="32289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Factor</a:t>
            </a:r>
            <a:r>
              <a:rPr lang="en-US" u="sng" dirty="0"/>
              <a:t> (ext + very impt %)</a:t>
            </a:r>
          </a:p>
          <a:p>
            <a:r>
              <a:rPr lang="en-US" dirty="0"/>
              <a:t>Personal preference (52%)</a:t>
            </a:r>
          </a:p>
          <a:p>
            <a:endParaRPr lang="en-US" dirty="0"/>
          </a:p>
          <a:p>
            <a:r>
              <a:rPr lang="en-US" dirty="0"/>
              <a:t>Office policy</a:t>
            </a:r>
          </a:p>
          <a:p>
            <a:endParaRPr lang="en-US" dirty="0"/>
          </a:p>
          <a:p>
            <a:r>
              <a:rPr lang="en-US" dirty="0"/>
              <a:t>Endorsement by KOL</a:t>
            </a:r>
          </a:p>
          <a:p>
            <a:endParaRPr lang="en-US" dirty="0"/>
          </a:p>
          <a:p>
            <a:r>
              <a:rPr lang="en-US" dirty="0"/>
              <a:t>Mfg sales rep</a:t>
            </a:r>
          </a:p>
          <a:p>
            <a:endParaRPr lang="en-US" dirty="0"/>
          </a:p>
          <a:p>
            <a:r>
              <a:rPr lang="en-US" dirty="0"/>
              <a:t>Ads on TV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C44EA6FD-1A3B-4EF6-8E1B-E9D3F6430A1F}"/>
              </a:ext>
            </a:extLst>
          </p:cNvPr>
          <p:cNvSpPr txBox="1">
            <a:spLocks/>
          </p:cNvSpPr>
          <p:nvPr/>
        </p:nvSpPr>
        <p:spPr>
          <a:xfrm>
            <a:off x="209550" y="201795"/>
            <a:ext cx="73533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Importance of factors in making </a:t>
            </a:r>
            <a:r>
              <a:rPr lang="en-US" sz="4000" b="1" i="1" dirty="0"/>
              <a:t>product</a:t>
            </a:r>
            <a:r>
              <a:rPr lang="en-US" sz="4000" b="1" dirty="0"/>
              <a:t> recommendations </a:t>
            </a:r>
            <a:r>
              <a:rPr lang="en-US" sz="4000" dirty="0"/>
              <a:t>(cont.)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710005D-AE29-402F-BCAD-41222C4CFB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4943" t="81318" r="13991" b="8444"/>
          <a:stretch/>
        </p:blipFill>
        <p:spPr>
          <a:xfrm>
            <a:off x="7948027" y="201794"/>
            <a:ext cx="2548523" cy="13255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96A18F9-B39C-47FB-8D3D-507B07D94F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5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AF4F6F-AC48-4512-882E-0D64AE97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860" y="365125"/>
            <a:ext cx="9806940" cy="1325563"/>
          </a:xfrm>
        </p:spPr>
        <p:txBody>
          <a:bodyPr>
            <a:normAutofit/>
          </a:bodyPr>
          <a:lstStyle/>
          <a:p>
            <a:r>
              <a:rPr lang="en-US" b="1" dirty="0"/>
              <a:t>Recommend specific non-Rx fluoride toothpaste?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2B4E692E-95B7-49A9-9B8D-82C47C5930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77249"/>
              </p:ext>
            </p:extLst>
          </p:nvPr>
        </p:nvGraphicFramePr>
        <p:xfrm>
          <a:off x="838200" y="19780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Graphic 7" descr="Toothpaste">
            <a:extLst>
              <a:ext uri="{FF2B5EF4-FFF2-40B4-BE49-F238E27FC236}">
                <a16:creationId xmlns="" xmlns:a16="http://schemas.microsoft.com/office/drawing/2014/main" id="{FB773001-7922-4F64-A3C9-A6DD67519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540" y="273368"/>
            <a:ext cx="1417320" cy="14173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9BE7BEA-DC1A-497C-9DA4-E50F3899DC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09" y="5915815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99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571151892644DA18B486CD675D4FA" ma:contentTypeVersion="13" ma:contentTypeDescription="Create a new document." ma:contentTypeScope="" ma:versionID="11e3aaf8e9c291ec86d61b409642c55b">
  <xsd:schema xmlns:xsd="http://www.w3.org/2001/XMLSchema" xmlns:xs="http://www.w3.org/2001/XMLSchema" xmlns:p="http://schemas.microsoft.com/office/2006/metadata/properties" xmlns:ns3="9624a59d-969a-4fc3-acc8-b2f4295cbca2" xmlns:ns4="6d681dad-40a6-4fe7-8861-b9379cb03871" targetNamespace="http://schemas.microsoft.com/office/2006/metadata/properties" ma:root="true" ma:fieldsID="17a3e1501fa1ee5c45e120aad50c21c4" ns3:_="" ns4:_="">
    <xsd:import namespace="9624a59d-969a-4fc3-acc8-b2f4295cbca2"/>
    <xsd:import namespace="6d681dad-40a6-4fe7-8861-b9379cb038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4a59d-969a-4fc3-acc8-b2f4295cbc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81dad-40a6-4fe7-8861-b9379cb0387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AE6A3A-A8E9-4A0F-98C1-CB15F30280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AC2B4C-EA93-457B-96DD-2EDCDC324240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624a59d-969a-4fc3-acc8-b2f4295cbca2"/>
    <ds:schemaRef ds:uri="http://purl.org/dc/elements/1.1/"/>
    <ds:schemaRef ds:uri="6d681dad-40a6-4fe7-8861-b9379cb03871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FF920D6-B9E0-4C36-AB63-147357CA6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4a59d-969a-4fc3-acc8-b2f4295cbca2"/>
    <ds:schemaRef ds:uri="6d681dad-40a6-4fe7-8861-b9379cb038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446</Words>
  <Application>Microsoft Macintosh PowerPoint</Application>
  <PresentationFormat>Custom</PresentationFormat>
  <Paragraphs>98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IFDH Toothpaste Knowledge and Recommendation Habits Survey</vt:lpstr>
      <vt:lpstr>Background </vt:lpstr>
      <vt:lpstr>   Respondents</vt:lpstr>
      <vt:lpstr>       Years working as DH, OHT or DT </vt:lpstr>
      <vt:lpstr>              Primary Practice Setting</vt:lpstr>
      <vt:lpstr>     Highest Degree Earned</vt:lpstr>
      <vt:lpstr>Importance of factors in making product recommendations </vt:lpstr>
      <vt:lpstr>PowerPoint Presentation</vt:lpstr>
      <vt:lpstr>Recommend specific non-Rx fluoride toothpaste? </vt:lpstr>
      <vt:lpstr>Fluoride recommended most often</vt:lpstr>
      <vt:lpstr>Resources used at least once a month to assist in making decisions about toothpaste recommendations</vt:lpstr>
      <vt:lpstr>Of those using manufacturer sales rep info to help make recommendation decisions, which manufacturer? </vt:lpstr>
      <vt:lpstr>Agree or disagree with statements? </vt:lpstr>
      <vt:lpstr>Initial Observations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IFDH Toothpaste Knowledge and Recommendation Habits Survey</dc:title>
  <dc:creator>Sagel, Lisa</dc:creator>
  <cp:lastModifiedBy>Max Sewell</cp:lastModifiedBy>
  <cp:revision>14</cp:revision>
  <cp:lastPrinted>2020-01-23T20:11:54Z</cp:lastPrinted>
  <dcterms:created xsi:type="dcterms:W3CDTF">2020-01-06T19:06:27Z</dcterms:created>
  <dcterms:modified xsi:type="dcterms:W3CDTF">2020-02-04T13:11:24Z</dcterms:modified>
</cp:coreProperties>
</file>