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69" r:id="rId5"/>
    <p:sldId id="271" r:id="rId6"/>
    <p:sldId id="270" r:id="rId7"/>
    <p:sldId id="307" r:id="rId8"/>
    <p:sldId id="303" r:id="rId9"/>
    <p:sldId id="305" r:id="rId10"/>
    <p:sldId id="302" r:id="rId11"/>
    <p:sldId id="312" r:id="rId12"/>
    <p:sldId id="313" r:id="rId13"/>
    <p:sldId id="296" r:id="rId14"/>
    <p:sldId id="316" r:id="rId15"/>
    <p:sldId id="315" r:id="rId16"/>
    <p:sldId id="297" r:id="rId17"/>
    <p:sldId id="314" r:id="rId18"/>
    <p:sldId id="317" r:id="rId19"/>
    <p:sldId id="298" r:id="rId20"/>
    <p:sldId id="299" r:id="rId21"/>
    <p:sldId id="308"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las, Boris" initials="AB" lastIdx="1" clrIdx="0">
    <p:extLst>
      <p:ext uri="{19B8F6BF-5375-455C-9EA6-DF929625EA0E}">
        <p15:presenceInfo xmlns:p15="http://schemas.microsoft.com/office/powerpoint/2012/main" userId="S::atlas.b@pg.com::498e1465-31d0-48b1-877d-bff53f3c58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5AB58-ABB4-4532-AA0E-2A1F0716A343}" v="625" dt="2021-05-26T23:14:44.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04" autoAdjust="0"/>
  </p:normalViewPr>
  <p:slideViewPr>
    <p:cSldViewPr snapToGrid="0">
      <p:cViewPr varScale="1">
        <p:scale>
          <a:sx n="75" d="100"/>
          <a:sy n="75" d="100"/>
        </p:scale>
        <p:origin x="3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gel, Lisa" userId="eb76e6d0-1b05-4acb-bcc9-c37c6dbc1b3f" providerId="ADAL" clId="{CBF5AB58-ABB4-4532-AA0E-2A1F0716A343}"/>
    <pc:docChg chg="custSel modSld">
      <pc:chgData name="Sagel, Lisa" userId="eb76e6d0-1b05-4acb-bcc9-c37c6dbc1b3f" providerId="ADAL" clId="{CBF5AB58-ABB4-4532-AA0E-2A1F0716A343}" dt="2021-05-25T20:57:20.307" v="40" actId="113"/>
      <pc:docMkLst>
        <pc:docMk/>
      </pc:docMkLst>
      <pc:sldChg chg="modSp mod">
        <pc:chgData name="Sagel, Lisa" userId="eb76e6d0-1b05-4acb-bcc9-c37c6dbc1b3f" providerId="ADAL" clId="{CBF5AB58-ABB4-4532-AA0E-2A1F0716A343}" dt="2021-05-25T20:42:35.154" v="36" actId="20577"/>
        <pc:sldMkLst>
          <pc:docMk/>
          <pc:sldMk cId="3569092863" sldId="271"/>
        </pc:sldMkLst>
        <pc:spChg chg="mod">
          <ac:chgData name="Sagel, Lisa" userId="eb76e6d0-1b05-4acb-bcc9-c37c6dbc1b3f" providerId="ADAL" clId="{CBF5AB58-ABB4-4532-AA0E-2A1F0716A343}" dt="2021-05-25T20:42:35.154" v="36" actId="20577"/>
          <ac:spMkLst>
            <pc:docMk/>
            <pc:sldMk cId="3569092863" sldId="271"/>
            <ac:spMk id="3" creationId="{AB46C456-1F36-4AD3-8574-3863856518C4}"/>
          </ac:spMkLst>
        </pc:spChg>
      </pc:sldChg>
      <pc:sldChg chg="modSp mod">
        <pc:chgData name="Sagel, Lisa" userId="eb76e6d0-1b05-4acb-bcc9-c37c6dbc1b3f" providerId="ADAL" clId="{CBF5AB58-ABB4-4532-AA0E-2A1F0716A343}" dt="2021-05-25T20:57:20.307" v="40" actId="113"/>
        <pc:sldMkLst>
          <pc:docMk/>
          <pc:sldMk cId="2459975191" sldId="297"/>
        </pc:sldMkLst>
        <pc:spChg chg="mod">
          <ac:chgData name="Sagel, Lisa" userId="eb76e6d0-1b05-4acb-bcc9-c37c6dbc1b3f" providerId="ADAL" clId="{CBF5AB58-ABB4-4532-AA0E-2A1F0716A343}" dt="2021-05-25T20:57:20.307" v="40" actId="113"/>
          <ac:spMkLst>
            <pc:docMk/>
            <pc:sldMk cId="2459975191" sldId="297"/>
            <ac:spMk id="4" creationId="{080E12D5-521C-4FF6-AD2C-25742B7CC2F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Oral-Systemic_Link_Survey_05-24-2021-02-33-44-763-PM_UTC.xlsx" TargetMode="External"/><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6.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Oral-Systemic_Link_Survey_05-24-2021-02-33-44-763-PM_UTC.xlsx" TargetMode="External"/><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pgone-my.sharepoint.com/personal/sagel_me_pg_com/Documents/IFDH/Report_IFDH_Oral-Systemic_Link_Survey_05-24-2021-02-33-44-763-PM_UTC.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Electric_Toothbrush_For%20PPT.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Oral-Systemic_Link_Survey_05-24-2021-02-33-44-763-PM_UTC.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Electric_Toothbrush_For%20PPT.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Oral-Systemic_Link_Survey_05-24-2021-02-33-44-763-PM_UTC.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Electric_Toothbrush_For%20PPT.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https://pgone-my.sharepoint.com/personal/sagel_me_pg_com/Documents/IFDH/Report_IFDH_Oral-Systemic_Link_Survey_05-24-2021-02-33-44-763-PM_UTC.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Total</c:v>
          </c:tx>
          <c:invertIfNegative val="0"/>
          <c:dPt>
            <c:idx val="0"/>
            <c:invertIfNegative val="0"/>
            <c:bubble3D val="0"/>
            <c:spPr>
              <a:solidFill>
                <a:srgbClr val="8ED3F7"/>
              </a:solidFill>
            </c:spPr>
            <c:extLst>
              <c:ext xmlns:c16="http://schemas.microsoft.com/office/drawing/2014/chart" uri="{C3380CC4-5D6E-409C-BE32-E72D297353CC}">
                <c16:uniqueId val="{00000001-0B80-4794-9E02-AECADC2DB7F3}"/>
              </c:ext>
            </c:extLst>
          </c:dPt>
          <c:dPt>
            <c:idx val="1"/>
            <c:invertIfNegative val="0"/>
            <c:bubble3D val="0"/>
            <c:spPr>
              <a:solidFill>
                <a:srgbClr val="85DEA7"/>
              </a:solidFill>
            </c:spPr>
            <c:extLst>
              <c:ext xmlns:c16="http://schemas.microsoft.com/office/drawing/2014/chart" uri="{C3380CC4-5D6E-409C-BE32-E72D297353CC}">
                <c16:uniqueId val="{00000003-0B80-4794-9E02-AECADC2DB7F3}"/>
              </c:ext>
            </c:extLst>
          </c:dPt>
          <c:dPt>
            <c:idx val="2"/>
            <c:invertIfNegative val="0"/>
            <c:bubble3D val="0"/>
            <c:spPr>
              <a:solidFill>
                <a:srgbClr val="DCD973"/>
              </a:solidFill>
            </c:spPr>
            <c:extLst>
              <c:ext xmlns:c16="http://schemas.microsoft.com/office/drawing/2014/chart" uri="{C3380CC4-5D6E-409C-BE32-E72D297353CC}">
                <c16:uniqueId val="{00000005-0B80-4794-9E02-AECADC2DB7F3}"/>
              </c:ext>
            </c:extLst>
          </c:dPt>
          <c:dPt>
            <c:idx val="3"/>
            <c:invertIfNegative val="0"/>
            <c:bubble3D val="0"/>
            <c:spPr>
              <a:solidFill>
                <a:srgbClr val="9A888B"/>
              </a:solidFill>
            </c:spPr>
            <c:extLst>
              <c:ext xmlns:c16="http://schemas.microsoft.com/office/drawing/2014/chart" uri="{C3380CC4-5D6E-409C-BE32-E72D297353CC}">
                <c16:uniqueId val="{00000007-0B80-4794-9E02-AECADC2DB7F3}"/>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B80-4794-9E02-AECADC2DB7F3}"/>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B80-4794-9E02-AECADC2DB7F3}"/>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B80-4794-9E02-AECADC2DB7F3}"/>
                </c:ext>
              </c:extLst>
            </c:dLbl>
            <c:dLbl>
              <c:idx val="3"/>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B80-4794-9E02-AECADC2DB7F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'1.'!$A$38:$A$41</c:f>
              <c:strCache>
                <c:ptCount val="4"/>
                <c:pt idx="0">
                  <c:v>Less than 5 years</c:v>
                </c:pt>
                <c:pt idx="1">
                  <c:v>5 to 15 years</c:v>
                </c:pt>
                <c:pt idx="2">
                  <c:v>16 to 25 years</c:v>
                </c:pt>
                <c:pt idx="3">
                  <c:v>More than 25 years</c:v>
                </c:pt>
              </c:strCache>
            </c:strRef>
          </c:cat>
          <c:val>
            <c:numRef>
              <c:f>'1.'!$B$38:$B$41</c:f>
              <c:numCache>
                <c:formatCode>0.##%</c:formatCode>
                <c:ptCount val="4"/>
                <c:pt idx="0">
                  <c:v>0.1431</c:v>
                </c:pt>
                <c:pt idx="1">
                  <c:v>0.23649999999999999</c:v>
                </c:pt>
                <c:pt idx="2">
                  <c:v>0.22239999999999999</c:v>
                </c:pt>
                <c:pt idx="3">
                  <c:v>0.39799999999999996</c:v>
                </c:pt>
              </c:numCache>
            </c:numRef>
          </c:val>
          <c:extLst>
            <c:ext xmlns:c16="http://schemas.microsoft.com/office/drawing/2014/chart" uri="{C3380CC4-5D6E-409C-BE32-E72D297353CC}">
              <c16:uniqueId val="{00000008-0B80-4794-9E02-AECADC2DB7F3}"/>
            </c:ext>
          </c:extLst>
        </c:ser>
        <c:dLbls>
          <c:showLegendKey val="0"/>
          <c:showVal val="0"/>
          <c:showCatName val="0"/>
          <c:showSerName val="0"/>
          <c:showPercent val="0"/>
          <c:showBubbleSize val="0"/>
        </c:dLbls>
        <c:gapWidth val="100"/>
        <c:axId val="831276360"/>
        <c:axId val="784978008"/>
      </c:barChart>
      <c:valAx>
        <c:axId val="784978008"/>
        <c:scaling>
          <c:orientation val="minMax"/>
        </c:scaling>
        <c:delete val="0"/>
        <c:axPos val="b"/>
        <c:numFmt formatCode="0%" sourceLinked="0"/>
        <c:majorTickMark val="out"/>
        <c:minorTickMark val="none"/>
        <c:tickLblPos val="nextTo"/>
        <c:crossAx val="831276360"/>
        <c:crosses val="autoZero"/>
        <c:crossBetween val="between"/>
      </c:valAx>
      <c:catAx>
        <c:axId val="831276360"/>
        <c:scaling>
          <c:orientation val="minMax"/>
        </c:scaling>
        <c:delete val="0"/>
        <c:axPos val="l"/>
        <c:numFmt formatCode="General" sourceLinked="1"/>
        <c:majorTickMark val="out"/>
        <c:minorTickMark val="none"/>
        <c:tickLblPos val="nextTo"/>
        <c:crossAx val="784978008"/>
        <c:crosses val="autoZero"/>
        <c:auto val="1"/>
        <c:lblAlgn val="ctr"/>
        <c:lblOffset val="100"/>
        <c:noMultiLvlLbl val="0"/>
      </c:catAx>
      <c:spPr>
        <a:solidFill>
          <a:srgbClr val="FFFFFF">
            <a:alpha val="0"/>
          </a:srgbClr>
        </a:solidFill>
        <a:ln w="12700">
          <a:noFill/>
        </a:ln>
      </c:spPr>
    </c:plotArea>
    <c:plotVisOnly val="1"/>
    <c:dispBlanksAs val="gap"/>
    <c:showDLblsOverMax val="0"/>
  </c:chart>
  <c:txPr>
    <a:bodyPr rot="0"/>
    <a:lstStyle/>
    <a:p>
      <a:pPr>
        <a:defRPr lang="en-US" sz="1400" u="none" baseline="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99976611834413"/>
          <c:y val="0.17169261492939381"/>
          <c:w val="0.64213393622826853"/>
          <c:h val="0.79716291826696217"/>
        </c:manualLayout>
      </c:layout>
      <c:barChart>
        <c:barDir val="bar"/>
        <c:grouping val="percentStacked"/>
        <c:varyColors val="0"/>
        <c:ser>
          <c:idx val="0"/>
          <c:order val="0"/>
          <c:tx>
            <c:v>Strongly agree</c:v>
          </c:tx>
          <c:spPr>
            <a:solidFill>
              <a:srgbClr val="8ED3F7"/>
            </a:solidFill>
          </c:spPr>
          <c:invertIfNegative val="0"/>
          <c:dPt>
            <c:idx val="0"/>
            <c:invertIfNegative val="0"/>
            <c:bubble3D val="0"/>
            <c:extLst>
              <c:ext xmlns:c16="http://schemas.microsoft.com/office/drawing/2014/chart" uri="{C3380CC4-5D6E-409C-BE32-E72D297353CC}">
                <c16:uniqueId val="{00000000-9A21-4A3E-BF18-6CE369B10A4D}"/>
              </c:ext>
            </c:extLst>
          </c:dPt>
          <c:dPt>
            <c:idx val="1"/>
            <c:invertIfNegative val="0"/>
            <c:bubble3D val="0"/>
            <c:extLst>
              <c:ext xmlns:c16="http://schemas.microsoft.com/office/drawing/2014/chart" uri="{C3380CC4-5D6E-409C-BE32-E72D297353CC}">
                <c16:uniqueId val="{00000001-9A21-4A3E-BF18-6CE369B10A4D}"/>
              </c:ext>
            </c:extLst>
          </c:dPt>
          <c:dPt>
            <c:idx val="2"/>
            <c:invertIfNegative val="0"/>
            <c:bubble3D val="0"/>
            <c:extLst>
              <c:ext xmlns:c16="http://schemas.microsoft.com/office/drawing/2014/chart" uri="{C3380CC4-5D6E-409C-BE32-E72D297353CC}">
                <c16:uniqueId val="{00000002-9A21-4A3E-BF18-6CE369B10A4D}"/>
              </c:ext>
            </c:extLst>
          </c:dPt>
          <c:dPt>
            <c:idx val="3"/>
            <c:invertIfNegative val="0"/>
            <c:bubble3D val="0"/>
            <c:extLst>
              <c:ext xmlns:c16="http://schemas.microsoft.com/office/drawing/2014/chart" uri="{C3380CC4-5D6E-409C-BE32-E72D297353CC}">
                <c16:uniqueId val="{00000003-9A21-4A3E-BF18-6CE369B10A4D}"/>
              </c:ext>
            </c:extLst>
          </c:dPt>
          <c:dPt>
            <c:idx val="4"/>
            <c:invertIfNegative val="0"/>
            <c:bubble3D val="0"/>
            <c:extLst>
              <c:ext xmlns:c16="http://schemas.microsoft.com/office/drawing/2014/chart" uri="{C3380CC4-5D6E-409C-BE32-E72D297353CC}">
                <c16:uniqueId val="{00000004-9A21-4A3E-BF18-6CE369B10A4D}"/>
              </c:ext>
            </c:extLst>
          </c:dPt>
          <c:dPt>
            <c:idx val="5"/>
            <c:invertIfNegative val="0"/>
            <c:bubble3D val="0"/>
            <c:extLst>
              <c:ext xmlns:c16="http://schemas.microsoft.com/office/drawing/2014/chart" uri="{C3380CC4-5D6E-409C-BE32-E72D297353CC}">
                <c16:uniqueId val="{00000005-9A21-4A3E-BF18-6CE369B10A4D}"/>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A21-4A3E-BF18-6CE369B10A4D}"/>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A21-4A3E-BF18-6CE369B10A4D}"/>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A21-4A3E-BF18-6CE369B10A4D}"/>
                </c:ext>
              </c:extLst>
            </c:dLbl>
            <c:dLbl>
              <c:idx val="3"/>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A21-4A3E-BF18-6CE369B10A4D}"/>
                </c:ext>
              </c:extLst>
            </c:dLbl>
            <c:dLbl>
              <c:idx val="4"/>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A21-4A3E-BF18-6CE369B10A4D}"/>
                </c:ext>
              </c:extLst>
            </c:dLbl>
            <c:dLbl>
              <c:idx val="5"/>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A21-4A3E-BF18-6CE369B10A4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6"/>
                      <c:pt idx="4">
                        <c:v>My patients understand that plaque co...</c:v>
                      </c:pt>
                      <c:pt idx="5">
                        <c:v>My patients proactively ask me about ...</c:v>
                      </c:pt>
                      <c:pt idx="6">
                        <c:v>My patients understand that periodont...</c:v>
                      </c:pt>
                      <c:pt idx="7">
                        <c:v>I have all the information I need to ...</c:v>
                      </c:pt>
                      <c:pt idx="8">
                        <c:v>I don’t have enough time to counsel p...</c:v>
                      </c:pt>
                      <c:pt idx="10">
                        <c:v>There is a lot of news about the rela...</c:v>
                      </c:pt>
                    </c:strCache>
                  </c16:filteredLitCache>
                </c:ext>
              </c:extLst>
              <c:f/>
              <c:strCache>
                <c:ptCount val="6"/>
                <c:pt idx="0">
                  <c:v>Improving plaque control will reduce ...</c:v>
                </c:pt>
                <c:pt idx="1">
                  <c:v>Dental plaque dysbiosis contributes t...</c:v>
                </c:pt>
                <c:pt idx="2">
                  <c:v>Bacteria from your mouth enter your b...</c:v>
                </c:pt>
                <c:pt idx="3">
                  <c:v>Gingival bleeding and inflammation ar...</c:v>
                </c:pt>
                <c:pt idx="4">
                  <c:v>Effective daily home oral hygiene is ...</c:v>
                </c:pt>
                <c:pt idx="5">
                  <c:v>There needs to be more integration be...</c:v>
                </c:pt>
              </c:strCache>
            </c:strRef>
          </c:cat>
          <c:val>
            <c:numRef>
              <c:extLst>
                <c:ext xmlns:c15="http://schemas.microsoft.com/office/drawing/2012/chart" uri="{02D57815-91ED-43cb-92C2-25804820EDAC}">
                  <c15:fullRef>
                    <c15:sqref>('6.'!$C$157,'6.'!$C$163,'6.'!$C$169,'6.'!$C$175,'6.'!$C$181,'6.'!$C$187,'6.'!$C$193,'6.'!$C$199,'6.'!$C$205,'6.'!$C$211,'6.'!$C$217,'6.'!$C$223)</c15:sqref>
                  </c15:fullRef>
                </c:ext>
              </c:extLst>
              <c:f>('6.'!$C$157,'6.'!$C$163,'6.'!$C$169,'6.'!$C$175,'6.'!$C$211,'6.'!$C$223)</c:f>
              <c:numCache>
                <c:formatCode>0.##%</c:formatCode>
                <c:ptCount val="6"/>
                <c:pt idx="0">
                  <c:v>0.7833</c:v>
                </c:pt>
                <c:pt idx="1">
                  <c:v>0.61609999999999998</c:v>
                </c:pt>
                <c:pt idx="2">
                  <c:v>0.81019999999999992</c:v>
                </c:pt>
                <c:pt idx="3">
                  <c:v>0.70109999999999995</c:v>
                </c:pt>
                <c:pt idx="4">
                  <c:v>0.86540000000000006</c:v>
                </c:pt>
                <c:pt idx="5">
                  <c:v>0.83140000000000003</c:v>
                </c:pt>
              </c:numCache>
            </c:numRef>
          </c:val>
          <c:extLst>
            <c:ext xmlns:c16="http://schemas.microsoft.com/office/drawing/2014/chart" uri="{F5D05F6E-A05E-4728-AFD3-386EB277150F}">
              <c16:categoryFilterExceptions>
                <c16:categoryFilterException>
                  <c16:uniqueId val="{0000001E-1724-467C-A799-37DEB0B4E60E}"/>
                  <c16:spPr xmlns:c16="http://schemas.microsoft.com/office/drawing/2014/chart">
                    <a:solidFill>
                      <a:srgbClr val="8ED3F7"/>
                    </a:solidFill>
                  </c16:spPr>
                  <c16:invertIfNegative val="0"/>
                  <c16:bubble3D val="0"/>
                  <c16:dLbl>
                    <c:idx val="3"/>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E-1724-467C-A799-37DEB0B4E60E}"/>
                      </c:ext>
                    </c:extLst>
                  </c16:dLbl>
                </c16:categoryFilterException>
                <c16:categoryFilterException>
                  <c16:uniqueId val="{0000001F-1724-467C-A799-37DEB0B4E60E}"/>
                  <c16:spPr xmlns:c16="http://schemas.microsoft.com/office/drawing/2014/chart">
                    <a:solidFill>
                      <a:srgbClr val="8ED3F7"/>
                    </a:solidFill>
                  </c16:spPr>
                  <c16:invertIfNegative val="0"/>
                  <c16:bubble3D val="0"/>
                  <c16:dLbl>
                    <c:idx val="3"/>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F-1724-467C-A799-37DEB0B4E60E}"/>
                      </c:ext>
                    </c:extLst>
                  </c16:dLbl>
                </c16:categoryFilterException>
                <c16:categoryFilterException>
                  <c16:uniqueId val="{00000020-1724-467C-A799-37DEB0B4E60E}"/>
                  <c16:spPr xmlns:c16="http://schemas.microsoft.com/office/drawing/2014/chart">
                    <a:solidFill>
                      <a:srgbClr val="8ED3F7"/>
                    </a:solidFill>
                  </c16:spPr>
                  <c16:invertIfNegative val="0"/>
                  <c16:bubble3D val="0"/>
                  <c16:dLbl>
                    <c:idx val="3"/>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0-1724-467C-A799-37DEB0B4E60E}"/>
                      </c:ext>
                    </c:extLst>
                  </c16:dLbl>
                </c16:categoryFilterException>
                <c16:categoryFilterException>
                  <c16:uniqueId val="{00000021-1724-467C-A799-37DEB0B4E60E}"/>
                  <c16:spPr xmlns:c16="http://schemas.microsoft.com/office/drawing/2014/chart">
                    <a:solidFill>
                      <a:srgbClr val="8ED3F7"/>
                    </a:solidFill>
                  </c16:spPr>
                  <c16:invertIfNegative val="0"/>
                  <c16:bubble3D val="0"/>
                  <c16:dLbl>
                    <c:idx val="3"/>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1-1724-467C-A799-37DEB0B4E60E}"/>
                      </c:ext>
                    </c:extLst>
                  </c16:dLbl>
                </c16:categoryFilterException>
                <c16:categoryFilterException>
                  <c16:uniqueId val="{00000022-1724-467C-A799-37DEB0B4E60E}"/>
                  <c16:spPr xmlns:c16="http://schemas.microsoft.com/office/drawing/2014/chart">
                    <a:solidFill>
                      <a:srgbClr val="8ED3F7"/>
                    </a:solidFill>
                  </c16:spPr>
                  <c16:invertIfNegative val="0"/>
                  <c16:bubble3D val="0"/>
                  <c16:dLbl>
                    <c:idx val="3"/>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2-1724-467C-A799-37DEB0B4E60E}"/>
                      </c:ext>
                    </c:extLst>
                  </c16:dLbl>
                </c16:categoryFilterException>
                <c16:categoryFilterException>
                  <c16:uniqueId val="{00000023-1724-467C-A799-37DEB0B4E60E}"/>
                  <c16:spPr xmlns:c16="http://schemas.microsoft.com/office/drawing/2014/chart">
                    <a:solidFill>
                      <a:srgbClr val="8ED3F7"/>
                    </a:solidFill>
                  </c16:spPr>
                  <c16:invertIfNegative val="0"/>
                  <c16:bubble3D val="0"/>
                  <c16:dLbl>
                    <c:idx val="4"/>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3-1724-467C-A799-37DEB0B4E60E}"/>
                      </c:ext>
                    </c:extLst>
                  </c16:dLbl>
                </c16:categoryFilterException>
              </c16:categoryFilterExceptions>
            </c:ext>
            <c:ext xmlns:c16="http://schemas.microsoft.com/office/drawing/2014/chart" uri="{C5897E43-82E2-4C41-B96C-FBF1F857EA46}">
              <c16:datapointuniqueidmap xmlns:c16="http://schemas.microsoft.com/office/drawing/2014/chart">
                <c16:ptentry>
                  <c16:ptidx>4</c16:ptidx>
                  <c16:uniqueID val="{0000001E-1724-467C-A799-37DEB0B4E60E}"/>
                </c16:ptentry>
                <c16:ptentry>
                  <c16:ptidx>5</c16:ptidx>
                  <c16:uniqueID val="{0000001F-1724-467C-A799-37DEB0B4E60E}"/>
                </c16:ptentry>
                <c16:ptentry>
                  <c16:ptidx>6</c16:ptidx>
                  <c16:uniqueID val="{00000020-1724-467C-A799-37DEB0B4E60E}"/>
                </c16:ptentry>
                <c16:ptentry>
                  <c16:ptidx>7</c16:ptidx>
                  <c16:uniqueID val="{00000021-1724-467C-A799-37DEB0B4E60E}"/>
                </c16:ptentry>
                <c16:ptentry>
                  <c16:ptidx>8</c16:ptidx>
                  <c16:uniqueID val="{00000022-1724-467C-A799-37DEB0B4E60E}"/>
                </c16:ptentry>
                <c16:ptentry>
                  <c16:ptidx>10</c16:ptidx>
                  <c16:uniqueID val="{00000023-1724-467C-A799-37DEB0B4E60E}"/>
                </c16:ptentry>
              </c16:datapointuniqueidmap>
            </c:ext>
            <c:ext xmlns:c16="http://schemas.microsoft.com/office/drawing/2014/chart" uri="{C3380CC4-5D6E-409C-BE32-E72D297353CC}">
              <c16:uniqueId val="{00000006-9A21-4A3E-BF18-6CE369B10A4D}"/>
            </c:ext>
          </c:extLst>
        </c:ser>
        <c:ser>
          <c:idx val="1"/>
          <c:order val="1"/>
          <c:tx>
            <c:v>Somewhat agree</c:v>
          </c:tx>
          <c:spPr>
            <a:solidFill>
              <a:srgbClr val="85DEA7"/>
            </a:solidFill>
          </c:spPr>
          <c:invertIfNegative val="0"/>
          <c:dPt>
            <c:idx val="0"/>
            <c:invertIfNegative val="0"/>
            <c:bubble3D val="0"/>
            <c:extLst>
              <c:ext xmlns:c16="http://schemas.microsoft.com/office/drawing/2014/chart" uri="{C3380CC4-5D6E-409C-BE32-E72D297353CC}">
                <c16:uniqueId val="{00000007-9A21-4A3E-BF18-6CE369B10A4D}"/>
              </c:ext>
            </c:extLst>
          </c:dPt>
          <c:dPt>
            <c:idx val="1"/>
            <c:invertIfNegative val="0"/>
            <c:bubble3D val="0"/>
            <c:extLst>
              <c:ext xmlns:c16="http://schemas.microsoft.com/office/drawing/2014/chart" uri="{C3380CC4-5D6E-409C-BE32-E72D297353CC}">
                <c16:uniqueId val="{00000008-9A21-4A3E-BF18-6CE369B10A4D}"/>
              </c:ext>
            </c:extLst>
          </c:dPt>
          <c:dPt>
            <c:idx val="2"/>
            <c:invertIfNegative val="0"/>
            <c:bubble3D val="0"/>
            <c:extLst>
              <c:ext xmlns:c16="http://schemas.microsoft.com/office/drawing/2014/chart" uri="{C3380CC4-5D6E-409C-BE32-E72D297353CC}">
                <c16:uniqueId val="{00000009-9A21-4A3E-BF18-6CE369B10A4D}"/>
              </c:ext>
            </c:extLst>
          </c:dPt>
          <c:dPt>
            <c:idx val="3"/>
            <c:invertIfNegative val="0"/>
            <c:bubble3D val="0"/>
            <c:extLst>
              <c:ext xmlns:c16="http://schemas.microsoft.com/office/drawing/2014/chart" uri="{C3380CC4-5D6E-409C-BE32-E72D297353CC}">
                <c16:uniqueId val="{0000000A-9A21-4A3E-BF18-6CE369B10A4D}"/>
              </c:ext>
            </c:extLst>
          </c:dPt>
          <c:dPt>
            <c:idx val="4"/>
            <c:invertIfNegative val="0"/>
            <c:bubble3D val="0"/>
            <c:extLst>
              <c:ext xmlns:c16="http://schemas.microsoft.com/office/drawing/2014/chart" uri="{C3380CC4-5D6E-409C-BE32-E72D297353CC}">
                <c16:uniqueId val="{0000000B-9A21-4A3E-BF18-6CE369B10A4D}"/>
              </c:ext>
            </c:extLst>
          </c:dPt>
          <c:dPt>
            <c:idx val="5"/>
            <c:invertIfNegative val="0"/>
            <c:bubble3D val="0"/>
            <c:extLst>
              <c:ext xmlns:c16="http://schemas.microsoft.com/office/drawing/2014/chart" uri="{C3380CC4-5D6E-409C-BE32-E72D297353CC}">
                <c16:uniqueId val="{0000000C-9A21-4A3E-BF18-6CE369B10A4D}"/>
              </c:ext>
            </c:extLst>
          </c:dPt>
          <c:cat>
            <c:strRef>
              <c:extLst>
                <c:ext xmlns:c16="http://schemas.microsoft.com/office/drawing/2014/chart" uri="{F5D05F6E-A05E-4728-AFD3-386EB277150F}">
                  <c16:filteredLitCache>
                    <c:strCache>
                      <c:ptCount val="6"/>
                      <c:pt idx="4">
                        <c:v>My patients understand that plaque co...</c:v>
                      </c:pt>
                      <c:pt idx="5">
                        <c:v>My patients proactively ask me about ...</c:v>
                      </c:pt>
                      <c:pt idx="6">
                        <c:v>My patients understand that periodont...</c:v>
                      </c:pt>
                      <c:pt idx="7">
                        <c:v>I have all the information I need to ...</c:v>
                      </c:pt>
                      <c:pt idx="8">
                        <c:v>I don’t have enough time to counsel p...</c:v>
                      </c:pt>
                      <c:pt idx="10">
                        <c:v>There is a lot of news about the rela...</c:v>
                      </c:pt>
                    </c:strCache>
                  </c16:filteredLitCache>
                </c:ext>
              </c:extLst>
              <c:f/>
              <c:strCache>
                <c:ptCount val="6"/>
                <c:pt idx="0">
                  <c:v>Improving plaque control will reduce ...</c:v>
                </c:pt>
                <c:pt idx="1">
                  <c:v>Dental plaque dysbiosis contributes t...</c:v>
                </c:pt>
                <c:pt idx="2">
                  <c:v>Bacteria from your mouth enter your b...</c:v>
                </c:pt>
                <c:pt idx="3">
                  <c:v>Gingival bleeding and inflammation ar...</c:v>
                </c:pt>
                <c:pt idx="4">
                  <c:v>Effective daily home oral hygiene is ...</c:v>
                </c:pt>
                <c:pt idx="5">
                  <c:v>There needs to be more integration be...</c:v>
                </c:pt>
              </c:strCache>
            </c:strRef>
          </c:cat>
          <c:val>
            <c:numRef>
              <c:extLst>
                <c:ext xmlns:c15="http://schemas.microsoft.com/office/drawing/2012/chart" uri="{02D57815-91ED-43cb-92C2-25804820EDAC}">
                  <c15:fullRef>
                    <c15:sqref>('6.'!$C$158,'6.'!$C$164,'6.'!$C$170,'6.'!$C$176,'6.'!$C$182,'6.'!$C$188,'6.'!$C$194,'6.'!$C$200,'6.'!$C$206,'6.'!$C$212,'6.'!$C$218,'6.'!$C$224)</c15:sqref>
                  </c15:fullRef>
                </c:ext>
              </c:extLst>
              <c:f>('6.'!$C$158,'6.'!$C$164,'6.'!$C$170,'6.'!$C$176,'6.'!$C$212,'6.'!$C$224)</c:f>
              <c:numCache>
                <c:formatCode>0.##%</c:formatCode>
                <c:ptCount val="6"/>
                <c:pt idx="0">
                  <c:v>0.17420000000000002</c:v>
                </c:pt>
                <c:pt idx="1">
                  <c:v>0.29320000000000002</c:v>
                </c:pt>
                <c:pt idx="2">
                  <c:v>0.1416</c:v>
                </c:pt>
                <c:pt idx="3">
                  <c:v>0.25920000000000004</c:v>
                </c:pt>
                <c:pt idx="4">
                  <c:v>0.1076</c:v>
                </c:pt>
                <c:pt idx="5">
                  <c:v>0.13880000000000001</c:v>
                </c:pt>
              </c:numCache>
            </c:numRef>
          </c:val>
          <c:extLst>
            <c:ext xmlns:c16="http://schemas.microsoft.com/office/drawing/2014/chart" uri="{F5D05F6E-A05E-4728-AFD3-386EB277150F}">
              <c16:categoryFilterExceptions>
                <c16:categoryFilterException>
                  <c16:uniqueId val="{00000024-1724-467C-A799-37DEB0B4E60E}"/>
                  <c16:spPr xmlns:c16="http://schemas.microsoft.com/office/drawing/2014/chart">
                    <a:solidFill>
                      <a:srgbClr val="85DEA7"/>
                    </a:solidFill>
                  </c16:spPr>
                  <c16:invertIfNegative val="0"/>
                  <c16:bubble3D val="0"/>
                </c16:categoryFilterException>
                <c16:categoryFilterException>
                  <c16:uniqueId val="{00000025-1724-467C-A799-37DEB0B4E60E}"/>
                  <c16:spPr xmlns:c16="http://schemas.microsoft.com/office/drawing/2014/chart">
                    <a:solidFill>
                      <a:srgbClr val="85DEA7"/>
                    </a:solidFill>
                  </c16:spPr>
                  <c16:invertIfNegative val="0"/>
                  <c16:bubble3D val="0"/>
                </c16:categoryFilterException>
                <c16:categoryFilterException>
                  <c16:uniqueId val="{00000026-1724-467C-A799-37DEB0B4E60E}"/>
                  <c16:spPr xmlns:c16="http://schemas.microsoft.com/office/drawing/2014/chart">
                    <a:solidFill>
                      <a:srgbClr val="85DEA7"/>
                    </a:solidFill>
                  </c16:spPr>
                  <c16:invertIfNegative val="0"/>
                  <c16:bubble3D val="0"/>
                </c16:categoryFilterException>
                <c16:categoryFilterException>
                  <c16:uniqueId val="{00000027-1724-467C-A799-37DEB0B4E60E}"/>
                  <c16:spPr xmlns:c16="http://schemas.microsoft.com/office/drawing/2014/chart">
                    <a:solidFill>
                      <a:srgbClr val="85DEA7"/>
                    </a:solidFill>
                  </c16:spPr>
                  <c16:invertIfNegative val="0"/>
                  <c16:bubble3D val="0"/>
                </c16:categoryFilterException>
                <c16:categoryFilterException>
                  <c16:uniqueId val="{00000028-1724-467C-A799-37DEB0B4E60E}"/>
                  <c16:spPr xmlns:c16="http://schemas.microsoft.com/office/drawing/2014/chart">
                    <a:solidFill>
                      <a:srgbClr val="85DEA7"/>
                    </a:solidFill>
                  </c16:spPr>
                  <c16:invertIfNegative val="0"/>
                  <c16:bubble3D val="0"/>
                </c16:categoryFilterException>
                <c16:categoryFilterException>
                  <c16:uniqueId val="{00000029-1724-467C-A799-37DEB0B4E60E}"/>
                  <c16:spPr xmlns:c16="http://schemas.microsoft.com/office/drawing/2014/chart">
                    <a:solidFill>
                      <a:srgbClr val="85DEA7"/>
                    </a:solidFill>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4</c16:ptidx>
                  <c16:uniqueID val="{00000024-1724-467C-A799-37DEB0B4E60E}"/>
                </c16:ptentry>
                <c16:ptentry>
                  <c16:ptidx>5</c16:ptidx>
                  <c16:uniqueID val="{00000025-1724-467C-A799-37DEB0B4E60E}"/>
                </c16:ptentry>
                <c16:ptentry>
                  <c16:ptidx>6</c16:ptidx>
                  <c16:uniqueID val="{00000026-1724-467C-A799-37DEB0B4E60E}"/>
                </c16:ptentry>
                <c16:ptentry>
                  <c16:ptidx>7</c16:ptidx>
                  <c16:uniqueID val="{00000027-1724-467C-A799-37DEB0B4E60E}"/>
                </c16:ptentry>
                <c16:ptentry>
                  <c16:ptidx>8</c16:ptidx>
                  <c16:uniqueID val="{00000028-1724-467C-A799-37DEB0B4E60E}"/>
                </c16:ptentry>
                <c16:ptentry>
                  <c16:ptidx>10</c16:ptidx>
                  <c16:uniqueID val="{00000029-1724-467C-A799-37DEB0B4E60E}"/>
                </c16:ptentry>
              </c16:datapointuniqueidmap>
            </c:ext>
            <c:ext xmlns:c16="http://schemas.microsoft.com/office/drawing/2014/chart" uri="{C3380CC4-5D6E-409C-BE32-E72D297353CC}">
              <c16:uniqueId val="{0000000D-9A21-4A3E-BF18-6CE369B10A4D}"/>
            </c:ext>
          </c:extLst>
        </c:ser>
        <c:ser>
          <c:idx val="2"/>
          <c:order val="2"/>
          <c:tx>
            <c:v>Neither agree or disagree</c:v>
          </c:tx>
          <c:spPr>
            <a:solidFill>
              <a:srgbClr val="DCD973"/>
            </a:solidFill>
          </c:spPr>
          <c:invertIfNegative val="0"/>
          <c:dPt>
            <c:idx val="0"/>
            <c:invertIfNegative val="0"/>
            <c:bubble3D val="0"/>
            <c:extLst>
              <c:ext xmlns:c16="http://schemas.microsoft.com/office/drawing/2014/chart" uri="{C3380CC4-5D6E-409C-BE32-E72D297353CC}">
                <c16:uniqueId val="{0000000E-9A21-4A3E-BF18-6CE369B10A4D}"/>
              </c:ext>
            </c:extLst>
          </c:dPt>
          <c:dPt>
            <c:idx val="1"/>
            <c:invertIfNegative val="0"/>
            <c:bubble3D val="0"/>
            <c:extLst>
              <c:ext xmlns:c16="http://schemas.microsoft.com/office/drawing/2014/chart" uri="{C3380CC4-5D6E-409C-BE32-E72D297353CC}">
                <c16:uniqueId val="{0000000F-9A21-4A3E-BF18-6CE369B10A4D}"/>
              </c:ext>
            </c:extLst>
          </c:dPt>
          <c:dPt>
            <c:idx val="2"/>
            <c:invertIfNegative val="0"/>
            <c:bubble3D val="0"/>
            <c:extLst>
              <c:ext xmlns:c16="http://schemas.microsoft.com/office/drawing/2014/chart" uri="{C3380CC4-5D6E-409C-BE32-E72D297353CC}">
                <c16:uniqueId val="{00000010-9A21-4A3E-BF18-6CE369B10A4D}"/>
              </c:ext>
            </c:extLst>
          </c:dPt>
          <c:dPt>
            <c:idx val="3"/>
            <c:invertIfNegative val="0"/>
            <c:bubble3D val="0"/>
            <c:extLst>
              <c:ext xmlns:c16="http://schemas.microsoft.com/office/drawing/2014/chart" uri="{C3380CC4-5D6E-409C-BE32-E72D297353CC}">
                <c16:uniqueId val="{00000011-9A21-4A3E-BF18-6CE369B10A4D}"/>
              </c:ext>
            </c:extLst>
          </c:dPt>
          <c:dPt>
            <c:idx val="4"/>
            <c:invertIfNegative val="0"/>
            <c:bubble3D val="0"/>
            <c:extLst>
              <c:ext xmlns:c16="http://schemas.microsoft.com/office/drawing/2014/chart" uri="{C3380CC4-5D6E-409C-BE32-E72D297353CC}">
                <c16:uniqueId val="{00000012-9A21-4A3E-BF18-6CE369B10A4D}"/>
              </c:ext>
            </c:extLst>
          </c:dPt>
          <c:dPt>
            <c:idx val="5"/>
            <c:invertIfNegative val="0"/>
            <c:bubble3D val="0"/>
            <c:extLst>
              <c:ext xmlns:c16="http://schemas.microsoft.com/office/drawing/2014/chart" uri="{C3380CC4-5D6E-409C-BE32-E72D297353CC}">
                <c16:uniqueId val="{00000013-9A21-4A3E-BF18-6CE369B10A4D}"/>
              </c:ext>
            </c:extLst>
          </c:dPt>
          <c:cat>
            <c:strRef>
              <c:extLst>
                <c:ext xmlns:c16="http://schemas.microsoft.com/office/drawing/2014/chart" uri="{F5D05F6E-A05E-4728-AFD3-386EB277150F}">
                  <c16:filteredLitCache>
                    <c:strCache>
                      <c:ptCount val="6"/>
                      <c:pt idx="4">
                        <c:v>My patients understand that plaque co...</c:v>
                      </c:pt>
                      <c:pt idx="5">
                        <c:v>My patients proactively ask me about ...</c:v>
                      </c:pt>
                      <c:pt idx="6">
                        <c:v>My patients understand that periodont...</c:v>
                      </c:pt>
                      <c:pt idx="7">
                        <c:v>I have all the information I need to ...</c:v>
                      </c:pt>
                      <c:pt idx="8">
                        <c:v>I don’t have enough time to counsel p...</c:v>
                      </c:pt>
                      <c:pt idx="10">
                        <c:v>There is a lot of news about the rela...</c:v>
                      </c:pt>
                    </c:strCache>
                  </c16:filteredLitCache>
                </c:ext>
              </c:extLst>
              <c:f/>
              <c:strCache>
                <c:ptCount val="6"/>
                <c:pt idx="0">
                  <c:v>Improving plaque control will reduce ...</c:v>
                </c:pt>
                <c:pt idx="1">
                  <c:v>Dental plaque dysbiosis contributes t...</c:v>
                </c:pt>
                <c:pt idx="2">
                  <c:v>Bacteria from your mouth enter your b...</c:v>
                </c:pt>
                <c:pt idx="3">
                  <c:v>Gingival bleeding and inflammation ar...</c:v>
                </c:pt>
                <c:pt idx="4">
                  <c:v>Effective daily home oral hygiene is ...</c:v>
                </c:pt>
                <c:pt idx="5">
                  <c:v>There needs to be more integration be...</c:v>
                </c:pt>
              </c:strCache>
            </c:strRef>
          </c:cat>
          <c:val>
            <c:numRef>
              <c:extLst>
                <c:ext xmlns:c15="http://schemas.microsoft.com/office/drawing/2012/chart" uri="{02D57815-91ED-43cb-92C2-25804820EDAC}">
                  <c15:fullRef>
                    <c15:sqref>('6.'!$C$159,'6.'!$C$165,'6.'!$C$171,'6.'!$C$177,'6.'!$C$183,'6.'!$C$189,'6.'!$C$195,'6.'!$C$201,'6.'!$C$207,'6.'!$C$213,'6.'!$C$219,'6.'!$C$225)</c15:sqref>
                  </c15:fullRef>
                </c:ext>
              </c:extLst>
              <c:f>('6.'!$C$159,'6.'!$C$165,'6.'!$C$171,'6.'!$C$177,'6.'!$C$213,'6.'!$C$225)</c:f>
              <c:numCache>
                <c:formatCode>0.##%</c:formatCode>
                <c:ptCount val="6"/>
                <c:pt idx="0">
                  <c:v>2.69E-2</c:v>
                </c:pt>
                <c:pt idx="1">
                  <c:v>7.9299999999999995E-2</c:v>
                </c:pt>
                <c:pt idx="2">
                  <c:v>3.2599999999999997E-2</c:v>
                </c:pt>
                <c:pt idx="3">
                  <c:v>2.69E-2</c:v>
                </c:pt>
                <c:pt idx="4">
                  <c:v>1.4199999999999999E-2</c:v>
                </c:pt>
                <c:pt idx="5">
                  <c:v>2.12E-2</c:v>
                </c:pt>
              </c:numCache>
            </c:numRef>
          </c:val>
          <c:extLst>
            <c:ext xmlns:c16="http://schemas.microsoft.com/office/drawing/2014/chart" uri="{F5D05F6E-A05E-4728-AFD3-386EB277150F}">
              <c16:categoryFilterExceptions>
                <c16:categoryFilterException>
                  <c16:uniqueId val="{0000002A-1724-467C-A799-37DEB0B4E60E}"/>
                  <c16:spPr xmlns:c16="http://schemas.microsoft.com/office/drawing/2014/chart">
                    <a:solidFill>
                      <a:srgbClr val="DCD973"/>
                    </a:solidFill>
                  </c16:spPr>
                  <c16:invertIfNegative val="0"/>
                  <c16:bubble3D val="0"/>
                </c16:categoryFilterException>
                <c16:categoryFilterException>
                  <c16:uniqueId val="{0000002B-1724-467C-A799-37DEB0B4E60E}"/>
                  <c16:spPr xmlns:c16="http://schemas.microsoft.com/office/drawing/2014/chart">
                    <a:solidFill>
                      <a:srgbClr val="DCD973"/>
                    </a:solidFill>
                  </c16:spPr>
                  <c16:invertIfNegative val="0"/>
                  <c16:bubble3D val="0"/>
                </c16:categoryFilterException>
                <c16:categoryFilterException>
                  <c16:uniqueId val="{0000002C-1724-467C-A799-37DEB0B4E60E}"/>
                  <c16:spPr xmlns:c16="http://schemas.microsoft.com/office/drawing/2014/chart">
                    <a:solidFill>
                      <a:srgbClr val="DCD973"/>
                    </a:solidFill>
                  </c16:spPr>
                  <c16:invertIfNegative val="0"/>
                  <c16:bubble3D val="0"/>
                </c16:categoryFilterException>
                <c16:categoryFilterException>
                  <c16:uniqueId val="{0000002D-1724-467C-A799-37DEB0B4E60E}"/>
                  <c16:spPr xmlns:c16="http://schemas.microsoft.com/office/drawing/2014/chart">
                    <a:solidFill>
                      <a:srgbClr val="DCD973"/>
                    </a:solidFill>
                  </c16:spPr>
                  <c16:invertIfNegative val="0"/>
                  <c16:bubble3D val="0"/>
                </c16:categoryFilterException>
                <c16:categoryFilterException>
                  <c16:uniqueId val="{0000002E-1724-467C-A799-37DEB0B4E60E}"/>
                  <c16:spPr xmlns:c16="http://schemas.microsoft.com/office/drawing/2014/chart">
                    <a:solidFill>
                      <a:srgbClr val="DCD973"/>
                    </a:solidFill>
                  </c16:spPr>
                  <c16:invertIfNegative val="0"/>
                  <c16:bubble3D val="0"/>
                </c16:categoryFilterException>
                <c16:categoryFilterException>
                  <c16:uniqueId val="{0000002F-1724-467C-A799-37DEB0B4E60E}"/>
                  <c16:spPr xmlns:c16="http://schemas.microsoft.com/office/drawing/2014/chart">
                    <a:solidFill>
                      <a:srgbClr val="DCD973"/>
                    </a:solidFill>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4</c16:ptidx>
                  <c16:uniqueID val="{0000002A-1724-467C-A799-37DEB0B4E60E}"/>
                </c16:ptentry>
                <c16:ptentry>
                  <c16:ptidx>5</c16:ptidx>
                  <c16:uniqueID val="{0000002B-1724-467C-A799-37DEB0B4E60E}"/>
                </c16:ptentry>
                <c16:ptentry>
                  <c16:ptidx>6</c16:ptidx>
                  <c16:uniqueID val="{0000002C-1724-467C-A799-37DEB0B4E60E}"/>
                </c16:ptentry>
                <c16:ptentry>
                  <c16:ptidx>7</c16:ptidx>
                  <c16:uniqueID val="{0000002D-1724-467C-A799-37DEB0B4E60E}"/>
                </c16:ptentry>
                <c16:ptentry>
                  <c16:ptidx>8</c16:ptidx>
                  <c16:uniqueID val="{0000002E-1724-467C-A799-37DEB0B4E60E}"/>
                </c16:ptentry>
                <c16:ptentry>
                  <c16:ptidx>10</c16:ptidx>
                  <c16:uniqueID val="{0000002F-1724-467C-A799-37DEB0B4E60E}"/>
                </c16:ptentry>
              </c16:datapointuniqueidmap>
            </c:ext>
            <c:ext xmlns:c16="http://schemas.microsoft.com/office/drawing/2014/chart" uri="{C3380CC4-5D6E-409C-BE32-E72D297353CC}">
              <c16:uniqueId val="{00000014-9A21-4A3E-BF18-6CE369B10A4D}"/>
            </c:ext>
          </c:extLst>
        </c:ser>
        <c:ser>
          <c:idx val="3"/>
          <c:order val="3"/>
          <c:tx>
            <c:v>Somewhat disagree</c:v>
          </c:tx>
          <c:spPr>
            <a:solidFill>
              <a:srgbClr val="9A888B"/>
            </a:solidFill>
          </c:spPr>
          <c:invertIfNegative val="0"/>
          <c:dPt>
            <c:idx val="0"/>
            <c:invertIfNegative val="0"/>
            <c:bubble3D val="0"/>
            <c:extLst>
              <c:ext xmlns:c16="http://schemas.microsoft.com/office/drawing/2014/chart" uri="{C3380CC4-5D6E-409C-BE32-E72D297353CC}">
                <c16:uniqueId val="{00000015-9A21-4A3E-BF18-6CE369B10A4D}"/>
              </c:ext>
            </c:extLst>
          </c:dPt>
          <c:dPt>
            <c:idx val="1"/>
            <c:invertIfNegative val="0"/>
            <c:bubble3D val="0"/>
            <c:extLst>
              <c:ext xmlns:c16="http://schemas.microsoft.com/office/drawing/2014/chart" uri="{C3380CC4-5D6E-409C-BE32-E72D297353CC}">
                <c16:uniqueId val="{00000016-9A21-4A3E-BF18-6CE369B10A4D}"/>
              </c:ext>
            </c:extLst>
          </c:dPt>
          <c:dPt>
            <c:idx val="2"/>
            <c:invertIfNegative val="0"/>
            <c:bubble3D val="0"/>
            <c:extLst>
              <c:ext xmlns:c16="http://schemas.microsoft.com/office/drawing/2014/chart" uri="{C3380CC4-5D6E-409C-BE32-E72D297353CC}">
                <c16:uniqueId val="{00000017-9A21-4A3E-BF18-6CE369B10A4D}"/>
              </c:ext>
            </c:extLst>
          </c:dPt>
          <c:dPt>
            <c:idx val="3"/>
            <c:invertIfNegative val="0"/>
            <c:bubble3D val="0"/>
            <c:extLst>
              <c:ext xmlns:c16="http://schemas.microsoft.com/office/drawing/2014/chart" uri="{C3380CC4-5D6E-409C-BE32-E72D297353CC}">
                <c16:uniqueId val="{00000018-9A21-4A3E-BF18-6CE369B10A4D}"/>
              </c:ext>
            </c:extLst>
          </c:dPt>
          <c:dPt>
            <c:idx val="4"/>
            <c:invertIfNegative val="0"/>
            <c:bubble3D val="0"/>
            <c:extLst>
              <c:ext xmlns:c16="http://schemas.microsoft.com/office/drawing/2014/chart" uri="{C3380CC4-5D6E-409C-BE32-E72D297353CC}">
                <c16:uniqueId val="{00000019-9A21-4A3E-BF18-6CE369B10A4D}"/>
              </c:ext>
            </c:extLst>
          </c:dPt>
          <c:dPt>
            <c:idx val="5"/>
            <c:invertIfNegative val="0"/>
            <c:bubble3D val="0"/>
            <c:extLst>
              <c:ext xmlns:c16="http://schemas.microsoft.com/office/drawing/2014/chart" uri="{C3380CC4-5D6E-409C-BE32-E72D297353CC}">
                <c16:uniqueId val="{0000001A-9A21-4A3E-BF18-6CE369B10A4D}"/>
              </c:ext>
            </c:extLst>
          </c:dPt>
          <c:cat>
            <c:strRef>
              <c:extLst>
                <c:ext xmlns:c16="http://schemas.microsoft.com/office/drawing/2014/chart" uri="{F5D05F6E-A05E-4728-AFD3-386EB277150F}">
                  <c16:filteredLitCache>
                    <c:strCache>
                      <c:ptCount val="6"/>
                      <c:pt idx="4">
                        <c:v>My patients understand that plaque co...</c:v>
                      </c:pt>
                      <c:pt idx="5">
                        <c:v>My patients proactively ask me about ...</c:v>
                      </c:pt>
                      <c:pt idx="6">
                        <c:v>My patients understand that periodont...</c:v>
                      </c:pt>
                      <c:pt idx="7">
                        <c:v>I have all the information I need to ...</c:v>
                      </c:pt>
                      <c:pt idx="8">
                        <c:v>I don’t have enough time to counsel p...</c:v>
                      </c:pt>
                      <c:pt idx="10">
                        <c:v>There is a lot of news about the rela...</c:v>
                      </c:pt>
                    </c:strCache>
                  </c16:filteredLitCache>
                </c:ext>
              </c:extLst>
              <c:f/>
              <c:strCache>
                <c:ptCount val="6"/>
                <c:pt idx="0">
                  <c:v>Improving plaque control will reduce ...</c:v>
                </c:pt>
                <c:pt idx="1">
                  <c:v>Dental plaque dysbiosis contributes t...</c:v>
                </c:pt>
                <c:pt idx="2">
                  <c:v>Bacteria from your mouth enter your b...</c:v>
                </c:pt>
                <c:pt idx="3">
                  <c:v>Gingival bleeding and inflammation ar...</c:v>
                </c:pt>
                <c:pt idx="4">
                  <c:v>Effective daily home oral hygiene is ...</c:v>
                </c:pt>
                <c:pt idx="5">
                  <c:v>There needs to be more integration be...</c:v>
                </c:pt>
              </c:strCache>
            </c:strRef>
          </c:cat>
          <c:val>
            <c:numRef>
              <c:extLst>
                <c:ext xmlns:c15="http://schemas.microsoft.com/office/drawing/2012/chart" uri="{02D57815-91ED-43cb-92C2-25804820EDAC}">
                  <c15:fullRef>
                    <c15:sqref>('6.'!$C$160,'6.'!$C$166,'6.'!$C$172,'6.'!$C$178,'6.'!$C$184,'6.'!$C$190,'6.'!$C$196,'6.'!$C$202,'6.'!$C$208,'6.'!$C$214,'6.'!$C$220,'6.'!$C$226)</c15:sqref>
                  </c15:fullRef>
                </c:ext>
              </c:extLst>
              <c:f>('6.'!$C$160,'6.'!$C$166,'6.'!$C$172,'6.'!$C$178,'6.'!$C$214,'6.'!$C$226)</c:f>
              <c:numCache>
                <c:formatCode>0.##%</c:formatCode>
                <c:ptCount val="6"/>
                <c:pt idx="0">
                  <c:v>1.1299999999999999E-2</c:v>
                </c:pt>
                <c:pt idx="1">
                  <c:v>8.5000000000000006E-3</c:v>
                </c:pt>
                <c:pt idx="2">
                  <c:v>1.1299999999999999E-2</c:v>
                </c:pt>
                <c:pt idx="3">
                  <c:v>9.8999999999999991E-3</c:v>
                </c:pt>
                <c:pt idx="4">
                  <c:v>5.6999999999999993E-3</c:v>
                </c:pt>
                <c:pt idx="5">
                  <c:v>2.8000000000000004E-3</c:v>
                </c:pt>
              </c:numCache>
            </c:numRef>
          </c:val>
          <c:extLst>
            <c:ext xmlns:c16="http://schemas.microsoft.com/office/drawing/2014/chart" uri="{F5D05F6E-A05E-4728-AFD3-386EB277150F}">
              <c16:categoryFilterExceptions>
                <c16:categoryFilterException>
                  <c16:uniqueId val="{00000030-1724-467C-A799-37DEB0B4E60E}"/>
                  <c16:spPr xmlns:c16="http://schemas.microsoft.com/office/drawing/2014/chart">
                    <a:solidFill>
                      <a:srgbClr val="9A888B"/>
                    </a:solidFill>
                  </c16:spPr>
                  <c16:invertIfNegative val="0"/>
                  <c16:bubble3D val="0"/>
                </c16:categoryFilterException>
                <c16:categoryFilterException>
                  <c16:uniqueId val="{00000031-1724-467C-A799-37DEB0B4E60E}"/>
                  <c16:spPr xmlns:c16="http://schemas.microsoft.com/office/drawing/2014/chart">
                    <a:solidFill>
                      <a:srgbClr val="9A888B"/>
                    </a:solidFill>
                  </c16:spPr>
                  <c16:invertIfNegative val="0"/>
                  <c16:bubble3D val="0"/>
                </c16:categoryFilterException>
                <c16:categoryFilterException>
                  <c16:uniqueId val="{00000032-1724-467C-A799-37DEB0B4E60E}"/>
                  <c16:spPr xmlns:c16="http://schemas.microsoft.com/office/drawing/2014/chart">
                    <a:solidFill>
                      <a:srgbClr val="9A888B"/>
                    </a:solidFill>
                  </c16:spPr>
                  <c16:invertIfNegative val="0"/>
                  <c16:bubble3D val="0"/>
                </c16:categoryFilterException>
                <c16:categoryFilterException>
                  <c16:uniqueId val="{00000033-1724-467C-A799-37DEB0B4E60E}"/>
                  <c16:spPr xmlns:c16="http://schemas.microsoft.com/office/drawing/2014/chart">
                    <a:solidFill>
                      <a:srgbClr val="9A888B"/>
                    </a:solidFill>
                  </c16:spPr>
                  <c16:invertIfNegative val="0"/>
                  <c16:bubble3D val="0"/>
                </c16:categoryFilterException>
                <c16:categoryFilterException>
                  <c16:uniqueId val="{00000034-1724-467C-A799-37DEB0B4E60E}"/>
                  <c16:spPr xmlns:c16="http://schemas.microsoft.com/office/drawing/2014/chart">
                    <a:solidFill>
                      <a:srgbClr val="9A888B"/>
                    </a:solidFill>
                  </c16:spPr>
                  <c16:invertIfNegative val="0"/>
                  <c16:bubble3D val="0"/>
                </c16:categoryFilterException>
                <c16:categoryFilterException>
                  <c16:uniqueId val="{00000035-1724-467C-A799-37DEB0B4E60E}"/>
                  <c16:spPr xmlns:c16="http://schemas.microsoft.com/office/drawing/2014/chart">
                    <a:solidFill>
                      <a:srgbClr val="9A888B"/>
                    </a:solidFill>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4</c16:ptidx>
                  <c16:uniqueID val="{00000030-1724-467C-A799-37DEB0B4E60E}"/>
                </c16:ptentry>
                <c16:ptentry>
                  <c16:ptidx>5</c16:ptidx>
                  <c16:uniqueID val="{00000031-1724-467C-A799-37DEB0B4E60E}"/>
                </c16:ptentry>
                <c16:ptentry>
                  <c16:ptidx>6</c16:ptidx>
                  <c16:uniqueID val="{00000032-1724-467C-A799-37DEB0B4E60E}"/>
                </c16:ptentry>
                <c16:ptentry>
                  <c16:ptidx>7</c16:ptidx>
                  <c16:uniqueID val="{00000033-1724-467C-A799-37DEB0B4E60E}"/>
                </c16:ptentry>
                <c16:ptentry>
                  <c16:ptidx>8</c16:ptidx>
                  <c16:uniqueID val="{00000034-1724-467C-A799-37DEB0B4E60E}"/>
                </c16:ptentry>
                <c16:ptentry>
                  <c16:ptidx>10</c16:ptidx>
                  <c16:uniqueID val="{00000035-1724-467C-A799-37DEB0B4E60E}"/>
                </c16:ptentry>
              </c16:datapointuniqueidmap>
            </c:ext>
            <c:ext xmlns:c16="http://schemas.microsoft.com/office/drawing/2014/chart" uri="{C3380CC4-5D6E-409C-BE32-E72D297353CC}">
              <c16:uniqueId val="{0000001B-9A21-4A3E-BF18-6CE369B10A4D}"/>
            </c:ext>
          </c:extLst>
        </c:ser>
        <c:ser>
          <c:idx val="4"/>
          <c:order val="4"/>
          <c:tx>
            <c:v>Strongly disagree</c:v>
          </c:tx>
          <c:spPr>
            <a:solidFill>
              <a:srgbClr val="E79C92"/>
            </a:solidFill>
          </c:spPr>
          <c:invertIfNegative val="0"/>
          <c:dPt>
            <c:idx val="0"/>
            <c:invertIfNegative val="0"/>
            <c:bubble3D val="0"/>
            <c:extLst>
              <c:ext xmlns:c16="http://schemas.microsoft.com/office/drawing/2014/chart" uri="{C3380CC4-5D6E-409C-BE32-E72D297353CC}">
                <c16:uniqueId val="{0000001C-9A21-4A3E-BF18-6CE369B10A4D}"/>
              </c:ext>
            </c:extLst>
          </c:dPt>
          <c:dPt>
            <c:idx val="1"/>
            <c:invertIfNegative val="0"/>
            <c:bubble3D val="0"/>
            <c:extLst>
              <c:ext xmlns:c16="http://schemas.microsoft.com/office/drawing/2014/chart" uri="{C3380CC4-5D6E-409C-BE32-E72D297353CC}">
                <c16:uniqueId val="{0000001D-9A21-4A3E-BF18-6CE369B10A4D}"/>
              </c:ext>
            </c:extLst>
          </c:dPt>
          <c:dPt>
            <c:idx val="2"/>
            <c:invertIfNegative val="0"/>
            <c:bubble3D val="0"/>
            <c:extLst>
              <c:ext xmlns:c16="http://schemas.microsoft.com/office/drawing/2014/chart" uri="{C3380CC4-5D6E-409C-BE32-E72D297353CC}">
                <c16:uniqueId val="{0000001E-9A21-4A3E-BF18-6CE369B10A4D}"/>
              </c:ext>
            </c:extLst>
          </c:dPt>
          <c:dPt>
            <c:idx val="3"/>
            <c:invertIfNegative val="0"/>
            <c:bubble3D val="0"/>
            <c:extLst>
              <c:ext xmlns:c16="http://schemas.microsoft.com/office/drawing/2014/chart" uri="{C3380CC4-5D6E-409C-BE32-E72D297353CC}">
                <c16:uniqueId val="{0000001F-9A21-4A3E-BF18-6CE369B10A4D}"/>
              </c:ext>
            </c:extLst>
          </c:dPt>
          <c:dPt>
            <c:idx val="4"/>
            <c:invertIfNegative val="0"/>
            <c:bubble3D val="0"/>
            <c:extLst>
              <c:ext xmlns:c16="http://schemas.microsoft.com/office/drawing/2014/chart" uri="{C3380CC4-5D6E-409C-BE32-E72D297353CC}">
                <c16:uniqueId val="{00000020-9A21-4A3E-BF18-6CE369B10A4D}"/>
              </c:ext>
            </c:extLst>
          </c:dPt>
          <c:dPt>
            <c:idx val="5"/>
            <c:invertIfNegative val="0"/>
            <c:bubble3D val="0"/>
            <c:extLst>
              <c:ext xmlns:c16="http://schemas.microsoft.com/office/drawing/2014/chart" uri="{C3380CC4-5D6E-409C-BE32-E72D297353CC}">
                <c16:uniqueId val="{00000021-9A21-4A3E-BF18-6CE369B10A4D}"/>
              </c:ext>
            </c:extLst>
          </c:dPt>
          <c:cat>
            <c:strRef>
              <c:extLst>
                <c:ext xmlns:c16="http://schemas.microsoft.com/office/drawing/2014/chart" uri="{F5D05F6E-A05E-4728-AFD3-386EB277150F}">
                  <c16:filteredLitCache>
                    <c:strCache>
                      <c:ptCount val="6"/>
                      <c:pt idx="4">
                        <c:v>My patients understand that plaque co...</c:v>
                      </c:pt>
                      <c:pt idx="5">
                        <c:v>My patients proactively ask me about ...</c:v>
                      </c:pt>
                      <c:pt idx="6">
                        <c:v>My patients understand that periodont...</c:v>
                      </c:pt>
                      <c:pt idx="7">
                        <c:v>I have all the information I need to ...</c:v>
                      </c:pt>
                      <c:pt idx="8">
                        <c:v>I don’t have enough time to counsel p...</c:v>
                      </c:pt>
                      <c:pt idx="10">
                        <c:v>There is a lot of news about the rela...</c:v>
                      </c:pt>
                    </c:strCache>
                  </c16:filteredLitCache>
                </c:ext>
              </c:extLst>
              <c:f/>
              <c:strCache>
                <c:ptCount val="6"/>
                <c:pt idx="0">
                  <c:v>Improving plaque control will reduce ...</c:v>
                </c:pt>
                <c:pt idx="1">
                  <c:v>Dental plaque dysbiosis contributes t...</c:v>
                </c:pt>
                <c:pt idx="2">
                  <c:v>Bacteria from your mouth enter your b...</c:v>
                </c:pt>
                <c:pt idx="3">
                  <c:v>Gingival bleeding and inflammation ar...</c:v>
                </c:pt>
                <c:pt idx="4">
                  <c:v>Effective daily home oral hygiene is ...</c:v>
                </c:pt>
                <c:pt idx="5">
                  <c:v>There needs to be more integration be...</c:v>
                </c:pt>
              </c:strCache>
            </c:strRef>
          </c:cat>
          <c:val>
            <c:numRef>
              <c:extLst>
                <c:ext xmlns:c15="http://schemas.microsoft.com/office/drawing/2012/chart" uri="{02D57815-91ED-43cb-92C2-25804820EDAC}">
                  <c15:fullRef>
                    <c15:sqref>('6.'!$C$161,'6.'!$C$167,'6.'!$C$173,'6.'!$C$179,'6.'!$C$185,'6.'!$C$191,'6.'!$C$197,'6.'!$C$203,'6.'!$C$209,'6.'!$C$215,'6.'!$C$221,'6.'!$C$227)</c15:sqref>
                  </c15:fullRef>
                </c:ext>
              </c:extLst>
              <c:f>('6.'!$C$161,'6.'!$C$167,'6.'!$C$173,'6.'!$C$179,'6.'!$C$215,'6.'!$C$227)</c:f>
              <c:numCache>
                <c:formatCode>0.##%</c:formatCode>
                <c:ptCount val="6"/>
                <c:pt idx="0">
                  <c:v>4.1999999999999997E-3</c:v>
                </c:pt>
                <c:pt idx="1">
                  <c:v>2.8000000000000004E-3</c:v>
                </c:pt>
                <c:pt idx="2">
                  <c:v>4.1999999999999997E-3</c:v>
                </c:pt>
                <c:pt idx="3">
                  <c:v>2.8000000000000004E-3</c:v>
                </c:pt>
                <c:pt idx="4">
                  <c:v>7.0999999999999995E-3</c:v>
                </c:pt>
                <c:pt idx="5">
                  <c:v>5.6999999999999993E-3</c:v>
                </c:pt>
              </c:numCache>
            </c:numRef>
          </c:val>
          <c:extLst>
            <c:ext xmlns:c16="http://schemas.microsoft.com/office/drawing/2014/chart" uri="{F5D05F6E-A05E-4728-AFD3-386EB277150F}">
              <c16:categoryFilterExceptions>
                <c16:categoryFilterException>
                  <c16:uniqueId val="{00000036-1724-467C-A799-37DEB0B4E60E}"/>
                  <c16:spPr xmlns:c16="http://schemas.microsoft.com/office/drawing/2014/chart">
                    <a:solidFill>
                      <a:srgbClr val="E79C92"/>
                    </a:solidFill>
                  </c16:spPr>
                  <c16:invertIfNegative val="0"/>
                  <c16:bubble3D val="0"/>
                </c16:categoryFilterException>
                <c16:categoryFilterException>
                  <c16:uniqueId val="{00000037-1724-467C-A799-37DEB0B4E60E}"/>
                  <c16:spPr xmlns:c16="http://schemas.microsoft.com/office/drawing/2014/chart">
                    <a:solidFill>
                      <a:srgbClr val="E79C92"/>
                    </a:solidFill>
                  </c16:spPr>
                  <c16:invertIfNegative val="0"/>
                  <c16:bubble3D val="0"/>
                </c16:categoryFilterException>
                <c16:categoryFilterException>
                  <c16:uniqueId val="{00000038-1724-467C-A799-37DEB0B4E60E}"/>
                  <c16:spPr xmlns:c16="http://schemas.microsoft.com/office/drawing/2014/chart">
                    <a:solidFill>
                      <a:srgbClr val="E79C92"/>
                    </a:solidFill>
                  </c16:spPr>
                  <c16:invertIfNegative val="0"/>
                  <c16:bubble3D val="0"/>
                </c16:categoryFilterException>
                <c16:categoryFilterException>
                  <c16:uniqueId val="{00000039-1724-467C-A799-37DEB0B4E60E}"/>
                  <c16:spPr xmlns:c16="http://schemas.microsoft.com/office/drawing/2014/chart">
                    <a:solidFill>
                      <a:srgbClr val="E79C92"/>
                    </a:solidFill>
                  </c16:spPr>
                  <c16:invertIfNegative val="0"/>
                  <c16:bubble3D val="0"/>
                </c16:categoryFilterException>
                <c16:categoryFilterException>
                  <c16:uniqueId val="{0000003A-1724-467C-A799-37DEB0B4E60E}"/>
                  <c16:spPr xmlns:c16="http://schemas.microsoft.com/office/drawing/2014/chart">
                    <a:solidFill>
                      <a:srgbClr val="E79C92"/>
                    </a:solidFill>
                  </c16:spPr>
                  <c16:invertIfNegative val="0"/>
                  <c16:bubble3D val="0"/>
                </c16:categoryFilterException>
                <c16:categoryFilterException>
                  <c16:uniqueId val="{0000003B-1724-467C-A799-37DEB0B4E60E}"/>
                  <c16:spPr xmlns:c16="http://schemas.microsoft.com/office/drawing/2014/chart">
                    <a:solidFill>
                      <a:srgbClr val="E79C92"/>
                    </a:solidFill>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4</c16:ptidx>
                  <c16:uniqueID val="{00000036-1724-467C-A799-37DEB0B4E60E}"/>
                </c16:ptentry>
                <c16:ptentry>
                  <c16:ptidx>5</c16:ptidx>
                  <c16:uniqueID val="{00000037-1724-467C-A799-37DEB0B4E60E}"/>
                </c16:ptentry>
                <c16:ptentry>
                  <c16:ptidx>6</c16:ptidx>
                  <c16:uniqueID val="{00000038-1724-467C-A799-37DEB0B4E60E}"/>
                </c16:ptentry>
                <c16:ptentry>
                  <c16:ptidx>7</c16:ptidx>
                  <c16:uniqueID val="{00000039-1724-467C-A799-37DEB0B4E60E}"/>
                </c16:ptentry>
                <c16:ptentry>
                  <c16:ptidx>8</c16:ptidx>
                  <c16:uniqueID val="{0000003A-1724-467C-A799-37DEB0B4E60E}"/>
                </c16:ptentry>
                <c16:ptentry>
                  <c16:ptidx>10</c16:ptidx>
                  <c16:uniqueID val="{0000003B-1724-467C-A799-37DEB0B4E60E}"/>
                </c16:ptentry>
              </c16:datapointuniqueidmap>
            </c:ext>
            <c:ext xmlns:c16="http://schemas.microsoft.com/office/drawing/2014/chart" uri="{C3380CC4-5D6E-409C-BE32-E72D297353CC}">
              <c16:uniqueId val="{00000022-9A21-4A3E-BF18-6CE369B10A4D}"/>
            </c:ext>
          </c:extLst>
        </c:ser>
        <c:dLbls>
          <c:showLegendKey val="0"/>
          <c:showVal val="0"/>
          <c:showCatName val="0"/>
          <c:showSerName val="0"/>
          <c:showPercent val="0"/>
          <c:showBubbleSize val="0"/>
        </c:dLbls>
        <c:gapWidth val="150"/>
        <c:overlap val="100"/>
        <c:axId val="1996530574"/>
        <c:axId val="1820108385"/>
      </c:barChart>
      <c:catAx>
        <c:axId val="1996530574"/>
        <c:scaling>
          <c:orientation val="maxMin"/>
        </c:scaling>
        <c:delete val="0"/>
        <c:axPos val="l"/>
        <c:numFmt formatCode="General" sourceLinked="1"/>
        <c:majorTickMark val="in"/>
        <c:minorTickMark val="none"/>
        <c:tickLblPos val="nextTo"/>
        <c:txPr>
          <a:bodyPr rot="0"/>
          <a:lstStyle/>
          <a:p>
            <a:pPr>
              <a:defRPr sz="900"/>
            </a:pPr>
            <a:endParaRPr lang="en-US"/>
          </a:p>
        </c:txPr>
        <c:crossAx val="1820108385"/>
        <c:crosses val="autoZero"/>
        <c:auto val="0"/>
        <c:lblAlgn val="ctr"/>
        <c:lblOffset val="100"/>
        <c:noMultiLvlLbl val="0"/>
      </c:catAx>
      <c:valAx>
        <c:axId val="1820108385"/>
        <c:scaling>
          <c:orientation val="minMax"/>
          <c:min val="0"/>
        </c:scaling>
        <c:delete val="0"/>
        <c:axPos val="t"/>
        <c:numFmt formatCode="0%" sourceLinked="1"/>
        <c:majorTickMark val="in"/>
        <c:minorTickMark val="none"/>
        <c:tickLblPos val="nextTo"/>
        <c:crossAx val="1996530574"/>
        <c:crosses val="autoZero"/>
        <c:crossBetween val="between"/>
      </c:valAx>
      <c:spPr>
        <a:solidFill>
          <a:srgbClr val="FFFFFF">
            <a:alpha val="0"/>
          </a:srgbClr>
        </a:solidFill>
        <a:ln w="12700">
          <a:solidFill>
            <a:srgbClr val="808080"/>
          </a:solidFill>
        </a:ln>
      </c:spPr>
    </c:plotArea>
    <c:legend>
      <c:legendPos val="t"/>
      <c:layout>
        <c:manualLayout>
          <c:xMode val="edge"/>
          <c:yMode val="edge"/>
          <c:x val="8.564356435643565E-2"/>
          <c:y val="2.0096401579960455E-3"/>
          <c:w val="0.9"/>
          <c:h val="0.11935125731440646"/>
        </c:manualLayout>
      </c:layout>
      <c:overlay val="0"/>
      <c:spPr>
        <a:ln>
          <a:noFill/>
        </a:ln>
      </c:spPr>
      <c:txPr>
        <a:bodyPr rot="0"/>
        <a:lstStyle/>
        <a:p>
          <a:pPr>
            <a:defRPr/>
          </a:pPr>
          <a:endParaRPr lang="en-US"/>
        </a:p>
      </c:txPr>
    </c:legend>
    <c:plotVisOnly val="1"/>
    <c:dispBlanksAs val="gap"/>
    <c:showDLblsOverMax val="0"/>
  </c:chart>
  <c:txPr>
    <a:bodyPr rot="0"/>
    <a:lstStyle/>
    <a:p>
      <a:pPr>
        <a:defRPr lang="en-US" sz="1400" u="none" baseline="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38303555951763E-2"/>
          <c:y val="0.21883783364997234"/>
          <c:w val="0.9034666892628086"/>
          <c:h val="0.76191118611638842"/>
        </c:manualLayout>
      </c:layout>
      <c:barChart>
        <c:barDir val="bar"/>
        <c:grouping val="percentStacked"/>
        <c:varyColors val="0"/>
        <c:ser>
          <c:idx val="0"/>
          <c:order val="0"/>
          <c:tx>
            <c:v>Strongly agree</c:v>
          </c:tx>
          <c:spPr>
            <a:solidFill>
              <a:srgbClr val="8ED3F7"/>
            </a:solidFill>
          </c:spPr>
          <c:invertIfNegative val="0"/>
          <c:dPt>
            <c:idx val="0"/>
            <c:invertIfNegative val="0"/>
            <c:bubble3D val="0"/>
            <c:extLst>
              <c:ext xmlns:c16="http://schemas.microsoft.com/office/drawing/2014/chart" uri="{C3380CC4-5D6E-409C-BE32-E72D297353CC}">
                <c16:uniqueId val="{00000000-1618-4E49-9C90-2B9B09BEAECC}"/>
              </c:ext>
            </c:extLst>
          </c:dPt>
          <c:dPt>
            <c:idx val="1"/>
            <c:invertIfNegative val="0"/>
            <c:bubble3D val="0"/>
            <c:extLst>
              <c:ext xmlns:c16="http://schemas.microsoft.com/office/drawing/2014/chart" uri="{C3380CC4-5D6E-409C-BE32-E72D297353CC}">
                <c16:uniqueId val="{00000001-1618-4E49-9C90-2B9B09BEAECC}"/>
              </c:ext>
            </c:extLst>
          </c:dPt>
          <c:dPt>
            <c:idx val="2"/>
            <c:invertIfNegative val="0"/>
            <c:bubble3D val="0"/>
            <c:extLst>
              <c:ext xmlns:c16="http://schemas.microsoft.com/office/drawing/2014/chart" uri="{C3380CC4-5D6E-409C-BE32-E72D297353CC}">
                <c16:uniqueId val="{00000002-1618-4E49-9C90-2B9B09BEAECC}"/>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618-4E49-9C90-2B9B09BEAECC}"/>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618-4E49-9C90-2B9B09BEAECC}"/>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618-4E49-9C90-2B9B09BEAEC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7">
                        <c:v>I have all the information I need to ...</c:v>
                      </c:pt>
                      <c:pt idx="8">
                        <c:v>I don’t have enough time to counsel p...</c:v>
                      </c:pt>
                      <c:pt idx="9">
                        <c:v>Effective daily home oral hygiene is ...</c:v>
                      </c:pt>
                      <c:pt idx="10">
                        <c:v>There is a lot of news about the rela...</c:v>
                      </c:pt>
                      <c:pt idx="11">
                        <c:v>There needs to be more integration be...</c:v>
                      </c:pt>
                    </c:strCache>
                  </c16:filteredLitCache>
                </c:ext>
              </c:extLst>
              <c:f/>
              <c:strCache>
                <c:ptCount val="3"/>
                <c:pt idx="0">
                  <c:v>My patients understand that plaque co...</c:v>
                </c:pt>
                <c:pt idx="1">
                  <c:v>My patients proactively ask me about ...</c:v>
                </c:pt>
                <c:pt idx="2">
                  <c:v>My patients understand that periodont...</c:v>
                </c:pt>
              </c:strCache>
            </c:strRef>
          </c:cat>
          <c:val>
            <c:numRef>
              <c:extLst>
                <c:ext xmlns:c15="http://schemas.microsoft.com/office/drawing/2012/chart" uri="{02D57815-91ED-43cb-92C2-25804820EDAC}">
                  <c15:fullRef>
                    <c15:sqref>('6.'!$C$157,'6.'!$C$163,'6.'!$C$169,'6.'!$C$175,'6.'!$C$181,'6.'!$C$187,'6.'!$C$193,'6.'!$C$199,'6.'!$C$205,'6.'!$C$211,'6.'!$C$217,'6.'!$C$223)</c15:sqref>
                  </c15:fullRef>
                </c:ext>
              </c:extLst>
              <c:f>('6.'!$C$181,'6.'!$C$187,'6.'!$C$193)</c:f>
              <c:numCache>
                <c:formatCode>0.##%</c:formatCode>
                <c:ptCount val="3"/>
                <c:pt idx="0">
                  <c:v>0.34139999999999998</c:v>
                </c:pt>
                <c:pt idx="1">
                  <c:v>7.3700000000000002E-2</c:v>
                </c:pt>
                <c:pt idx="2">
                  <c:v>0.36829999999999996</c:v>
                </c:pt>
              </c:numCache>
            </c:numRef>
          </c:val>
          <c:extLst>
            <c:ext xmlns:c16="http://schemas.microsoft.com/office/drawing/2014/chart" uri="{F5D05F6E-A05E-4728-AFD3-386EB277150F}">
              <c16:categoryFilterExceptions>
                <c16:categoryFilterException>
                  <c16:uniqueId val="{0000000F-48CD-4B56-9D83-FEB39893164F}"/>
                  <c16:spPr xmlns:c16="http://schemas.microsoft.com/office/drawing/2014/chart">
                    <a:solidFill>
                      <a:srgbClr val="8ED3F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0F-48CD-4B56-9D83-FEB39893164F}"/>
                      </c:ext>
                    </c:extLst>
                  </c16:dLbl>
                </c16:categoryFilterException>
                <c16:categoryFilterException>
                  <c16:uniqueId val="{00000010-48CD-4B56-9D83-FEB39893164F}"/>
                  <c16:spPr xmlns:c16="http://schemas.microsoft.com/office/drawing/2014/chart">
                    <a:solidFill>
                      <a:srgbClr val="8ED3F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0-48CD-4B56-9D83-FEB39893164F}"/>
                      </c:ext>
                    </c:extLst>
                  </c16:dLbl>
                </c16:categoryFilterException>
                <c16:categoryFilterException>
                  <c16:uniqueId val="{00000011-48CD-4B56-9D83-FEB39893164F}"/>
                  <c16:spPr xmlns:c16="http://schemas.microsoft.com/office/drawing/2014/chart">
                    <a:solidFill>
                      <a:srgbClr val="8ED3F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1-48CD-4B56-9D83-FEB39893164F}"/>
                      </c:ext>
                    </c:extLst>
                  </c16:dLbl>
                </c16:categoryFilterException>
                <c16:categoryFilterException>
                  <c16:uniqueId val="{00000012-48CD-4B56-9D83-FEB39893164F}"/>
                  <c16:spPr xmlns:c16="http://schemas.microsoft.com/office/drawing/2014/chart">
                    <a:solidFill>
                      <a:srgbClr val="8ED3F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2-48CD-4B56-9D83-FEB39893164F}"/>
                      </c:ext>
                    </c:extLst>
                  </c16:dLbl>
                </c16:categoryFilterException>
                <c16:categoryFilterException>
                  <c16:uniqueId val="{00000013-48CD-4B56-9D83-FEB39893164F}"/>
                  <c16:spPr xmlns:c16="http://schemas.microsoft.com/office/drawing/2014/chart">
                    <a:solidFill>
                      <a:srgbClr val="8ED3F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3-48CD-4B56-9D83-FEB39893164F}"/>
                      </c:ext>
                    </c:extLst>
                  </c16:dLbl>
                </c16:categoryFilterException>
                <c16:categoryFilterException>
                  <c16:uniqueId val="{00000014-48CD-4B56-9D83-FEB39893164F}"/>
                  <c16:spPr xmlns:c16="http://schemas.microsoft.com/office/drawing/2014/chart">
                    <a:solidFill>
                      <a:srgbClr val="8ED3F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4-48CD-4B56-9D83-FEB39893164F}"/>
                      </c:ext>
                    </c:extLst>
                  </c16:dLbl>
                </c16:categoryFilterException>
                <c16:categoryFilterException>
                  <c16:uniqueId val="{00000015-48CD-4B56-9D83-FEB39893164F}"/>
                  <c16:spPr xmlns:c16="http://schemas.microsoft.com/office/drawing/2014/chart">
                    <a:solidFill>
                      <a:srgbClr val="8ED3F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5-48CD-4B56-9D83-FEB39893164F}"/>
                      </c:ext>
                    </c:extLst>
                  </c16:dLbl>
                </c16:categoryFilterException>
                <c16:categoryFilterException>
                  <c16:uniqueId val="{00000016-48CD-4B56-9D83-FEB39893164F}"/>
                  <c16:spPr xmlns:c16="http://schemas.microsoft.com/office/drawing/2014/chart">
                    <a:solidFill>
                      <a:srgbClr val="8ED3F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6-48CD-4B56-9D83-FEB39893164F}"/>
                      </c:ext>
                    </c:extLst>
                  </c16:dLbl>
                </c16:categoryFilterException>
                <c16:categoryFilterException>
                  <c16:uniqueId val="{00000017-48CD-4B56-9D83-FEB39893164F}"/>
                  <c16:spPr xmlns:c16="http://schemas.microsoft.com/office/drawing/2014/chart">
                    <a:solidFill>
                      <a:srgbClr val="8ED3F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7-48CD-4B56-9D83-FEB39893164F}"/>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0F-48CD-4B56-9D83-FEB39893164F}"/>
                </c16:ptentry>
                <c16:ptentry>
                  <c16:ptidx>1</c16:ptidx>
                  <c16:uniqueID val="{00000010-48CD-4B56-9D83-FEB39893164F}"/>
                </c16:ptentry>
                <c16:ptentry>
                  <c16:ptidx>2</c16:ptidx>
                  <c16:uniqueID val="{00000011-48CD-4B56-9D83-FEB39893164F}"/>
                </c16:ptentry>
                <c16:ptentry>
                  <c16:ptidx>3</c16:ptidx>
                  <c16:uniqueID val="{00000012-48CD-4B56-9D83-FEB39893164F}"/>
                </c16:ptentry>
                <c16:ptentry>
                  <c16:ptidx>7</c16:ptidx>
                  <c16:uniqueID val="{00000013-48CD-4B56-9D83-FEB39893164F}"/>
                </c16:ptentry>
                <c16:ptentry>
                  <c16:ptidx>8</c16:ptidx>
                  <c16:uniqueID val="{00000014-48CD-4B56-9D83-FEB39893164F}"/>
                </c16:ptentry>
                <c16:ptentry>
                  <c16:ptidx>9</c16:ptidx>
                  <c16:uniqueID val="{00000015-48CD-4B56-9D83-FEB39893164F}"/>
                </c16:ptentry>
                <c16:ptentry>
                  <c16:ptidx>10</c16:ptidx>
                  <c16:uniqueID val="{00000016-48CD-4B56-9D83-FEB39893164F}"/>
                </c16:ptentry>
                <c16:ptentry>
                  <c16:ptidx>11</c16:ptidx>
                  <c16:uniqueID val="{00000017-48CD-4B56-9D83-FEB39893164F}"/>
                </c16:ptentry>
              </c16:datapointuniqueidmap>
            </c:ext>
            <c:ext xmlns:c16="http://schemas.microsoft.com/office/drawing/2014/chart" uri="{C3380CC4-5D6E-409C-BE32-E72D297353CC}">
              <c16:uniqueId val="{00000003-1618-4E49-9C90-2B9B09BEAECC}"/>
            </c:ext>
          </c:extLst>
        </c:ser>
        <c:ser>
          <c:idx val="1"/>
          <c:order val="1"/>
          <c:tx>
            <c:v>Somewhat agree</c:v>
          </c:tx>
          <c:spPr>
            <a:solidFill>
              <a:srgbClr val="85DEA7"/>
            </a:solidFill>
          </c:spPr>
          <c:invertIfNegative val="0"/>
          <c:dPt>
            <c:idx val="0"/>
            <c:invertIfNegative val="0"/>
            <c:bubble3D val="0"/>
            <c:extLst>
              <c:ext xmlns:c16="http://schemas.microsoft.com/office/drawing/2014/chart" uri="{C3380CC4-5D6E-409C-BE32-E72D297353CC}">
                <c16:uniqueId val="{00000004-1618-4E49-9C90-2B9B09BEAECC}"/>
              </c:ext>
            </c:extLst>
          </c:dPt>
          <c:dPt>
            <c:idx val="1"/>
            <c:invertIfNegative val="0"/>
            <c:bubble3D val="0"/>
            <c:extLst>
              <c:ext xmlns:c16="http://schemas.microsoft.com/office/drawing/2014/chart" uri="{C3380CC4-5D6E-409C-BE32-E72D297353CC}">
                <c16:uniqueId val="{00000005-1618-4E49-9C90-2B9B09BEAECC}"/>
              </c:ext>
            </c:extLst>
          </c:dPt>
          <c:dPt>
            <c:idx val="2"/>
            <c:invertIfNegative val="0"/>
            <c:bubble3D val="0"/>
            <c:extLst>
              <c:ext xmlns:c16="http://schemas.microsoft.com/office/drawing/2014/chart" uri="{C3380CC4-5D6E-409C-BE32-E72D297353CC}">
                <c16:uniqueId val="{00000006-1618-4E49-9C90-2B9B09BEAECC}"/>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618-4E49-9C90-2B9B09BEAECC}"/>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618-4E49-9C90-2B9B09BEAECC}"/>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1618-4E49-9C90-2B9B09BEAEC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7">
                        <c:v>I have all the information I need to ...</c:v>
                      </c:pt>
                      <c:pt idx="8">
                        <c:v>I don’t have enough time to counsel p...</c:v>
                      </c:pt>
                      <c:pt idx="9">
                        <c:v>Effective daily home oral hygiene is ...</c:v>
                      </c:pt>
                      <c:pt idx="10">
                        <c:v>There is a lot of news about the rela...</c:v>
                      </c:pt>
                      <c:pt idx="11">
                        <c:v>There needs to be more integration be...</c:v>
                      </c:pt>
                    </c:strCache>
                  </c16:filteredLitCache>
                </c:ext>
              </c:extLst>
              <c:f/>
              <c:strCache>
                <c:ptCount val="3"/>
                <c:pt idx="0">
                  <c:v>My patients understand that plaque co...</c:v>
                </c:pt>
                <c:pt idx="1">
                  <c:v>My patients proactively ask me about ...</c:v>
                </c:pt>
                <c:pt idx="2">
                  <c:v>My patients understand that periodont...</c:v>
                </c:pt>
              </c:strCache>
            </c:strRef>
          </c:cat>
          <c:val>
            <c:numRef>
              <c:extLst>
                <c:ext xmlns:c15="http://schemas.microsoft.com/office/drawing/2012/chart" uri="{02D57815-91ED-43cb-92C2-25804820EDAC}">
                  <c15:fullRef>
                    <c15:sqref>('6.'!$C$158,'6.'!$C$164,'6.'!$C$170,'6.'!$C$176,'6.'!$C$182,'6.'!$C$188,'6.'!$C$194,'6.'!$C$200,'6.'!$C$206,'6.'!$C$212,'6.'!$C$218,'6.'!$C$224)</c15:sqref>
                  </c15:fullRef>
                </c:ext>
              </c:extLst>
              <c:f>('6.'!$C$182,'6.'!$C$188,'6.'!$C$194)</c:f>
              <c:numCache>
                <c:formatCode>0.##%</c:formatCode>
                <c:ptCount val="3"/>
                <c:pt idx="0">
                  <c:v>0.42070000000000002</c:v>
                </c:pt>
                <c:pt idx="1">
                  <c:v>0.25920000000000004</c:v>
                </c:pt>
                <c:pt idx="2">
                  <c:v>0.40229999999999999</c:v>
                </c:pt>
              </c:numCache>
            </c:numRef>
          </c:val>
          <c:extLst>
            <c:ext xmlns:c16="http://schemas.microsoft.com/office/drawing/2014/chart" uri="{F5D05F6E-A05E-4728-AFD3-386EB277150F}">
              <c16:categoryFilterExceptions>
                <c16:categoryFilterException>
                  <c16:uniqueId val="{00000018-48CD-4B56-9D83-FEB39893164F}"/>
                  <c16:spPr xmlns:c16="http://schemas.microsoft.com/office/drawing/2014/chart">
                    <a:solidFill>
                      <a:srgbClr val="85DEA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8-48CD-4B56-9D83-FEB39893164F}"/>
                      </c:ext>
                    </c:extLst>
                  </c16:dLbl>
                </c16:categoryFilterException>
                <c16:categoryFilterException>
                  <c16:uniqueId val="{00000019-48CD-4B56-9D83-FEB39893164F}"/>
                  <c16:spPr xmlns:c16="http://schemas.microsoft.com/office/drawing/2014/chart">
                    <a:solidFill>
                      <a:srgbClr val="85DEA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9-48CD-4B56-9D83-FEB39893164F}"/>
                      </c:ext>
                    </c:extLst>
                  </c16:dLbl>
                </c16:categoryFilterException>
                <c16:categoryFilterException>
                  <c16:uniqueId val="{0000001A-48CD-4B56-9D83-FEB39893164F}"/>
                  <c16:spPr xmlns:c16="http://schemas.microsoft.com/office/drawing/2014/chart">
                    <a:solidFill>
                      <a:srgbClr val="85DEA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A-48CD-4B56-9D83-FEB39893164F}"/>
                      </c:ext>
                    </c:extLst>
                  </c16:dLbl>
                </c16:categoryFilterException>
                <c16:categoryFilterException>
                  <c16:uniqueId val="{0000001B-48CD-4B56-9D83-FEB39893164F}"/>
                  <c16:spPr xmlns:c16="http://schemas.microsoft.com/office/drawing/2014/chart">
                    <a:solidFill>
                      <a:srgbClr val="85DEA7"/>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B-48CD-4B56-9D83-FEB39893164F}"/>
                      </c:ext>
                    </c:extLst>
                  </c16:dLbl>
                </c16:categoryFilterException>
                <c16:categoryFilterException>
                  <c16:uniqueId val="{0000001C-48CD-4B56-9D83-FEB39893164F}"/>
                  <c16:spPr xmlns:c16="http://schemas.microsoft.com/office/drawing/2014/chart">
                    <a:solidFill>
                      <a:srgbClr val="85DEA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C-48CD-4B56-9D83-FEB39893164F}"/>
                      </c:ext>
                    </c:extLst>
                  </c16:dLbl>
                </c16:categoryFilterException>
                <c16:categoryFilterException>
                  <c16:uniqueId val="{0000001D-48CD-4B56-9D83-FEB39893164F}"/>
                  <c16:spPr xmlns:c16="http://schemas.microsoft.com/office/drawing/2014/chart">
                    <a:solidFill>
                      <a:srgbClr val="85DEA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D-48CD-4B56-9D83-FEB39893164F}"/>
                      </c:ext>
                    </c:extLst>
                  </c16:dLbl>
                </c16:categoryFilterException>
                <c16:categoryFilterException>
                  <c16:uniqueId val="{0000001E-48CD-4B56-9D83-FEB39893164F}"/>
                  <c16:spPr xmlns:c16="http://schemas.microsoft.com/office/drawing/2014/chart">
                    <a:solidFill>
                      <a:srgbClr val="85DEA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E-48CD-4B56-9D83-FEB39893164F}"/>
                      </c:ext>
                    </c:extLst>
                  </c16:dLbl>
                </c16:categoryFilterException>
                <c16:categoryFilterException>
                  <c16:uniqueId val="{0000001F-48CD-4B56-9D83-FEB39893164F}"/>
                  <c16:spPr xmlns:c16="http://schemas.microsoft.com/office/drawing/2014/chart">
                    <a:solidFill>
                      <a:srgbClr val="85DEA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1F-48CD-4B56-9D83-FEB39893164F}"/>
                      </c:ext>
                    </c:extLst>
                  </c16:dLbl>
                </c16:categoryFilterException>
                <c16:categoryFilterException>
                  <c16:uniqueId val="{00000020-48CD-4B56-9D83-FEB39893164F}"/>
                  <c16:spPr xmlns:c16="http://schemas.microsoft.com/office/drawing/2014/chart">
                    <a:solidFill>
                      <a:srgbClr val="85DEA7"/>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0-48CD-4B56-9D83-FEB39893164F}"/>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18-48CD-4B56-9D83-FEB39893164F}"/>
                </c16:ptentry>
                <c16:ptentry>
                  <c16:ptidx>1</c16:ptidx>
                  <c16:uniqueID val="{00000019-48CD-4B56-9D83-FEB39893164F}"/>
                </c16:ptentry>
                <c16:ptentry>
                  <c16:ptidx>2</c16:ptidx>
                  <c16:uniqueID val="{0000001A-48CD-4B56-9D83-FEB39893164F}"/>
                </c16:ptentry>
                <c16:ptentry>
                  <c16:ptidx>3</c16:ptidx>
                  <c16:uniqueID val="{0000001B-48CD-4B56-9D83-FEB39893164F}"/>
                </c16:ptentry>
                <c16:ptentry>
                  <c16:ptidx>7</c16:ptidx>
                  <c16:uniqueID val="{0000001C-48CD-4B56-9D83-FEB39893164F}"/>
                </c16:ptentry>
                <c16:ptentry>
                  <c16:ptidx>8</c16:ptidx>
                  <c16:uniqueID val="{0000001D-48CD-4B56-9D83-FEB39893164F}"/>
                </c16:ptentry>
                <c16:ptentry>
                  <c16:ptidx>9</c16:ptidx>
                  <c16:uniqueID val="{0000001E-48CD-4B56-9D83-FEB39893164F}"/>
                </c16:ptentry>
                <c16:ptentry>
                  <c16:ptidx>10</c16:ptidx>
                  <c16:uniqueID val="{0000001F-48CD-4B56-9D83-FEB39893164F}"/>
                </c16:ptentry>
                <c16:ptentry>
                  <c16:ptidx>11</c16:ptidx>
                  <c16:uniqueID val="{00000020-48CD-4B56-9D83-FEB39893164F}"/>
                </c16:ptentry>
              </c16:datapointuniqueidmap>
            </c:ext>
            <c:ext xmlns:c16="http://schemas.microsoft.com/office/drawing/2014/chart" uri="{C3380CC4-5D6E-409C-BE32-E72D297353CC}">
              <c16:uniqueId val="{00000007-1618-4E49-9C90-2B9B09BEAECC}"/>
            </c:ext>
          </c:extLst>
        </c:ser>
        <c:ser>
          <c:idx val="2"/>
          <c:order val="2"/>
          <c:tx>
            <c:v>Neither agree or disagree</c:v>
          </c:tx>
          <c:spPr>
            <a:solidFill>
              <a:srgbClr val="DCD973"/>
            </a:solidFill>
          </c:spPr>
          <c:invertIfNegative val="0"/>
          <c:dPt>
            <c:idx val="0"/>
            <c:invertIfNegative val="0"/>
            <c:bubble3D val="0"/>
            <c:extLst>
              <c:ext xmlns:c16="http://schemas.microsoft.com/office/drawing/2014/chart" uri="{C3380CC4-5D6E-409C-BE32-E72D297353CC}">
                <c16:uniqueId val="{00000008-1618-4E49-9C90-2B9B09BEAECC}"/>
              </c:ext>
            </c:extLst>
          </c:dPt>
          <c:dPt>
            <c:idx val="1"/>
            <c:invertIfNegative val="0"/>
            <c:bubble3D val="0"/>
            <c:extLst>
              <c:ext xmlns:c16="http://schemas.microsoft.com/office/drawing/2014/chart" uri="{C3380CC4-5D6E-409C-BE32-E72D297353CC}">
                <c16:uniqueId val="{00000009-1618-4E49-9C90-2B9B09BEAECC}"/>
              </c:ext>
            </c:extLst>
          </c:dPt>
          <c:dPt>
            <c:idx val="2"/>
            <c:invertIfNegative val="0"/>
            <c:bubble3D val="0"/>
            <c:extLst>
              <c:ext xmlns:c16="http://schemas.microsoft.com/office/drawing/2014/chart" uri="{C3380CC4-5D6E-409C-BE32-E72D297353CC}">
                <c16:uniqueId val="{0000000A-1618-4E49-9C90-2B9B09BEAECC}"/>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8-1618-4E49-9C90-2B9B09BEAECC}"/>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9-1618-4E49-9C90-2B9B09BEAECC}"/>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A-1618-4E49-9C90-2B9B09BEAEC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7">
                        <c:v>I have all the information I need to ...</c:v>
                      </c:pt>
                      <c:pt idx="8">
                        <c:v>I don’t have enough time to counsel p...</c:v>
                      </c:pt>
                      <c:pt idx="9">
                        <c:v>Effective daily home oral hygiene is ...</c:v>
                      </c:pt>
                      <c:pt idx="10">
                        <c:v>There is a lot of news about the rela...</c:v>
                      </c:pt>
                      <c:pt idx="11">
                        <c:v>There needs to be more integration be...</c:v>
                      </c:pt>
                    </c:strCache>
                  </c16:filteredLitCache>
                </c:ext>
              </c:extLst>
              <c:f/>
              <c:strCache>
                <c:ptCount val="3"/>
                <c:pt idx="0">
                  <c:v>My patients understand that plaque co...</c:v>
                </c:pt>
                <c:pt idx="1">
                  <c:v>My patients proactively ask me about ...</c:v>
                </c:pt>
                <c:pt idx="2">
                  <c:v>My patients understand that periodont...</c:v>
                </c:pt>
              </c:strCache>
            </c:strRef>
          </c:cat>
          <c:val>
            <c:numRef>
              <c:extLst>
                <c:ext xmlns:c15="http://schemas.microsoft.com/office/drawing/2012/chart" uri="{02D57815-91ED-43cb-92C2-25804820EDAC}">
                  <c15:fullRef>
                    <c15:sqref>('6.'!$C$159,'6.'!$C$165,'6.'!$C$171,'6.'!$C$177,'6.'!$C$183,'6.'!$C$189,'6.'!$C$195,'6.'!$C$201,'6.'!$C$207,'6.'!$C$213,'6.'!$C$219,'6.'!$C$225)</c15:sqref>
                  </c15:fullRef>
                </c:ext>
              </c:extLst>
              <c:f>('6.'!$C$183,'6.'!$C$189,'6.'!$C$195)</c:f>
              <c:numCache>
                <c:formatCode>0.##%</c:formatCode>
                <c:ptCount val="3"/>
                <c:pt idx="0">
                  <c:v>0.11470000000000001</c:v>
                </c:pt>
                <c:pt idx="1">
                  <c:v>0.2054</c:v>
                </c:pt>
                <c:pt idx="2">
                  <c:v>9.2100000000000015E-2</c:v>
                </c:pt>
              </c:numCache>
            </c:numRef>
          </c:val>
          <c:extLst>
            <c:ext xmlns:c16="http://schemas.microsoft.com/office/drawing/2014/chart" uri="{F5D05F6E-A05E-4728-AFD3-386EB277150F}">
              <c16:categoryFilterExceptions>
                <c16:categoryFilterException>
                  <c16:uniqueId val="{00000021-48CD-4B56-9D83-FEB39893164F}"/>
                  <c16:spPr xmlns:c16="http://schemas.microsoft.com/office/drawing/2014/chart">
                    <a:solidFill>
                      <a:srgbClr val="DCD973"/>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1-48CD-4B56-9D83-FEB39893164F}"/>
                      </c:ext>
                    </c:extLst>
                  </c16:dLbl>
                </c16:categoryFilterException>
                <c16:categoryFilterException>
                  <c16:uniqueId val="{00000022-48CD-4B56-9D83-FEB39893164F}"/>
                  <c16:spPr xmlns:c16="http://schemas.microsoft.com/office/drawing/2014/chart">
                    <a:solidFill>
                      <a:srgbClr val="DCD973"/>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2-48CD-4B56-9D83-FEB39893164F}"/>
                      </c:ext>
                    </c:extLst>
                  </c16:dLbl>
                </c16:categoryFilterException>
                <c16:categoryFilterException>
                  <c16:uniqueId val="{00000023-48CD-4B56-9D83-FEB39893164F}"/>
                  <c16:spPr xmlns:c16="http://schemas.microsoft.com/office/drawing/2014/chart">
                    <a:solidFill>
                      <a:srgbClr val="DCD973"/>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3-48CD-4B56-9D83-FEB39893164F}"/>
                      </c:ext>
                    </c:extLst>
                  </c16:dLbl>
                </c16:categoryFilterException>
                <c16:categoryFilterException>
                  <c16:uniqueId val="{00000024-48CD-4B56-9D83-FEB39893164F}"/>
                  <c16:spPr xmlns:c16="http://schemas.microsoft.com/office/drawing/2014/chart">
                    <a:solidFill>
                      <a:srgbClr val="DCD973"/>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4-48CD-4B56-9D83-FEB39893164F}"/>
                      </c:ext>
                    </c:extLst>
                  </c16:dLbl>
                </c16:categoryFilterException>
                <c16:categoryFilterException>
                  <c16:uniqueId val="{00000025-48CD-4B56-9D83-FEB39893164F}"/>
                  <c16:spPr xmlns:c16="http://schemas.microsoft.com/office/drawing/2014/chart">
                    <a:solidFill>
                      <a:srgbClr val="DCD973"/>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5-48CD-4B56-9D83-FEB39893164F}"/>
                      </c:ext>
                    </c:extLst>
                  </c16:dLbl>
                </c16:categoryFilterException>
                <c16:categoryFilterException>
                  <c16:uniqueId val="{00000026-48CD-4B56-9D83-FEB39893164F}"/>
                  <c16:spPr xmlns:c16="http://schemas.microsoft.com/office/drawing/2014/chart">
                    <a:solidFill>
                      <a:srgbClr val="DCD973"/>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6-48CD-4B56-9D83-FEB39893164F}"/>
                      </c:ext>
                    </c:extLst>
                  </c16:dLbl>
                </c16:categoryFilterException>
                <c16:categoryFilterException>
                  <c16:uniqueId val="{00000027-48CD-4B56-9D83-FEB39893164F}"/>
                  <c16:spPr xmlns:c16="http://schemas.microsoft.com/office/drawing/2014/chart">
                    <a:solidFill>
                      <a:srgbClr val="DCD973"/>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7-48CD-4B56-9D83-FEB39893164F}"/>
                      </c:ext>
                    </c:extLst>
                  </c16:dLbl>
                </c16:categoryFilterException>
                <c16:categoryFilterException>
                  <c16:uniqueId val="{00000028-48CD-4B56-9D83-FEB39893164F}"/>
                  <c16:spPr xmlns:c16="http://schemas.microsoft.com/office/drawing/2014/chart">
                    <a:solidFill>
                      <a:srgbClr val="DCD973"/>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8-48CD-4B56-9D83-FEB39893164F}"/>
                      </c:ext>
                    </c:extLst>
                  </c16:dLbl>
                </c16:categoryFilterException>
                <c16:categoryFilterException>
                  <c16:uniqueId val="{00000029-48CD-4B56-9D83-FEB39893164F}"/>
                  <c16:spPr xmlns:c16="http://schemas.microsoft.com/office/drawing/2014/chart">
                    <a:solidFill>
                      <a:srgbClr val="DCD973"/>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9-48CD-4B56-9D83-FEB39893164F}"/>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21-48CD-4B56-9D83-FEB39893164F}"/>
                </c16:ptentry>
                <c16:ptentry>
                  <c16:ptidx>1</c16:ptidx>
                  <c16:uniqueID val="{00000022-48CD-4B56-9D83-FEB39893164F}"/>
                </c16:ptentry>
                <c16:ptentry>
                  <c16:ptidx>2</c16:ptidx>
                  <c16:uniqueID val="{00000023-48CD-4B56-9D83-FEB39893164F}"/>
                </c16:ptentry>
                <c16:ptentry>
                  <c16:ptidx>3</c16:ptidx>
                  <c16:uniqueID val="{00000024-48CD-4B56-9D83-FEB39893164F}"/>
                </c16:ptentry>
                <c16:ptentry>
                  <c16:ptidx>7</c16:ptidx>
                  <c16:uniqueID val="{00000025-48CD-4B56-9D83-FEB39893164F}"/>
                </c16:ptentry>
                <c16:ptentry>
                  <c16:ptidx>8</c16:ptidx>
                  <c16:uniqueID val="{00000026-48CD-4B56-9D83-FEB39893164F}"/>
                </c16:ptentry>
                <c16:ptentry>
                  <c16:ptidx>9</c16:ptidx>
                  <c16:uniqueID val="{00000027-48CD-4B56-9D83-FEB39893164F}"/>
                </c16:ptentry>
                <c16:ptentry>
                  <c16:ptidx>10</c16:ptidx>
                  <c16:uniqueID val="{00000028-48CD-4B56-9D83-FEB39893164F}"/>
                </c16:ptentry>
                <c16:ptentry>
                  <c16:ptidx>11</c16:ptidx>
                  <c16:uniqueID val="{00000029-48CD-4B56-9D83-FEB39893164F}"/>
                </c16:ptentry>
              </c16:datapointuniqueidmap>
            </c:ext>
            <c:ext xmlns:c16="http://schemas.microsoft.com/office/drawing/2014/chart" uri="{C3380CC4-5D6E-409C-BE32-E72D297353CC}">
              <c16:uniqueId val="{0000000B-1618-4E49-9C90-2B9B09BEAECC}"/>
            </c:ext>
          </c:extLst>
        </c:ser>
        <c:ser>
          <c:idx val="3"/>
          <c:order val="3"/>
          <c:tx>
            <c:v>Somewhat disagree</c:v>
          </c:tx>
          <c:spPr>
            <a:solidFill>
              <a:srgbClr val="9A888B"/>
            </a:solidFill>
          </c:spPr>
          <c:invertIfNegative val="0"/>
          <c:dPt>
            <c:idx val="0"/>
            <c:invertIfNegative val="0"/>
            <c:bubble3D val="0"/>
            <c:extLst>
              <c:ext xmlns:c16="http://schemas.microsoft.com/office/drawing/2014/chart" uri="{C3380CC4-5D6E-409C-BE32-E72D297353CC}">
                <c16:uniqueId val="{0000000C-1618-4E49-9C90-2B9B09BEAECC}"/>
              </c:ext>
            </c:extLst>
          </c:dPt>
          <c:dPt>
            <c:idx val="1"/>
            <c:invertIfNegative val="0"/>
            <c:bubble3D val="0"/>
            <c:extLst>
              <c:ext xmlns:c16="http://schemas.microsoft.com/office/drawing/2014/chart" uri="{C3380CC4-5D6E-409C-BE32-E72D297353CC}">
                <c16:uniqueId val="{0000000D-1618-4E49-9C90-2B9B09BEAECC}"/>
              </c:ext>
            </c:extLst>
          </c:dPt>
          <c:dPt>
            <c:idx val="2"/>
            <c:invertIfNegative val="0"/>
            <c:bubble3D val="0"/>
            <c:extLst>
              <c:ext xmlns:c16="http://schemas.microsoft.com/office/drawing/2014/chart" uri="{C3380CC4-5D6E-409C-BE32-E72D297353CC}">
                <c16:uniqueId val="{0000000E-1618-4E49-9C90-2B9B09BEAECC}"/>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C-1618-4E49-9C90-2B9B09BEAECC}"/>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D-1618-4E49-9C90-2B9B09BEAECC}"/>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E-1618-4E49-9C90-2B9B09BEAEC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7">
                        <c:v>I have all the information I need to ...</c:v>
                      </c:pt>
                      <c:pt idx="8">
                        <c:v>I don’t have enough time to counsel p...</c:v>
                      </c:pt>
                      <c:pt idx="9">
                        <c:v>Effective daily home oral hygiene is ...</c:v>
                      </c:pt>
                      <c:pt idx="10">
                        <c:v>There is a lot of news about the rela...</c:v>
                      </c:pt>
                      <c:pt idx="11">
                        <c:v>There needs to be more integration be...</c:v>
                      </c:pt>
                    </c:strCache>
                  </c16:filteredLitCache>
                </c:ext>
              </c:extLst>
              <c:f/>
              <c:strCache>
                <c:ptCount val="3"/>
                <c:pt idx="0">
                  <c:v>My patients understand that plaque co...</c:v>
                </c:pt>
                <c:pt idx="1">
                  <c:v>My patients proactively ask me about ...</c:v>
                </c:pt>
                <c:pt idx="2">
                  <c:v>My patients understand that periodont...</c:v>
                </c:pt>
              </c:strCache>
            </c:strRef>
          </c:cat>
          <c:val>
            <c:numRef>
              <c:extLst>
                <c:ext xmlns:c15="http://schemas.microsoft.com/office/drawing/2012/chart" uri="{02D57815-91ED-43cb-92C2-25804820EDAC}">
                  <c15:fullRef>
                    <c15:sqref>('6.'!$C$160,'6.'!$C$166,'6.'!$C$172,'6.'!$C$178,'6.'!$C$184,'6.'!$C$190,'6.'!$C$196,'6.'!$C$202,'6.'!$C$208,'6.'!$C$214,'6.'!$C$220,'6.'!$C$226)</c15:sqref>
                  </c15:fullRef>
                </c:ext>
              </c:extLst>
              <c:f>('6.'!$C$184,'6.'!$C$190,'6.'!$C$196)</c:f>
              <c:numCache>
                <c:formatCode>0.##%</c:formatCode>
                <c:ptCount val="3"/>
                <c:pt idx="0">
                  <c:v>9.35E-2</c:v>
                </c:pt>
                <c:pt idx="1">
                  <c:v>0.29460000000000003</c:v>
                </c:pt>
                <c:pt idx="2">
                  <c:v>0.10060000000000001</c:v>
                </c:pt>
              </c:numCache>
            </c:numRef>
          </c:val>
          <c:extLst>
            <c:ext xmlns:c16="http://schemas.microsoft.com/office/drawing/2014/chart" uri="{F5D05F6E-A05E-4728-AFD3-386EB277150F}">
              <c16:categoryFilterExceptions>
                <c16:categoryFilterException>
                  <c16:uniqueId val="{0000002A-48CD-4B56-9D83-FEB39893164F}"/>
                  <c16:spPr xmlns:c16="http://schemas.microsoft.com/office/drawing/2014/chart">
                    <a:solidFill>
                      <a:srgbClr val="9A888B"/>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A-48CD-4B56-9D83-FEB39893164F}"/>
                      </c:ext>
                    </c:extLst>
                  </c16:dLbl>
                </c16:categoryFilterException>
                <c16:categoryFilterException>
                  <c16:uniqueId val="{0000002B-48CD-4B56-9D83-FEB39893164F}"/>
                  <c16:spPr xmlns:c16="http://schemas.microsoft.com/office/drawing/2014/chart">
                    <a:solidFill>
                      <a:srgbClr val="9A888B"/>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B-48CD-4B56-9D83-FEB39893164F}"/>
                      </c:ext>
                    </c:extLst>
                  </c16:dLbl>
                </c16:categoryFilterException>
                <c16:categoryFilterException>
                  <c16:uniqueId val="{0000002C-48CD-4B56-9D83-FEB39893164F}"/>
                  <c16:spPr xmlns:c16="http://schemas.microsoft.com/office/drawing/2014/chart">
                    <a:solidFill>
                      <a:srgbClr val="9A888B"/>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C-48CD-4B56-9D83-FEB39893164F}"/>
                      </c:ext>
                    </c:extLst>
                  </c16:dLbl>
                </c16:categoryFilterException>
                <c16:categoryFilterException>
                  <c16:uniqueId val="{0000002D-48CD-4B56-9D83-FEB39893164F}"/>
                  <c16:spPr xmlns:c16="http://schemas.microsoft.com/office/drawing/2014/chart">
                    <a:solidFill>
                      <a:srgbClr val="9A888B"/>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D-48CD-4B56-9D83-FEB39893164F}"/>
                      </c:ext>
                    </c:extLst>
                  </c16:dLbl>
                </c16:categoryFilterException>
                <c16:categoryFilterException>
                  <c16:uniqueId val="{0000002E-48CD-4B56-9D83-FEB39893164F}"/>
                  <c16:spPr xmlns:c16="http://schemas.microsoft.com/office/drawing/2014/chart">
                    <a:solidFill>
                      <a:srgbClr val="9A888B"/>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E-48CD-4B56-9D83-FEB39893164F}"/>
                      </c:ext>
                    </c:extLst>
                  </c16:dLbl>
                </c16:categoryFilterException>
                <c16:categoryFilterException>
                  <c16:uniqueId val="{0000002F-48CD-4B56-9D83-FEB39893164F}"/>
                  <c16:spPr xmlns:c16="http://schemas.microsoft.com/office/drawing/2014/chart">
                    <a:solidFill>
                      <a:srgbClr val="9A888B"/>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2F-48CD-4B56-9D83-FEB39893164F}"/>
                      </c:ext>
                    </c:extLst>
                  </c16:dLbl>
                </c16:categoryFilterException>
                <c16:categoryFilterException>
                  <c16:uniqueId val="{00000030-48CD-4B56-9D83-FEB39893164F}"/>
                  <c16:spPr xmlns:c16="http://schemas.microsoft.com/office/drawing/2014/chart">
                    <a:solidFill>
                      <a:srgbClr val="9A888B"/>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0-48CD-4B56-9D83-FEB39893164F}"/>
                      </c:ext>
                    </c:extLst>
                  </c16:dLbl>
                </c16:categoryFilterException>
                <c16:categoryFilterException>
                  <c16:uniqueId val="{00000031-48CD-4B56-9D83-FEB39893164F}"/>
                  <c16:spPr xmlns:c16="http://schemas.microsoft.com/office/drawing/2014/chart">
                    <a:solidFill>
                      <a:srgbClr val="9A888B"/>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1-48CD-4B56-9D83-FEB39893164F}"/>
                      </c:ext>
                    </c:extLst>
                  </c16:dLbl>
                </c16:categoryFilterException>
                <c16:categoryFilterException>
                  <c16:uniqueId val="{00000032-48CD-4B56-9D83-FEB39893164F}"/>
                  <c16:spPr xmlns:c16="http://schemas.microsoft.com/office/drawing/2014/chart">
                    <a:solidFill>
                      <a:srgbClr val="9A888B"/>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2-48CD-4B56-9D83-FEB39893164F}"/>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2A-48CD-4B56-9D83-FEB39893164F}"/>
                </c16:ptentry>
                <c16:ptentry>
                  <c16:ptidx>1</c16:ptidx>
                  <c16:uniqueID val="{0000002B-48CD-4B56-9D83-FEB39893164F}"/>
                </c16:ptentry>
                <c16:ptentry>
                  <c16:ptidx>2</c16:ptidx>
                  <c16:uniqueID val="{0000002C-48CD-4B56-9D83-FEB39893164F}"/>
                </c16:ptentry>
                <c16:ptentry>
                  <c16:ptidx>3</c16:ptidx>
                  <c16:uniqueID val="{0000002D-48CD-4B56-9D83-FEB39893164F}"/>
                </c16:ptentry>
                <c16:ptentry>
                  <c16:ptidx>7</c16:ptidx>
                  <c16:uniqueID val="{0000002E-48CD-4B56-9D83-FEB39893164F}"/>
                </c16:ptentry>
                <c16:ptentry>
                  <c16:ptidx>8</c16:ptidx>
                  <c16:uniqueID val="{0000002F-48CD-4B56-9D83-FEB39893164F}"/>
                </c16:ptentry>
                <c16:ptentry>
                  <c16:ptidx>9</c16:ptidx>
                  <c16:uniqueID val="{00000030-48CD-4B56-9D83-FEB39893164F}"/>
                </c16:ptentry>
                <c16:ptentry>
                  <c16:ptidx>10</c16:ptidx>
                  <c16:uniqueID val="{00000031-48CD-4B56-9D83-FEB39893164F}"/>
                </c16:ptentry>
                <c16:ptentry>
                  <c16:ptidx>11</c16:ptidx>
                  <c16:uniqueID val="{00000032-48CD-4B56-9D83-FEB39893164F}"/>
                </c16:ptentry>
              </c16:datapointuniqueidmap>
            </c:ext>
            <c:ext xmlns:c16="http://schemas.microsoft.com/office/drawing/2014/chart" uri="{C3380CC4-5D6E-409C-BE32-E72D297353CC}">
              <c16:uniqueId val="{0000000F-1618-4E49-9C90-2B9B09BEAECC}"/>
            </c:ext>
          </c:extLst>
        </c:ser>
        <c:ser>
          <c:idx val="4"/>
          <c:order val="4"/>
          <c:tx>
            <c:v>Strongly disagree</c:v>
          </c:tx>
          <c:spPr>
            <a:solidFill>
              <a:srgbClr val="E79C92"/>
            </a:solidFill>
          </c:spPr>
          <c:invertIfNegative val="0"/>
          <c:dPt>
            <c:idx val="0"/>
            <c:invertIfNegative val="0"/>
            <c:bubble3D val="0"/>
            <c:extLst>
              <c:ext xmlns:c16="http://schemas.microsoft.com/office/drawing/2014/chart" uri="{C3380CC4-5D6E-409C-BE32-E72D297353CC}">
                <c16:uniqueId val="{00000010-1618-4E49-9C90-2B9B09BEAECC}"/>
              </c:ext>
            </c:extLst>
          </c:dPt>
          <c:dPt>
            <c:idx val="1"/>
            <c:invertIfNegative val="0"/>
            <c:bubble3D val="0"/>
            <c:extLst>
              <c:ext xmlns:c16="http://schemas.microsoft.com/office/drawing/2014/chart" uri="{C3380CC4-5D6E-409C-BE32-E72D297353CC}">
                <c16:uniqueId val="{00000011-1618-4E49-9C90-2B9B09BEAECC}"/>
              </c:ext>
            </c:extLst>
          </c:dPt>
          <c:dPt>
            <c:idx val="2"/>
            <c:invertIfNegative val="0"/>
            <c:bubble3D val="0"/>
            <c:extLst>
              <c:ext xmlns:c16="http://schemas.microsoft.com/office/drawing/2014/chart" uri="{C3380CC4-5D6E-409C-BE32-E72D297353CC}">
                <c16:uniqueId val="{00000012-1618-4E49-9C90-2B9B09BEAECC}"/>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10-1618-4E49-9C90-2B9B09BEAECC}"/>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11-1618-4E49-9C90-2B9B09BEAECC}"/>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12-1618-4E49-9C90-2B9B09BEAEC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7">
                        <c:v>I have all the information I need to ...</c:v>
                      </c:pt>
                      <c:pt idx="8">
                        <c:v>I don’t have enough time to counsel p...</c:v>
                      </c:pt>
                      <c:pt idx="9">
                        <c:v>Effective daily home oral hygiene is ...</c:v>
                      </c:pt>
                      <c:pt idx="10">
                        <c:v>There is a lot of news about the rela...</c:v>
                      </c:pt>
                      <c:pt idx="11">
                        <c:v>There needs to be more integration be...</c:v>
                      </c:pt>
                    </c:strCache>
                  </c16:filteredLitCache>
                </c:ext>
              </c:extLst>
              <c:f/>
              <c:strCache>
                <c:ptCount val="3"/>
                <c:pt idx="0">
                  <c:v>My patients understand that plaque co...</c:v>
                </c:pt>
                <c:pt idx="1">
                  <c:v>My patients proactively ask me about ...</c:v>
                </c:pt>
                <c:pt idx="2">
                  <c:v>My patients understand that periodont...</c:v>
                </c:pt>
              </c:strCache>
            </c:strRef>
          </c:cat>
          <c:val>
            <c:numRef>
              <c:extLst>
                <c:ext xmlns:c15="http://schemas.microsoft.com/office/drawing/2012/chart" uri="{02D57815-91ED-43cb-92C2-25804820EDAC}">
                  <c15:fullRef>
                    <c15:sqref>('6.'!$C$161,'6.'!$C$167,'6.'!$C$173,'6.'!$C$179,'6.'!$C$185,'6.'!$C$191,'6.'!$C$197,'6.'!$C$203,'6.'!$C$209,'6.'!$C$215,'6.'!$C$221,'6.'!$C$227)</c15:sqref>
                  </c15:fullRef>
                </c:ext>
              </c:extLst>
              <c:f>('6.'!$C$185,'6.'!$C$191,'6.'!$C$197)</c:f>
              <c:numCache>
                <c:formatCode>0.##%</c:formatCode>
                <c:ptCount val="3"/>
                <c:pt idx="0">
                  <c:v>2.9700000000000001E-2</c:v>
                </c:pt>
                <c:pt idx="1">
                  <c:v>0.1671</c:v>
                </c:pt>
                <c:pt idx="2">
                  <c:v>3.6799999999999999E-2</c:v>
                </c:pt>
              </c:numCache>
            </c:numRef>
          </c:val>
          <c:extLst>
            <c:ext xmlns:c16="http://schemas.microsoft.com/office/drawing/2014/chart" uri="{F5D05F6E-A05E-4728-AFD3-386EB277150F}">
              <c16:categoryFilterExceptions>
                <c16:categoryFilterException>
                  <c16:uniqueId val="{00000033-48CD-4B56-9D83-FEB39893164F}"/>
                  <c16:spPr xmlns:c16="http://schemas.microsoft.com/office/drawing/2014/chart">
                    <a:solidFill>
                      <a:srgbClr val="E79C92"/>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3-48CD-4B56-9D83-FEB39893164F}"/>
                      </c:ext>
                    </c:extLst>
                  </c16:dLbl>
                </c16:categoryFilterException>
                <c16:categoryFilterException>
                  <c16:uniqueId val="{00000034-48CD-4B56-9D83-FEB39893164F}"/>
                  <c16:spPr xmlns:c16="http://schemas.microsoft.com/office/drawing/2014/chart">
                    <a:solidFill>
                      <a:srgbClr val="E79C92"/>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4-48CD-4B56-9D83-FEB39893164F}"/>
                      </c:ext>
                    </c:extLst>
                  </c16:dLbl>
                </c16:categoryFilterException>
                <c16:categoryFilterException>
                  <c16:uniqueId val="{00000035-48CD-4B56-9D83-FEB39893164F}"/>
                  <c16:spPr xmlns:c16="http://schemas.microsoft.com/office/drawing/2014/chart">
                    <a:solidFill>
                      <a:srgbClr val="E79C92"/>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5-48CD-4B56-9D83-FEB39893164F}"/>
                      </c:ext>
                    </c:extLst>
                  </c16:dLbl>
                </c16:categoryFilterException>
                <c16:categoryFilterException>
                  <c16:uniqueId val="{00000036-48CD-4B56-9D83-FEB39893164F}"/>
                  <c16:spPr xmlns:c16="http://schemas.microsoft.com/office/drawing/2014/chart">
                    <a:solidFill>
                      <a:srgbClr val="E79C92"/>
                    </a:solidFill>
                  </c16:spPr>
                  <c16:invertIfNegative val="0"/>
                  <c16:bubble3D val="0"/>
                  <c16:dLbl>
                    <c:idx val="-1"/>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6-48CD-4B56-9D83-FEB39893164F}"/>
                      </c:ext>
                    </c:extLst>
                  </c16:dLbl>
                </c16:categoryFilterException>
                <c16:categoryFilterException>
                  <c16:uniqueId val="{00000037-48CD-4B56-9D83-FEB39893164F}"/>
                  <c16:spPr xmlns:c16="http://schemas.microsoft.com/office/drawing/2014/chart">
                    <a:solidFill>
                      <a:srgbClr val="E79C92"/>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7-48CD-4B56-9D83-FEB39893164F}"/>
                      </c:ext>
                    </c:extLst>
                  </c16:dLbl>
                </c16:categoryFilterException>
                <c16:categoryFilterException>
                  <c16:uniqueId val="{00000038-48CD-4B56-9D83-FEB39893164F}"/>
                  <c16:spPr xmlns:c16="http://schemas.microsoft.com/office/drawing/2014/chart">
                    <a:solidFill>
                      <a:srgbClr val="E79C92"/>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8-48CD-4B56-9D83-FEB39893164F}"/>
                      </c:ext>
                    </c:extLst>
                  </c16:dLbl>
                </c16:categoryFilterException>
                <c16:categoryFilterException>
                  <c16:uniqueId val="{00000039-48CD-4B56-9D83-FEB39893164F}"/>
                  <c16:spPr xmlns:c16="http://schemas.microsoft.com/office/drawing/2014/chart">
                    <a:solidFill>
                      <a:srgbClr val="E79C92"/>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9-48CD-4B56-9D83-FEB39893164F}"/>
                      </c:ext>
                    </c:extLst>
                  </c16:dLbl>
                </c16:categoryFilterException>
                <c16:categoryFilterException>
                  <c16:uniqueId val="{0000003A-48CD-4B56-9D83-FEB39893164F}"/>
                  <c16:spPr xmlns:c16="http://schemas.microsoft.com/office/drawing/2014/chart">
                    <a:solidFill>
                      <a:srgbClr val="E79C92"/>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A-48CD-4B56-9D83-FEB39893164F}"/>
                      </c:ext>
                    </c:extLst>
                  </c16:dLbl>
                </c16:categoryFilterException>
                <c16:categoryFilterException>
                  <c16:uniqueId val="{0000003B-48CD-4B56-9D83-FEB39893164F}"/>
                  <c16:spPr xmlns:c16="http://schemas.microsoft.com/office/drawing/2014/chart">
                    <a:solidFill>
                      <a:srgbClr val="E79C92"/>
                    </a:solidFill>
                  </c16:spPr>
                  <c16:invertIfNegative val="0"/>
                  <c16:bubble3D val="0"/>
                  <c16:dLbl>
                    <c:idx val="2"/>
                    <c:numFmt formatCode="0%" sourceLinked="0"/>
                    <c:spPr/>
                    <c:txPr>
                      <a:bodyPr rot="0"/>
                      <a:lstStyle/>
                      <a:p>
                        <a:pPr algn="ctr">
                          <a:defRPr/>
                        </a:pPr>
                        <a:endParaRPr lang="en-US"/>
                      </a:p>
                    </c:txPr>
                    <c:showLegendKey val="0"/>
                    <c:showVal val="1"/>
                    <c:showCatName val="0"/>
                    <c:showSerName val="0"/>
                    <c:showPercent val="0"/>
                    <c:showBubbleSize val="0"/>
                    <c:extLst>
                      <c:ext uri="{C3380CC4-5D6E-409C-BE32-E72D297353CC}">
                        <c16:uniqueId val="{0000003B-48CD-4B56-9D83-FEB39893164F}"/>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33-48CD-4B56-9D83-FEB39893164F}"/>
                </c16:ptentry>
                <c16:ptentry>
                  <c16:ptidx>1</c16:ptidx>
                  <c16:uniqueID val="{00000034-48CD-4B56-9D83-FEB39893164F}"/>
                </c16:ptentry>
                <c16:ptentry>
                  <c16:ptidx>2</c16:ptidx>
                  <c16:uniqueID val="{00000035-48CD-4B56-9D83-FEB39893164F}"/>
                </c16:ptentry>
                <c16:ptentry>
                  <c16:ptidx>3</c16:ptidx>
                  <c16:uniqueID val="{00000036-48CD-4B56-9D83-FEB39893164F}"/>
                </c16:ptentry>
                <c16:ptentry>
                  <c16:ptidx>7</c16:ptidx>
                  <c16:uniqueID val="{00000037-48CD-4B56-9D83-FEB39893164F}"/>
                </c16:ptentry>
                <c16:ptentry>
                  <c16:ptidx>8</c16:ptidx>
                  <c16:uniqueID val="{00000038-48CD-4B56-9D83-FEB39893164F}"/>
                </c16:ptentry>
                <c16:ptentry>
                  <c16:ptidx>9</c16:ptidx>
                  <c16:uniqueID val="{00000039-48CD-4B56-9D83-FEB39893164F}"/>
                </c16:ptentry>
                <c16:ptentry>
                  <c16:ptidx>10</c16:ptidx>
                  <c16:uniqueID val="{0000003A-48CD-4B56-9D83-FEB39893164F}"/>
                </c16:ptentry>
                <c16:ptentry>
                  <c16:ptidx>11</c16:ptidx>
                  <c16:uniqueID val="{0000003B-48CD-4B56-9D83-FEB39893164F}"/>
                </c16:ptentry>
              </c16:datapointuniqueidmap>
            </c:ext>
            <c:ext xmlns:c16="http://schemas.microsoft.com/office/drawing/2014/chart" uri="{C3380CC4-5D6E-409C-BE32-E72D297353CC}">
              <c16:uniqueId val="{00000013-1618-4E49-9C90-2B9B09BEAECC}"/>
            </c:ext>
          </c:extLst>
        </c:ser>
        <c:dLbls>
          <c:showLegendKey val="0"/>
          <c:showVal val="0"/>
          <c:showCatName val="0"/>
          <c:showSerName val="0"/>
          <c:showPercent val="0"/>
          <c:showBubbleSize val="0"/>
        </c:dLbls>
        <c:gapWidth val="150"/>
        <c:overlap val="100"/>
        <c:axId val="1996530574"/>
        <c:axId val="1820108385"/>
      </c:barChart>
      <c:catAx>
        <c:axId val="1996530574"/>
        <c:scaling>
          <c:orientation val="maxMin"/>
        </c:scaling>
        <c:delete val="1"/>
        <c:axPos val="l"/>
        <c:numFmt formatCode="General" sourceLinked="1"/>
        <c:majorTickMark val="in"/>
        <c:minorTickMark val="none"/>
        <c:tickLblPos val="nextTo"/>
        <c:crossAx val="1820108385"/>
        <c:crosses val="autoZero"/>
        <c:auto val="0"/>
        <c:lblAlgn val="ctr"/>
        <c:lblOffset val="100"/>
        <c:noMultiLvlLbl val="0"/>
      </c:catAx>
      <c:valAx>
        <c:axId val="1820108385"/>
        <c:scaling>
          <c:orientation val="minMax"/>
          <c:min val="0"/>
        </c:scaling>
        <c:delete val="0"/>
        <c:axPos val="t"/>
        <c:numFmt formatCode="0%" sourceLinked="1"/>
        <c:majorTickMark val="in"/>
        <c:minorTickMark val="none"/>
        <c:tickLblPos val="nextTo"/>
        <c:crossAx val="1996530574"/>
        <c:crosses val="autoZero"/>
        <c:crossBetween val="between"/>
      </c:valAx>
      <c:spPr>
        <a:solidFill>
          <a:srgbClr val="FFFFFF">
            <a:alpha val="0"/>
          </a:srgbClr>
        </a:solidFill>
        <a:ln w="12700">
          <a:solidFill>
            <a:srgbClr val="808080"/>
          </a:solidFill>
        </a:ln>
      </c:spPr>
    </c:plotArea>
    <c:legend>
      <c:legendPos val="t"/>
      <c:layout>
        <c:manualLayout>
          <c:xMode val="edge"/>
          <c:yMode val="edge"/>
          <c:x val="2.0589960503182032E-2"/>
          <c:y val="1.4251283398682235E-2"/>
          <c:w val="0.9"/>
          <c:h val="0.10615542934907096"/>
        </c:manualLayout>
      </c:layout>
      <c:overlay val="0"/>
      <c:spPr>
        <a:ln>
          <a:noFill/>
        </a:ln>
      </c:spPr>
      <c:txPr>
        <a:bodyPr rot="0"/>
        <a:lstStyle/>
        <a:p>
          <a:pPr>
            <a:defRPr/>
          </a:pPr>
          <a:endParaRPr lang="en-US"/>
        </a:p>
      </c:txPr>
    </c:legend>
    <c:plotVisOnly val="1"/>
    <c:dispBlanksAs val="gap"/>
    <c:showDLblsOverMax val="0"/>
  </c:chart>
  <c:txPr>
    <a:bodyPr rot="0"/>
    <a:lstStyle/>
    <a:p>
      <a:pPr>
        <a:defRPr lang="en-US" sz="1400" u="none" baseline="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27392028144803"/>
          <c:y val="0.2228474654141214"/>
          <c:w val="0.62752644901170374"/>
          <c:h val="0.75071083748696998"/>
        </c:manualLayout>
      </c:layout>
      <c:barChart>
        <c:barDir val="bar"/>
        <c:grouping val="percentStacked"/>
        <c:varyColors val="0"/>
        <c:ser>
          <c:idx val="0"/>
          <c:order val="0"/>
          <c:tx>
            <c:v>Strongly agree</c:v>
          </c:tx>
          <c:spPr>
            <a:solidFill>
              <a:srgbClr val="8ED3F7"/>
            </a:solidFill>
          </c:spPr>
          <c:invertIfNegative val="0"/>
          <c:dPt>
            <c:idx val="0"/>
            <c:invertIfNegative val="0"/>
            <c:bubble3D val="0"/>
            <c:extLst>
              <c:ext xmlns:c16="http://schemas.microsoft.com/office/drawing/2014/chart" uri="{C3380CC4-5D6E-409C-BE32-E72D297353CC}">
                <c16:uniqueId val="{00000000-CD2F-4F12-BED3-FCB7E1FD9471}"/>
              </c:ext>
            </c:extLst>
          </c:dPt>
          <c:dPt>
            <c:idx val="1"/>
            <c:invertIfNegative val="0"/>
            <c:bubble3D val="0"/>
            <c:extLst>
              <c:ext xmlns:c16="http://schemas.microsoft.com/office/drawing/2014/chart" uri="{C3380CC4-5D6E-409C-BE32-E72D297353CC}">
                <c16:uniqueId val="{00000001-CD2F-4F12-BED3-FCB7E1FD9471}"/>
              </c:ext>
            </c:extLst>
          </c:dPt>
          <c:dPt>
            <c:idx val="2"/>
            <c:invertIfNegative val="0"/>
            <c:bubble3D val="0"/>
            <c:extLst>
              <c:ext xmlns:c16="http://schemas.microsoft.com/office/drawing/2014/chart" uri="{C3380CC4-5D6E-409C-BE32-E72D297353CC}">
                <c16:uniqueId val="{00000002-CD2F-4F12-BED3-FCB7E1FD9471}"/>
              </c:ext>
            </c:extLst>
          </c:dPt>
          <c:dLbls>
            <c:dLbl>
              <c:idx val="0"/>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0-CD2F-4F12-BED3-FCB7E1FD9471}"/>
                </c:ext>
              </c:extLst>
            </c:dLbl>
            <c: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1-CD2F-4F12-BED3-FCB7E1FD9471}"/>
                </c:ext>
              </c:extLst>
            </c:dLbl>
            <c: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2-CD2F-4F12-BED3-FCB7E1FD9471}"/>
                </c:ext>
              </c:extLst>
            </c:dLbl>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4">
                        <c:v>My patients understand that plaque co...</c:v>
                      </c:pt>
                      <c:pt idx="5">
                        <c:v>My patients proactively ask me about ...</c:v>
                      </c:pt>
                      <c:pt idx="6">
                        <c:v>My patients understand that periodont...</c:v>
                      </c:pt>
                      <c:pt idx="9">
                        <c:v>Effective daily home oral hygiene is ...</c:v>
                      </c:pt>
                      <c:pt idx="11">
                        <c:v>There needs to be more integration be...</c:v>
                      </c:pt>
                    </c:strCache>
                  </c16:filteredLitCache>
                </c:ext>
              </c:extLst>
              <c:f/>
              <c:strCache>
                <c:ptCount val="3"/>
                <c:pt idx="0">
                  <c:v>I have all the information I need to ...</c:v>
                </c:pt>
                <c:pt idx="1">
                  <c:v>I don’t have enough time to counsel p...</c:v>
                </c:pt>
                <c:pt idx="2">
                  <c:v>There is a lot of news about the rela...</c:v>
                </c:pt>
              </c:strCache>
            </c:strRef>
          </c:cat>
          <c:val>
            <c:numRef>
              <c:extLst>
                <c:ext xmlns:c15="http://schemas.microsoft.com/office/drawing/2012/chart" uri="{02D57815-91ED-43cb-92C2-25804820EDAC}">
                  <c15:fullRef>
                    <c15:sqref>('6.'!$C$157,'6.'!$C$163,'6.'!$C$169,'6.'!$C$175,'6.'!$C$181,'6.'!$C$187,'6.'!$C$193,'6.'!$C$199,'6.'!$C$205,'6.'!$C$211,'6.'!$C$217,'6.'!$C$223)</c15:sqref>
                  </c15:fullRef>
                </c:ext>
              </c:extLst>
              <c:f>('6.'!$C$199,'6.'!$C$205,'6.'!$C$217)</c:f>
              <c:numCache>
                <c:formatCode>0.##%</c:formatCode>
                <c:ptCount val="3"/>
                <c:pt idx="0">
                  <c:v>0.20679999999999998</c:v>
                </c:pt>
                <c:pt idx="1">
                  <c:v>9.4899999999999998E-2</c:v>
                </c:pt>
                <c:pt idx="2">
                  <c:v>0.245</c:v>
                </c:pt>
              </c:numCache>
            </c:numRef>
          </c:val>
          <c:extLst>
            <c:ext xmlns:c16="http://schemas.microsoft.com/office/drawing/2014/chart" uri="{F5D05F6E-A05E-4728-AFD3-386EB277150F}">
              <c16:categoryFilterExceptions>
                <c16:categoryFilterException>
                  <c16:uniqueId val="{0000000F-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0F-5C7E-41DF-B593-A4BDAA07039D}"/>
                      </c:ext>
                    </c:extLst>
                  </c16:dLbl>
                </c16:categoryFilterException>
                <c16:categoryFilterException>
                  <c16:uniqueId val="{00000010-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0-5C7E-41DF-B593-A4BDAA07039D}"/>
                      </c:ext>
                    </c:extLst>
                  </c16:dLbl>
                </c16:categoryFilterException>
                <c16:categoryFilterException>
                  <c16:uniqueId val="{00000011-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1-5C7E-41DF-B593-A4BDAA07039D}"/>
                      </c:ext>
                    </c:extLst>
                  </c16:dLbl>
                </c16:categoryFilterException>
                <c16:categoryFilterException>
                  <c16:uniqueId val="{00000012-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2-5C7E-41DF-B593-A4BDAA07039D}"/>
                      </c:ext>
                    </c:extLst>
                  </c16:dLbl>
                </c16:categoryFilterException>
                <c16:categoryFilterException>
                  <c16:uniqueId val="{00000013-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3-5C7E-41DF-B593-A4BDAA07039D}"/>
                      </c:ext>
                    </c:extLst>
                  </c16:dLbl>
                </c16:categoryFilterException>
                <c16:categoryFilterException>
                  <c16:uniqueId val="{00000014-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4-5C7E-41DF-B593-A4BDAA07039D}"/>
                      </c:ext>
                    </c:extLst>
                  </c16:dLbl>
                </c16:categoryFilterException>
                <c16:categoryFilterException>
                  <c16:uniqueId val="{00000015-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5-5C7E-41DF-B593-A4BDAA07039D}"/>
                      </c:ext>
                    </c:extLst>
                  </c16:dLbl>
                </c16:categoryFilterException>
                <c16:categoryFilterException>
                  <c16:uniqueId val="{00000016-5C7E-41DF-B593-A4BDAA07039D}"/>
                  <c16:spPr xmlns:c16="http://schemas.microsoft.com/office/drawing/2014/chart">
                    <a:solidFill>
                      <a:srgbClr val="8ED3F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6-5C7E-41DF-B593-A4BDAA07039D}"/>
                      </c:ext>
                    </c:extLst>
                  </c16:dLbl>
                </c16:categoryFilterException>
                <c16:categoryFilterException>
                  <c16:uniqueId val="{00000017-5C7E-41DF-B593-A4BDAA07039D}"/>
                  <c16:spPr xmlns:c16="http://schemas.microsoft.com/office/drawing/2014/chart">
                    <a:solidFill>
                      <a:srgbClr val="8ED3F7"/>
                    </a:solidFill>
                  </c16:spPr>
                  <c16:invertIfNegative val="0"/>
                  <c16:bubble3D val="0"/>
                  <c16: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7-5C7E-41DF-B593-A4BDAA07039D}"/>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0F-5C7E-41DF-B593-A4BDAA07039D}"/>
                </c16:ptentry>
                <c16:ptentry>
                  <c16:ptidx>1</c16:ptidx>
                  <c16:uniqueID val="{00000010-5C7E-41DF-B593-A4BDAA07039D}"/>
                </c16:ptentry>
                <c16:ptentry>
                  <c16:ptidx>2</c16:ptidx>
                  <c16:uniqueID val="{00000011-5C7E-41DF-B593-A4BDAA07039D}"/>
                </c16:ptentry>
                <c16:ptentry>
                  <c16:ptidx>3</c16:ptidx>
                  <c16:uniqueID val="{00000012-5C7E-41DF-B593-A4BDAA07039D}"/>
                </c16:ptentry>
                <c16:ptentry>
                  <c16:ptidx>4</c16:ptidx>
                  <c16:uniqueID val="{00000013-5C7E-41DF-B593-A4BDAA07039D}"/>
                </c16:ptentry>
                <c16:ptentry>
                  <c16:ptidx>5</c16:ptidx>
                  <c16:uniqueID val="{00000014-5C7E-41DF-B593-A4BDAA07039D}"/>
                </c16:ptentry>
                <c16:ptentry>
                  <c16:ptidx>6</c16:ptidx>
                  <c16:uniqueID val="{00000015-5C7E-41DF-B593-A4BDAA07039D}"/>
                </c16:ptentry>
                <c16:ptentry>
                  <c16:ptidx>9</c16:ptidx>
                  <c16:uniqueID val="{00000016-5C7E-41DF-B593-A4BDAA07039D}"/>
                </c16:ptentry>
                <c16:ptentry>
                  <c16:ptidx>11</c16:ptidx>
                  <c16:uniqueID val="{00000017-5C7E-41DF-B593-A4BDAA07039D}"/>
                </c16:ptentry>
              </c16:datapointuniqueidmap>
            </c:ext>
            <c:ext xmlns:c16="http://schemas.microsoft.com/office/drawing/2014/chart" uri="{C3380CC4-5D6E-409C-BE32-E72D297353CC}">
              <c16:uniqueId val="{00000003-CD2F-4F12-BED3-FCB7E1FD9471}"/>
            </c:ext>
          </c:extLst>
        </c:ser>
        <c:ser>
          <c:idx val="1"/>
          <c:order val="1"/>
          <c:tx>
            <c:v>Somewhat agree</c:v>
          </c:tx>
          <c:spPr>
            <a:solidFill>
              <a:srgbClr val="85DEA7"/>
            </a:solidFill>
          </c:spPr>
          <c:invertIfNegative val="0"/>
          <c:dPt>
            <c:idx val="0"/>
            <c:invertIfNegative val="0"/>
            <c:bubble3D val="0"/>
            <c:extLst>
              <c:ext xmlns:c16="http://schemas.microsoft.com/office/drawing/2014/chart" uri="{C3380CC4-5D6E-409C-BE32-E72D297353CC}">
                <c16:uniqueId val="{00000004-CD2F-4F12-BED3-FCB7E1FD9471}"/>
              </c:ext>
            </c:extLst>
          </c:dPt>
          <c:dPt>
            <c:idx val="1"/>
            <c:invertIfNegative val="0"/>
            <c:bubble3D val="0"/>
            <c:extLst>
              <c:ext xmlns:c16="http://schemas.microsoft.com/office/drawing/2014/chart" uri="{C3380CC4-5D6E-409C-BE32-E72D297353CC}">
                <c16:uniqueId val="{00000005-CD2F-4F12-BED3-FCB7E1FD9471}"/>
              </c:ext>
            </c:extLst>
          </c:dPt>
          <c:dPt>
            <c:idx val="2"/>
            <c:invertIfNegative val="0"/>
            <c:bubble3D val="0"/>
            <c:extLst>
              <c:ext xmlns:c16="http://schemas.microsoft.com/office/drawing/2014/chart" uri="{C3380CC4-5D6E-409C-BE32-E72D297353CC}">
                <c16:uniqueId val="{00000006-CD2F-4F12-BED3-FCB7E1FD9471}"/>
              </c:ext>
            </c:extLst>
          </c:dPt>
          <c:dLbls>
            <c:dLbl>
              <c:idx val="0"/>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4-CD2F-4F12-BED3-FCB7E1FD9471}"/>
                </c:ext>
              </c:extLst>
            </c:dLbl>
            <c: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5-CD2F-4F12-BED3-FCB7E1FD9471}"/>
                </c:ext>
              </c:extLst>
            </c:dLbl>
            <c: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6-CD2F-4F12-BED3-FCB7E1FD9471}"/>
                </c:ext>
              </c:extLst>
            </c:dLbl>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4">
                        <c:v>My patients understand that plaque co...</c:v>
                      </c:pt>
                      <c:pt idx="5">
                        <c:v>My patients proactively ask me about ...</c:v>
                      </c:pt>
                      <c:pt idx="6">
                        <c:v>My patients understand that periodont...</c:v>
                      </c:pt>
                      <c:pt idx="9">
                        <c:v>Effective daily home oral hygiene is ...</c:v>
                      </c:pt>
                      <c:pt idx="11">
                        <c:v>There needs to be more integration be...</c:v>
                      </c:pt>
                    </c:strCache>
                  </c16:filteredLitCache>
                </c:ext>
              </c:extLst>
              <c:f/>
              <c:strCache>
                <c:ptCount val="3"/>
                <c:pt idx="0">
                  <c:v>I have all the information I need to ...</c:v>
                </c:pt>
                <c:pt idx="1">
                  <c:v>I don’t have enough time to counsel p...</c:v>
                </c:pt>
                <c:pt idx="2">
                  <c:v>There is a lot of news about the rela...</c:v>
                </c:pt>
              </c:strCache>
            </c:strRef>
          </c:cat>
          <c:val>
            <c:numRef>
              <c:extLst>
                <c:ext xmlns:c15="http://schemas.microsoft.com/office/drawing/2012/chart" uri="{02D57815-91ED-43cb-92C2-25804820EDAC}">
                  <c15:fullRef>
                    <c15:sqref>('6.'!$C$158,'6.'!$C$164,'6.'!$C$170,'6.'!$C$176,'6.'!$C$182,'6.'!$C$188,'6.'!$C$194,'6.'!$C$200,'6.'!$C$206,'6.'!$C$212,'6.'!$C$218,'6.'!$C$224)</c15:sqref>
                  </c15:fullRef>
                </c:ext>
              </c:extLst>
              <c:f>('6.'!$C$200,'6.'!$C$206,'6.'!$C$218)</c:f>
              <c:numCache>
                <c:formatCode>0.##%</c:formatCode>
                <c:ptCount val="3"/>
                <c:pt idx="0">
                  <c:v>0.43200000000000005</c:v>
                </c:pt>
                <c:pt idx="1">
                  <c:v>0.37540000000000001</c:v>
                </c:pt>
                <c:pt idx="2">
                  <c:v>0.43909999999999999</c:v>
                </c:pt>
              </c:numCache>
            </c:numRef>
          </c:val>
          <c:extLst>
            <c:ext xmlns:c16="http://schemas.microsoft.com/office/drawing/2014/chart" uri="{F5D05F6E-A05E-4728-AFD3-386EB277150F}">
              <c16:categoryFilterExceptions>
                <c16:categoryFilterException>
                  <c16:uniqueId val="{00000018-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8-5C7E-41DF-B593-A4BDAA07039D}"/>
                      </c:ext>
                    </c:extLst>
                  </c16:dLbl>
                </c16:categoryFilterException>
                <c16:categoryFilterException>
                  <c16:uniqueId val="{00000019-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9-5C7E-41DF-B593-A4BDAA07039D}"/>
                      </c:ext>
                    </c:extLst>
                  </c16:dLbl>
                </c16:categoryFilterException>
                <c16:categoryFilterException>
                  <c16:uniqueId val="{0000001A-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A-5C7E-41DF-B593-A4BDAA07039D}"/>
                      </c:ext>
                    </c:extLst>
                  </c16:dLbl>
                </c16:categoryFilterException>
                <c16:categoryFilterException>
                  <c16:uniqueId val="{0000001B-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B-5C7E-41DF-B593-A4BDAA07039D}"/>
                      </c:ext>
                    </c:extLst>
                  </c16:dLbl>
                </c16:categoryFilterException>
                <c16:categoryFilterException>
                  <c16:uniqueId val="{0000001C-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C-5C7E-41DF-B593-A4BDAA07039D}"/>
                      </c:ext>
                    </c:extLst>
                  </c16:dLbl>
                </c16:categoryFilterException>
                <c16:categoryFilterException>
                  <c16:uniqueId val="{0000001D-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D-5C7E-41DF-B593-A4BDAA07039D}"/>
                      </c:ext>
                    </c:extLst>
                  </c16:dLbl>
                </c16:categoryFilterException>
                <c16:categoryFilterException>
                  <c16:uniqueId val="{0000001E-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E-5C7E-41DF-B593-A4BDAA07039D}"/>
                      </c:ext>
                    </c:extLst>
                  </c16:dLbl>
                </c16:categoryFilterException>
                <c16:categoryFilterException>
                  <c16:uniqueId val="{0000001F-5C7E-41DF-B593-A4BDAA07039D}"/>
                  <c16:spPr xmlns:c16="http://schemas.microsoft.com/office/drawing/2014/chart">
                    <a:solidFill>
                      <a:srgbClr val="85DEA7"/>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1F-5C7E-41DF-B593-A4BDAA07039D}"/>
                      </c:ext>
                    </c:extLst>
                  </c16:dLbl>
                </c16:categoryFilterException>
                <c16:categoryFilterException>
                  <c16:uniqueId val="{00000020-5C7E-41DF-B593-A4BDAA07039D}"/>
                  <c16:spPr xmlns:c16="http://schemas.microsoft.com/office/drawing/2014/chart">
                    <a:solidFill>
                      <a:srgbClr val="85DEA7"/>
                    </a:solidFill>
                  </c16:spPr>
                  <c16:invertIfNegative val="0"/>
                  <c16:bubble3D val="0"/>
                  <c16: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0-5C7E-41DF-B593-A4BDAA07039D}"/>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18-5C7E-41DF-B593-A4BDAA07039D}"/>
                </c16:ptentry>
                <c16:ptentry>
                  <c16:ptidx>1</c16:ptidx>
                  <c16:uniqueID val="{00000019-5C7E-41DF-B593-A4BDAA07039D}"/>
                </c16:ptentry>
                <c16:ptentry>
                  <c16:ptidx>2</c16:ptidx>
                  <c16:uniqueID val="{0000001A-5C7E-41DF-B593-A4BDAA07039D}"/>
                </c16:ptentry>
                <c16:ptentry>
                  <c16:ptidx>3</c16:ptidx>
                  <c16:uniqueID val="{0000001B-5C7E-41DF-B593-A4BDAA07039D}"/>
                </c16:ptentry>
                <c16:ptentry>
                  <c16:ptidx>4</c16:ptidx>
                  <c16:uniqueID val="{0000001C-5C7E-41DF-B593-A4BDAA07039D}"/>
                </c16:ptentry>
                <c16:ptentry>
                  <c16:ptidx>5</c16:ptidx>
                  <c16:uniqueID val="{0000001D-5C7E-41DF-B593-A4BDAA07039D}"/>
                </c16:ptentry>
                <c16:ptentry>
                  <c16:ptidx>6</c16:ptidx>
                  <c16:uniqueID val="{0000001E-5C7E-41DF-B593-A4BDAA07039D}"/>
                </c16:ptentry>
                <c16:ptentry>
                  <c16:ptidx>9</c16:ptidx>
                  <c16:uniqueID val="{0000001F-5C7E-41DF-B593-A4BDAA07039D}"/>
                </c16:ptentry>
                <c16:ptentry>
                  <c16:ptidx>11</c16:ptidx>
                  <c16:uniqueID val="{00000020-5C7E-41DF-B593-A4BDAA07039D}"/>
                </c16:ptentry>
              </c16:datapointuniqueidmap>
            </c:ext>
            <c:ext xmlns:c16="http://schemas.microsoft.com/office/drawing/2014/chart" uri="{C3380CC4-5D6E-409C-BE32-E72D297353CC}">
              <c16:uniqueId val="{00000007-CD2F-4F12-BED3-FCB7E1FD9471}"/>
            </c:ext>
          </c:extLst>
        </c:ser>
        <c:ser>
          <c:idx val="2"/>
          <c:order val="2"/>
          <c:tx>
            <c:v>Neither agree or disagree</c:v>
          </c:tx>
          <c:spPr>
            <a:solidFill>
              <a:srgbClr val="DCD973"/>
            </a:solidFill>
          </c:spPr>
          <c:invertIfNegative val="0"/>
          <c:dPt>
            <c:idx val="0"/>
            <c:invertIfNegative val="0"/>
            <c:bubble3D val="0"/>
            <c:extLst>
              <c:ext xmlns:c16="http://schemas.microsoft.com/office/drawing/2014/chart" uri="{C3380CC4-5D6E-409C-BE32-E72D297353CC}">
                <c16:uniqueId val="{00000008-CD2F-4F12-BED3-FCB7E1FD9471}"/>
              </c:ext>
            </c:extLst>
          </c:dPt>
          <c:dPt>
            <c:idx val="1"/>
            <c:invertIfNegative val="0"/>
            <c:bubble3D val="0"/>
            <c:extLst>
              <c:ext xmlns:c16="http://schemas.microsoft.com/office/drawing/2014/chart" uri="{C3380CC4-5D6E-409C-BE32-E72D297353CC}">
                <c16:uniqueId val="{00000009-CD2F-4F12-BED3-FCB7E1FD9471}"/>
              </c:ext>
            </c:extLst>
          </c:dPt>
          <c:dPt>
            <c:idx val="2"/>
            <c:invertIfNegative val="0"/>
            <c:bubble3D val="0"/>
            <c:extLst>
              <c:ext xmlns:c16="http://schemas.microsoft.com/office/drawing/2014/chart" uri="{C3380CC4-5D6E-409C-BE32-E72D297353CC}">
                <c16:uniqueId val="{0000000A-CD2F-4F12-BED3-FCB7E1FD9471}"/>
              </c:ext>
            </c:extLst>
          </c:dPt>
          <c:dLbls>
            <c:dLbl>
              <c:idx val="0"/>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8-CD2F-4F12-BED3-FCB7E1FD9471}"/>
                </c:ext>
              </c:extLst>
            </c:dLbl>
            <c: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9-CD2F-4F12-BED3-FCB7E1FD9471}"/>
                </c:ext>
              </c:extLst>
            </c:dLbl>
            <c: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A-CD2F-4F12-BED3-FCB7E1FD9471}"/>
                </c:ext>
              </c:extLst>
            </c:dLbl>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4">
                        <c:v>My patients understand that plaque co...</c:v>
                      </c:pt>
                      <c:pt idx="5">
                        <c:v>My patients proactively ask me about ...</c:v>
                      </c:pt>
                      <c:pt idx="6">
                        <c:v>My patients understand that periodont...</c:v>
                      </c:pt>
                      <c:pt idx="9">
                        <c:v>Effective daily home oral hygiene is ...</c:v>
                      </c:pt>
                      <c:pt idx="11">
                        <c:v>There needs to be more integration be...</c:v>
                      </c:pt>
                    </c:strCache>
                  </c16:filteredLitCache>
                </c:ext>
              </c:extLst>
              <c:f/>
              <c:strCache>
                <c:ptCount val="3"/>
                <c:pt idx="0">
                  <c:v>I have all the information I need to ...</c:v>
                </c:pt>
                <c:pt idx="1">
                  <c:v>I don’t have enough time to counsel p...</c:v>
                </c:pt>
                <c:pt idx="2">
                  <c:v>There is a lot of news about the rela...</c:v>
                </c:pt>
              </c:strCache>
            </c:strRef>
          </c:cat>
          <c:val>
            <c:numRef>
              <c:extLst>
                <c:ext xmlns:c15="http://schemas.microsoft.com/office/drawing/2012/chart" uri="{02D57815-91ED-43cb-92C2-25804820EDAC}">
                  <c15:fullRef>
                    <c15:sqref>('6.'!$C$159,'6.'!$C$165,'6.'!$C$171,'6.'!$C$177,'6.'!$C$183,'6.'!$C$189,'6.'!$C$195,'6.'!$C$201,'6.'!$C$207,'6.'!$C$213,'6.'!$C$219,'6.'!$C$225)</c15:sqref>
                  </c15:fullRef>
                </c:ext>
              </c:extLst>
              <c:f>('6.'!$C$201,'6.'!$C$207,'6.'!$C$219)</c:f>
              <c:numCache>
                <c:formatCode>0.##%</c:formatCode>
                <c:ptCount val="3"/>
                <c:pt idx="0">
                  <c:v>0.15579999999999999</c:v>
                </c:pt>
                <c:pt idx="1">
                  <c:v>0.11900000000000001</c:v>
                </c:pt>
                <c:pt idx="2">
                  <c:v>0.13170000000000001</c:v>
                </c:pt>
              </c:numCache>
            </c:numRef>
          </c:val>
          <c:extLst>
            <c:ext xmlns:c16="http://schemas.microsoft.com/office/drawing/2014/chart" uri="{F5D05F6E-A05E-4728-AFD3-386EB277150F}">
              <c16:categoryFilterExceptions>
                <c16:categoryFilterException>
                  <c16:uniqueId val="{00000021-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1-5C7E-41DF-B593-A4BDAA07039D}"/>
                      </c:ext>
                    </c:extLst>
                  </c16:dLbl>
                </c16:categoryFilterException>
                <c16:categoryFilterException>
                  <c16:uniqueId val="{00000022-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2-5C7E-41DF-B593-A4BDAA07039D}"/>
                      </c:ext>
                    </c:extLst>
                  </c16:dLbl>
                </c16:categoryFilterException>
                <c16:categoryFilterException>
                  <c16:uniqueId val="{00000023-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3-5C7E-41DF-B593-A4BDAA07039D}"/>
                      </c:ext>
                    </c:extLst>
                  </c16:dLbl>
                </c16:categoryFilterException>
                <c16:categoryFilterException>
                  <c16:uniqueId val="{00000024-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4-5C7E-41DF-B593-A4BDAA07039D}"/>
                      </c:ext>
                    </c:extLst>
                  </c16:dLbl>
                </c16:categoryFilterException>
                <c16:categoryFilterException>
                  <c16:uniqueId val="{00000025-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5-5C7E-41DF-B593-A4BDAA07039D}"/>
                      </c:ext>
                    </c:extLst>
                  </c16:dLbl>
                </c16:categoryFilterException>
                <c16:categoryFilterException>
                  <c16:uniqueId val="{00000026-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6-5C7E-41DF-B593-A4BDAA07039D}"/>
                      </c:ext>
                    </c:extLst>
                  </c16:dLbl>
                </c16:categoryFilterException>
                <c16:categoryFilterException>
                  <c16:uniqueId val="{00000027-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7-5C7E-41DF-B593-A4BDAA07039D}"/>
                      </c:ext>
                    </c:extLst>
                  </c16:dLbl>
                </c16:categoryFilterException>
                <c16:categoryFilterException>
                  <c16:uniqueId val="{00000028-5C7E-41DF-B593-A4BDAA07039D}"/>
                  <c16:spPr xmlns:c16="http://schemas.microsoft.com/office/drawing/2014/chart">
                    <a:solidFill>
                      <a:srgbClr val="DCD973"/>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8-5C7E-41DF-B593-A4BDAA07039D}"/>
                      </c:ext>
                    </c:extLst>
                  </c16:dLbl>
                </c16:categoryFilterException>
                <c16:categoryFilterException>
                  <c16:uniqueId val="{00000029-5C7E-41DF-B593-A4BDAA07039D}"/>
                  <c16:spPr xmlns:c16="http://schemas.microsoft.com/office/drawing/2014/chart">
                    <a:solidFill>
                      <a:srgbClr val="DCD973"/>
                    </a:solidFill>
                  </c16:spPr>
                  <c16:invertIfNegative val="0"/>
                  <c16:bubble3D val="0"/>
                  <c16: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9-5C7E-41DF-B593-A4BDAA07039D}"/>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21-5C7E-41DF-B593-A4BDAA07039D}"/>
                </c16:ptentry>
                <c16:ptentry>
                  <c16:ptidx>1</c16:ptidx>
                  <c16:uniqueID val="{00000022-5C7E-41DF-B593-A4BDAA07039D}"/>
                </c16:ptentry>
                <c16:ptentry>
                  <c16:ptidx>2</c16:ptidx>
                  <c16:uniqueID val="{00000023-5C7E-41DF-B593-A4BDAA07039D}"/>
                </c16:ptentry>
                <c16:ptentry>
                  <c16:ptidx>3</c16:ptidx>
                  <c16:uniqueID val="{00000024-5C7E-41DF-B593-A4BDAA07039D}"/>
                </c16:ptentry>
                <c16:ptentry>
                  <c16:ptidx>4</c16:ptidx>
                  <c16:uniqueID val="{00000025-5C7E-41DF-B593-A4BDAA07039D}"/>
                </c16:ptentry>
                <c16:ptentry>
                  <c16:ptidx>5</c16:ptidx>
                  <c16:uniqueID val="{00000026-5C7E-41DF-B593-A4BDAA07039D}"/>
                </c16:ptentry>
                <c16:ptentry>
                  <c16:ptidx>6</c16:ptidx>
                  <c16:uniqueID val="{00000027-5C7E-41DF-B593-A4BDAA07039D}"/>
                </c16:ptentry>
                <c16:ptentry>
                  <c16:ptidx>9</c16:ptidx>
                  <c16:uniqueID val="{00000028-5C7E-41DF-B593-A4BDAA07039D}"/>
                </c16:ptentry>
                <c16:ptentry>
                  <c16:ptidx>11</c16:ptidx>
                  <c16:uniqueID val="{00000029-5C7E-41DF-B593-A4BDAA07039D}"/>
                </c16:ptentry>
              </c16:datapointuniqueidmap>
            </c:ext>
            <c:ext xmlns:c16="http://schemas.microsoft.com/office/drawing/2014/chart" uri="{C3380CC4-5D6E-409C-BE32-E72D297353CC}">
              <c16:uniqueId val="{0000000B-CD2F-4F12-BED3-FCB7E1FD9471}"/>
            </c:ext>
          </c:extLst>
        </c:ser>
        <c:ser>
          <c:idx val="3"/>
          <c:order val="3"/>
          <c:tx>
            <c:v>Somewhat disagree</c:v>
          </c:tx>
          <c:spPr>
            <a:solidFill>
              <a:srgbClr val="9A888B"/>
            </a:solidFill>
          </c:spPr>
          <c:invertIfNegative val="0"/>
          <c:dPt>
            <c:idx val="0"/>
            <c:invertIfNegative val="0"/>
            <c:bubble3D val="0"/>
            <c:extLst>
              <c:ext xmlns:c16="http://schemas.microsoft.com/office/drawing/2014/chart" uri="{C3380CC4-5D6E-409C-BE32-E72D297353CC}">
                <c16:uniqueId val="{0000000C-CD2F-4F12-BED3-FCB7E1FD9471}"/>
              </c:ext>
            </c:extLst>
          </c:dPt>
          <c:dPt>
            <c:idx val="1"/>
            <c:invertIfNegative val="0"/>
            <c:bubble3D val="0"/>
            <c:extLst>
              <c:ext xmlns:c16="http://schemas.microsoft.com/office/drawing/2014/chart" uri="{C3380CC4-5D6E-409C-BE32-E72D297353CC}">
                <c16:uniqueId val="{0000000D-CD2F-4F12-BED3-FCB7E1FD9471}"/>
              </c:ext>
            </c:extLst>
          </c:dPt>
          <c:dPt>
            <c:idx val="2"/>
            <c:invertIfNegative val="0"/>
            <c:bubble3D val="0"/>
            <c:extLst>
              <c:ext xmlns:c16="http://schemas.microsoft.com/office/drawing/2014/chart" uri="{C3380CC4-5D6E-409C-BE32-E72D297353CC}">
                <c16:uniqueId val="{0000000E-CD2F-4F12-BED3-FCB7E1FD9471}"/>
              </c:ext>
            </c:extLst>
          </c:dPt>
          <c:dLbls>
            <c:dLbl>
              <c:idx val="0"/>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C-CD2F-4F12-BED3-FCB7E1FD9471}"/>
                </c:ext>
              </c:extLst>
            </c:dLbl>
            <c: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D-CD2F-4F12-BED3-FCB7E1FD9471}"/>
                </c:ext>
              </c:extLst>
            </c:dLbl>
            <c: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E-CD2F-4F12-BED3-FCB7E1FD9471}"/>
                </c:ext>
              </c:extLst>
            </c:dLbl>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4">
                        <c:v>My patients understand that plaque co...</c:v>
                      </c:pt>
                      <c:pt idx="5">
                        <c:v>My patients proactively ask me about ...</c:v>
                      </c:pt>
                      <c:pt idx="6">
                        <c:v>My patients understand that periodont...</c:v>
                      </c:pt>
                      <c:pt idx="9">
                        <c:v>Effective daily home oral hygiene is ...</c:v>
                      </c:pt>
                      <c:pt idx="11">
                        <c:v>There needs to be more integration be...</c:v>
                      </c:pt>
                    </c:strCache>
                  </c16:filteredLitCache>
                </c:ext>
              </c:extLst>
              <c:f/>
              <c:strCache>
                <c:ptCount val="3"/>
                <c:pt idx="0">
                  <c:v>I have all the information I need to ...</c:v>
                </c:pt>
                <c:pt idx="1">
                  <c:v>I don’t have enough time to counsel p...</c:v>
                </c:pt>
                <c:pt idx="2">
                  <c:v>There is a lot of news about the rela...</c:v>
                </c:pt>
              </c:strCache>
            </c:strRef>
          </c:cat>
          <c:val>
            <c:numRef>
              <c:extLst>
                <c:ext xmlns:c15="http://schemas.microsoft.com/office/drawing/2012/chart" uri="{02D57815-91ED-43cb-92C2-25804820EDAC}">
                  <c15:fullRef>
                    <c15:sqref>('6.'!$C$160,'6.'!$C$166,'6.'!$C$172,'6.'!$C$178,'6.'!$C$184,'6.'!$C$190,'6.'!$C$196,'6.'!$C$202,'6.'!$C$208,'6.'!$C$214,'6.'!$C$220,'6.'!$C$226)</c15:sqref>
                  </c15:fullRef>
                </c:ext>
              </c:extLst>
              <c:f>('6.'!$C$202,'6.'!$C$208,'6.'!$C$220)</c:f>
              <c:numCache>
                <c:formatCode>0.##%</c:formatCode>
                <c:ptCount val="3"/>
                <c:pt idx="0">
                  <c:v>0.17559999999999998</c:v>
                </c:pt>
                <c:pt idx="1">
                  <c:v>0.19550000000000001</c:v>
                </c:pt>
                <c:pt idx="2">
                  <c:v>0.1275</c:v>
                </c:pt>
              </c:numCache>
            </c:numRef>
          </c:val>
          <c:extLst>
            <c:ext xmlns:c16="http://schemas.microsoft.com/office/drawing/2014/chart" uri="{F5D05F6E-A05E-4728-AFD3-386EB277150F}">
              <c16:categoryFilterExceptions>
                <c16:categoryFilterException>
                  <c16:uniqueId val="{0000002A-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A-5C7E-41DF-B593-A4BDAA07039D}"/>
                      </c:ext>
                    </c:extLst>
                  </c16:dLbl>
                </c16:categoryFilterException>
                <c16:categoryFilterException>
                  <c16:uniqueId val="{0000002B-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B-5C7E-41DF-B593-A4BDAA07039D}"/>
                      </c:ext>
                    </c:extLst>
                  </c16:dLbl>
                </c16:categoryFilterException>
                <c16:categoryFilterException>
                  <c16:uniqueId val="{0000002C-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C-5C7E-41DF-B593-A4BDAA07039D}"/>
                      </c:ext>
                    </c:extLst>
                  </c16:dLbl>
                </c16:categoryFilterException>
                <c16:categoryFilterException>
                  <c16:uniqueId val="{0000002D-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D-5C7E-41DF-B593-A4BDAA07039D}"/>
                      </c:ext>
                    </c:extLst>
                  </c16:dLbl>
                </c16:categoryFilterException>
                <c16:categoryFilterException>
                  <c16:uniqueId val="{0000002E-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E-5C7E-41DF-B593-A4BDAA07039D}"/>
                      </c:ext>
                    </c:extLst>
                  </c16:dLbl>
                </c16:categoryFilterException>
                <c16:categoryFilterException>
                  <c16:uniqueId val="{0000002F-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2F-5C7E-41DF-B593-A4BDAA07039D}"/>
                      </c:ext>
                    </c:extLst>
                  </c16:dLbl>
                </c16:categoryFilterException>
                <c16:categoryFilterException>
                  <c16:uniqueId val="{00000030-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0-5C7E-41DF-B593-A4BDAA07039D}"/>
                      </c:ext>
                    </c:extLst>
                  </c16:dLbl>
                </c16:categoryFilterException>
                <c16:categoryFilterException>
                  <c16:uniqueId val="{00000031-5C7E-41DF-B593-A4BDAA07039D}"/>
                  <c16:spPr xmlns:c16="http://schemas.microsoft.com/office/drawing/2014/chart">
                    <a:solidFill>
                      <a:srgbClr val="9A888B"/>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1-5C7E-41DF-B593-A4BDAA07039D}"/>
                      </c:ext>
                    </c:extLst>
                  </c16:dLbl>
                </c16:categoryFilterException>
                <c16:categoryFilterException>
                  <c16:uniqueId val="{00000032-5C7E-41DF-B593-A4BDAA07039D}"/>
                  <c16:spPr xmlns:c16="http://schemas.microsoft.com/office/drawing/2014/chart">
                    <a:solidFill>
                      <a:srgbClr val="9A888B"/>
                    </a:solidFill>
                  </c16:spPr>
                  <c16:invertIfNegative val="0"/>
                  <c16:bubble3D val="0"/>
                  <c16: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2-5C7E-41DF-B593-A4BDAA07039D}"/>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2A-5C7E-41DF-B593-A4BDAA07039D}"/>
                </c16:ptentry>
                <c16:ptentry>
                  <c16:ptidx>1</c16:ptidx>
                  <c16:uniqueID val="{0000002B-5C7E-41DF-B593-A4BDAA07039D}"/>
                </c16:ptentry>
                <c16:ptentry>
                  <c16:ptidx>2</c16:ptidx>
                  <c16:uniqueID val="{0000002C-5C7E-41DF-B593-A4BDAA07039D}"/>
                </c16:ptentry>
                <c16:ptentry>
                  <c16:ptidx>3</c16:ptidx>
                  <c16:uniqueID val="{0000002D-5C7E-41DF-B593-A4BDAA07039D}"/>
                </c16:ptentry>
                <c16:ptentry>
                  <c16:ptidx>4</c16:ptidx>
                  <c16:uniqueID val="{0000002E-5C7E-41DF-B593-A4BDAA07039D}"/>
                </c16:ptentry>
                <c16:ptentry>
                  <c16:ptidx>5</c16:ptidx>
                  <c16:uniqueID val="{0000002F-5C7E-41DF-B593-A4BDAA07039D}"/>
                </c16:ptentry>
                <c16:ptentry>
                  <c16:ptidx>6</c16:ptidx>
                  <c16:uniqueID val="{00000030-5C7E-41DF-B593-A4BDAA07039D}"/>
                </c16:ptentry>
                <c16:ptentry>
                  <c16:ptidx>9</c16:ptidx>
                  <c16:uniqueID val="{00000031-5C7E-41DF-B593-A4BDAA07039D}"/>
                </c16:ptentry>
                <c16:ptentry>
                  <c16:ptidx>11</c16:ptidx>
                  <c16:uniqueID val="{00000032-5C7E-41DF-B593-A4BDAA07039D}"/>
                </c16:ptentry>
              </c16:datapointuniqueidmap>
            </c:ext>
            <c:ext xmlns:c16="http://schemas.microsoft.com/office/drawing/2014/chart" uri="{C3380CC4-5D6E-409C-BE32-E72D297353CC}">
              <c16:uniqueId val="{0000000F-CD2F-4F12-BED3-FCB7E1FD9471}"/>
            </c:ext>
          </c:extLst>
        </c:ser>
        <c:ser>
          <c:idx val="4"/>
          <c:order val="4"/>
          <c:tx>
            <c:v>Strongly disagree</c:v>
          </c:tx>
          <c:spPr>
            <a:solidFill>
              <a:srgbClr val="E79C92"/>
            </a:solidFill>
          </c:spPr>
          <c:invertIfNegative val="0"/>
          <c:dPt>
            <c:idx val="0"/>
            <c:invertIfNegative val="0"/>
            <c:bubble3D val="0"/>
            <c:extLst>
              <c:ext xmlns:c16="http://schemas.microsoft.com/office/drawing/2014/chart" uri="{C3380CC4-5D6E-409C-BE32-E72D297353CC}">
                <c16:uniqueId val="{00000010-CD2F-4F12-BED3-FCB7E1FD9471}"/>
              </c:ext>
            </c:extLst>
          </c:dPt>
          <c:dPt>
            <c:idx val="1"/>
            <c:invertIfNegative val="0"/>
            <c:bubble3D val="0"/>
            <c:extLst>
              <c:ext xmlns:c16="http://schemas.microsoft.com/office/drawing/2014/chart" uri="{C3380CC4-5D6E-409C-BE32-E72D297353CC}">
                <c16:uniqueId val="{00000011-CD2F-4F12-BED3-FCB7E1FD9471}"/>
              </c:ext>
            </c:extLst>
          </c:dPt>
          <c:dPt>
            <c:idx val="2"/>
            <c:invertIfNegative val="0"/>
            <c:bubble3D val="0"/>
            <c:extLst>
              <c:ext xmlns:c16="http://schemas.microsoft.com/office/drawing/2014/chart" uri="{C3380CC4-5D6E-409C-BE32-E72D297353CC}">
                <c16:uniqueId val="{00000012-CD2F-4F12-BED3-FCB7E1FD9471}"/>
              </c:ext>
            </c:extLst>
          </c:dPt>
          <c:dLbls>
            <c:dLbl>
              <c:idx val="0"/>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10-CD2F-4F12-BED3-FCB7E1FD9471}"/>
                </c:ext>
              </c:extLst>
            </c:dLbl>
            <c: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11-CD2F-4F12-BED3-FCB7E1FD9471}"/>
                </c:ext>
              </c:extLst>
            </c:dLbl>
            <c: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12-CD2F-4F12-BED3-FCB7E1FD9471}"/>
                </c:ext>
              </c:extLst>
            </c:dLbl>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6="http://schemas.microsoft.com/office/drawing/2014/chart" uri="{F5D05F6E-A05E-4728-AFD3-386EB277150F}">
                  <c16:filteredLitCache>
                    <c:strCache>
                      <c:ptCount val="9"/>
                      <c:pt idx="0">
                        <c:v>Improving plaque control will reduce ...</c:v>
                      </c:pt>
                      <c:pt idx="1">
                        <c:v>Dental plaque dysbiosis contributes t...</c:v>
                      </c:pt>
                      <c:pt idx="2">
                        <c:v>Bacteria from your mouth enter your b...</c:v>
                      </c:pt>
                      <c:pt idx="3">
                        <c:v>Gingival bleeding and inflammation ar...</c:v>
                      </c:pt>
                      <c:pt idx="4">
                        <c:v>My patients understand that plaque co...</c:v>
                      </c:pt>
                      <c:pt idx="5">
                        <c:v>My patients proactively ask me about ...</c:v>
                      </c:pt>
                      <c:pt idx="6">
                        <c:v>My patients understand that periodont...</c:v>
                      </c:pt>
                      <c:pt idx="9">
                        <c:v>Effective daily home oral hygiene is ...</c:v>
                      </c:pt>
                      <c:pt idx="11">
                        <c:v>There needs to be more integration be...</c:v>
                      </c:pt>
                    </c:strCache>
                  </c16:filteredLitCache>
                </c:ext>
              </c:extLst>
              <c:f/>
              <c:strCache>
                <c:ptCount val="3"/>
                <c:pt idx="0">
                  <c:v>I have all the information I need to ...</c:v>
                </c:pt>
                <c:pt idx="1">
                  <c:v>I don’t have enough time to counsel p...</c:v>
                </c:pt>
                <c:pt idx="2">
                  <c:v>There is a lot of news about the rela...</c:v>
                </c:pt>
              </c:strCache>
            </c:strRef>
          </c:cat>
          <c:val>
            <c:numRef>
              <c:extLst>
                <c:ext xmlns:c15="http://schemas.microsoft.com/office/drawing/2012/chart" uri="{02D57815-91ED-43cb-92C2-25804820EDAC}">
                  <c15:fullRef>
                    <c15:sqref>('6.'!$C$161,'6.'!$C$167,'6.'!$C$173,'6.'!$C$179,'6.'!$C$185,'6.'!$C$191,'6.'!$C$197,'6.'!$C$203,'6.'!$C$209,'6.'!$C$215,'6.'!$C$221,'6.'!$C$227)</c15:sqref>
                  </c15:fullRef>
                </c:ext>
              </c:extLst>
              <c:f>('6.'!$C$203,'6.'!$C$209,'6.'!$C$221)</c:f>
              <c:numCache>
                <c:formatCode>0.##%</c:formatCode>
                <c:ptCount val="3"/>
                <c:pt idx="0">
                  <c:v>2.9700000000000001E-2</c:v>
                </c:pt>
                <c:pt idx="1">
                  <c:v>0.21530000000000002</c:v>
                </c:pt>
                <c:pt idx="2">
                  <c:v>5.67E-2</c:v>
                </c:pt>
              </c:numCache>
            </c:numRef>
          </c:val>
          <c:extLst>
            <c:ext xmlns:c16="http://schemas.microsoft.com/office/drawing/2014/chart" uri="{F5D05F6E-A05E-4728-AFD3-386EB277150F}">
              <c16:categoryFilterExceptions>
                <c16:categoryFilterException>
                  <c16:uniqueId val="{00000033-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3-5C7E-41DF-B593-A4BDAA07039D}"/>
                      </c:ext>
                    </c:extLst>
                  </c16:dLbl>
                </c16:categoryFilterException>
                <c16:categoryFilterException>
                  <c16:uniqueId val="{00000034-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4-5C7E-41DF-B593-A4BDAA07039D}"/>
                      </c:ext>
                    </c:extLst>
                  </c16:dLbl>
                </c16:categoryFilterException>
                <c16:categoryFilterException>
                  <c16:uniqueId val="{00000035-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5-5C7E-41DF-B593-A4BDAA07039D}"/>
                      </c:ext>
                    </c:extLst>
                  </c16:dLbl>
                </c16:categoryFilterException>
                <c16:categoryFilterException>
                  <c16:uniqueId val="{00000036-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6-5C7E-41DF-B593-A4BDAA07039D}"/>
                      </c:ext>
                    </c:extLst>
                  </c16:dLbl>
                </c16:categoryFilterException>
                <c16:categoryFilterException>
                  <c16:uniqueId val="{00000037-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7-5C7E-41DF-B593-A4BDAA07039D}"/>
                      </c:ext>
                    </c:extLst>
                  </c16:dLbl>
                </c16:categoryFilterException>
                <c16:categoryFilterException>
                  <c16:uniqueId val="{00000038-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8-5C7E-41DF-B593-A4BDAA07039D}"/>
                      </c:ext>
                    </c:extLst>
                  </c16:dLbl>
                </c16:categoryFilterException>
                <c16:categoryFilterException>
                  <c16:uniqueId val="{00000039-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9-5C7E-41DF-B593-A4BDAA07039D}"/>
                      </c:ext>
                    </c:extLst>
                  </c16:dLbl>
                </c16:categoryFilterException>
                <c16:categoryFilterException>
                  <c16:uniqueId val="{0000003A-5C7E-41DF-B593-A4BDAA07039D}"/>
                  <c16:spPr xmlns:c16="http://schemas.microsoft.com/office/drawing/2014/chart">
                    <a:solidFill>
                      <a:srgbClr val="E79C92"/>
                    </a:solidFill>
                  </c16:spPr>
                  <c16:invertIfNegative val="0"/>
                  <c16:bubble3D val="0"/>
                  <c16:dLbl>
                    <c:idx val="1"/>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A-5C7E-41DF-B593-A4BDAA07039D}"/>
                      </c:ext>
                    </c:extLst>
                  </c16:dLbl>
                </c16:categoryFilterException>
                <c16:categoryFilterException>
                  <c16:uniqueId val="{0000003B-5C7E-41DF-B593-A4BDAA07039D}"/>
                  <c16:spPr xmlns:c16="http://schemas.microsoft.com/office/drawing/2014/chart">
                    <a:solidFill>
                      <a:srgbClr val="E79C92"/>
                    </a:solidFill>
                  </c16:spPr>
                  <c16:invertIfNegative val="0"/>
                  <c16:bubble3D val="0"/>
                  <c16:dLbl>
                    <c:idx val="2"/>
                    <c:numFmt formatCode="0%" sourceLinked="0"/>
                    <c:spPr/>
                    <c:txPr>
                      <a:bodyPr rot="0" anchor="ctr"/>
                      <a:lstStyle/>
                      <a:p>
                        <a:pPr algn="ctr">
                          <a:defRPr lang="en-US" sz="1200" u="none" baseline="0"/>
                        </a:pPr>
                        <a:endParaRPr lang="en-US"/>
                      </a:p>
                    </c:txPr>
                    <c:showLegendKey val="0"/>
                    <c:showVal val="1"/>
                    <c:showCatName val="0"/>
                    <c:showSerName val="0"/>
                    <c:showPercent val="0"/>
                    <c:showBubbleSize val="0"/>
                    <c:extLst>
                      <c:ext uri="{C3380CC4-5D6E-409C-BE32-E72D297353CC}">
                        <c16:uniqueId val="{0000003B-5C7E-41DF-B593-A4BDAA07039D}"/>
                      </c:ext>
                    </c:extLst>
                  </c16:dLbl>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33-5C7E-41DF-B593-A4BDAA07039D}"/>
                </c16:ptentry>
                <c16:ptentry>
                  <c16:ptidx>1</c16:ptidx>
                  <c16:uniqueID val="{00000034-5C7E-41DF-B593-A4BDAA07039D}"/>
                </c16:ptentry>
                <c16:ptentry>
                  <c16:ptidx>2</c16:ptidx>
                  <c16:uniqueID val="{00000035-5C7E-41DF-B593-A4BDAA07039D}"/>
                </c16:ptentry>
                <c16:ptentry>
                  <c16:ptidx>3</c16:ptidx>
                  <c16:uniqueID val="{00000036-5C7E-41DF-B593-A4BDAA07039D}"/>
                </c16:ptentry>
                <c16:ptentry>
                  <c16:ptidx>4</c16:ptidx>
                  <c16:uniqueID val="{00000037-5C7E-41DF-B593-A4BDAA07039D}"/>
                </c16:ptentry>
                <c16:ptentry>
                  <c16:ptidx>5</c16:ptidx>
                  <c16:uniqueID val="{00000038-5C7E-41DF-B593-A4BDAA07039D}"/>
                </c16:ptentry>
                <c16:ptentry>
                  <c16:ptidx>6</c16:ptidx>
                  <c16:uniqueID val="{00000039-5C7E-41DF-B593-A4BDAA07039D}"/>
                </c16:ptentry>
                <c16:ptentry>
                  <c16:ptidx>9</c16:ptidx>
                  <c16:uniqueID val="{0000003A-5C7E-41DF-B593-A4BDAA07039D}"/>
                </c16:ptentry>
                <c16:ptentry>
                  <c16:ptidx>11</c16:ptidx>
                  <c16:uniqueID val="{0000003B-5C7E-41DF-B593-A4BDAA07039D}"/>
                </c16:ptentry>
              </c16:datapointuniqueidmap>
            </c:ext>
            <c:ext xmlns:c16="http://schemas.microsoft.com/office/drawing/2014/chart" uri="{C3380CC4-5D6E-409C-BE32-E72D297353CC}">
              <c16:uniqueId val="{00000013-CD2F-4F12-BED3-FCB7E1FD9471}"/>
            </c:ext>
          </c:extLst>
        </c:ser>
        <c:dLbls>
          <c:showLegendKey val="0"/>
          <c:showVal val="0"/>
          <c:showCatName val="0"/>
          <c:showSerName val="0"/>
          <c:showPercent val="0"/>
          <c:showBubbleSize val="0"/>
        </c:dLbls>
        <c:gapWidth val="150"/>
        <c:overlap val="100"/>
        <c:axId val="1996530574"/>
        <c:axId val="1820108385"/>
      </c:barChart>
      <c:catAx>
        <c:axId val="1996530574"/>
        <c:scaling>
          <c:orientation val="maxMin"/>
        </c:scaling>
        <c:delete val="1"/>
        <c:axPos val="l"/>
        <c:numFmt formatCode="General" sourceLinked="1"/>
        <c:majorTickMark val="in"/>
        <c:minorTickMark val="none"/>
        <c:tickLblPos val="nextTo"/>
        <c:crossAx val="1820108385"/>
        <c:crosses val="autoZero"/>
        <c:auto val="0"/>
        <c:lblAlgn val="ctr"/>
        <c:lblOffset val="100"/>
        <c:noMultiLvlLbl val="0"/>
      </c:catAx>
      <c:valAx>
        <c:axId val="1820108385"/>
        <c:scaling>
          <c:orientation val="minMax"/>
          <c:min val="0"/>
        </c:scaling>
        <c:delete val="0"/>
        <c:axPos val="t"/>
        <c:numFmt formatCode="0%" sourceLinked="1"/>
        <c:majorTickMark val="in"/>
        <c:minorTickMark val="none"/>
        <c:tickLblPos val="nextTo"/>
        <c:crossAx val="1996530574"/>
        <c:crosses val="autoZero"/>
        <c:crossBetween val="between"/>
      </c:valAx>
      <c:spPr>
        <a:solidFill>
          <a:srgbClr val="FFFFFF">
            <a:alpha val="0"/>
          </a:srgbClr>
        </a:solidFill>
        <a:ln w="12700">
          <a:solidFill>
            <a:srgbClr val="808080"/>
          </a:solidFill>
        </a:ln>
      </c:spPr>
    </c:plotArea>
    <c:legend>
      <c:legendPos val="t"/>
      <c:layout>
        <c:manualLayout>
          <c:xMode val="edge"/>
          <c:yMode val="edge"/>
          <c:x val="0.28308237092951299"/>
          <c:y val="0"/>
          <c:w val="0.71691762907048695"/>
          <c:h val="0.13403442001074323"/>
        </c:manualLayout>
      </c:layout>
      <c:overlay val="0"/>
      <c:spPr>
        <a:ln>
          <a:noFill/>
        </a:ln>
      </c:spPr>
      <c:txPr>
        <a:bodyPr rot="0"/>
        <a:lstStyle/>
        <a:p>
          <a:pPr>
            <a:defRPr lang="en-US" sz="1400" u="none" baseline="0"/>
          </a:pPr>
          <a:endParaRPr lang="en-US"/>
        </a:p>
      </c:txPr>
    </c:legend>
    <c:plotVisOnly val="1"/>
    <c:dispBlanksAs val="gap"/>
    <c:showDLblsOverMax val="0"/>
  </c:chart>
  <c:txPr>
    <a:bodyPr rot="0"/>
    <a:lstStyle/>
    <a:p>
      <a:pPr>
        <a:defRPr lang="en-US" u="none" baseline="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20569062292753"/>
          <c:y val="2.6247902704266739E-2"/>
          <c:w val="0.4372114031453091"/>
          <c:h val="0.91839701784744654"/>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'7.'!$A$38:$A$48</c:f>
              <c:strCache>
                <c:ptCount val="11"/>
                <c:pt idx="0">
                  <c:v>Other, please specify</c:v>
                </c:pt>
                <c:pt idx="1">
                  <c:v>News media (television, radio, magazine)</c:v>
                </c:pt>
                <c:pt idx="2">
                  <c:v>Manufacturer’s professional sales rep information</c:v>
                </c:pt>
                <c:pt idx="3">
                  <c:v>Social media / Facebook groups</c:v>
                </c:pt>
                <c:pt idx="4">
                  <c:v>Study clubs</c:v>
                </c:pt>
                <c:pt idx="5">
                  <c:v>Textbooks / What I learned in school</c:v>
                </c:pt>
                <c:pt idx="6">
                  <c:v>Research conferences</c:v>
                </c:pt>
                <c:pt idx="7">
                  <c:v>Information from my colleagues/peers</c:v>
                </c:pt>
                <c:pt idx="8">
                  <c:v>Professional magazines (e.g., RDH, Access, Dimensions, Oh Canada!)</c:v>
                </c:pt>
                <c:pt idx="9">
                  <c:v>CE/webinars</c:v>
                </c:pt>
                <c:pt idx="10">
                  <c:v>Peer-reviewed journals (e.g., Journal of Dental Hygiene, International Journal of Dental Hygiene, Journal of Clinical Periodontology)</c:v>
                </c:pt>
              </c:strCache>
            </c:strRef>
          </c:cat>
          <c:val>
            <c:numRef>
              <c:f>'7.'!$B$38:$B$48</c:f>
              <c:numCache>
                <c:formatCode>0.##%</c:formatCode>
                <c:ptCount val="11"/>
                <c:pt idx="0">
                  <c:v>2.69E-2</c:v>
                </c:pt>
                <c:pt idx="1">
                  <c:v>0.1714</c:v>
                </c:pt>
                <c:pt idx="2">
                  <c:v>0.17710000000000001</c:v>
                </c:pt>
                <c:pt idx="3">
                  <c:v>0.2167</c:v>
                </c:pt>
                <c:pt idx="4">
                  <c:v>0.26769999999999999</c:v>
                </c:pt>
                <c:pt idx="5">
                  <c:v>0.48869999999999997</c:v>
                </c:pt>
                <c:pt idx="6">
                  <c:v>0.51129999999999998</c:v>
                </c:pt>
                <c:pt idx="7">
                  <c:v>0.57650000000000001</c:v>
                </c:pt>
                <c:pt idx="8">
                  <c:v>0.63029999999999997</c:v>
                </c:pt>
                <c:pt idx="9">
                  <c:v>0.80169999999999997</c:v>
                </c:pt>
                <c:pt idx="10">
                  <c:v>0.82719999999999994</c:v>
                </c:pt>
              </c:numCache>
            </c:numRef>
          </c:val>
          <c:extLst>
            <c:ext xmlns:c16="http://schemas.microsoft.com/office/drawing/2014/chart" uri="{C3380CC4-5D6E-409C-BE32-E72D297353CC}">
              <c16:uniqueId val="{00000000-E07E-4B48-A88C-F187ED96B475}"/>
            </c:ext>
          </c:extLst>
        </c:ser>
        <c:dLbls>
          <c:showLegendKey val="0"/>
          <c:showVal val="0"/>
          <c:showCatName val="0"/>
          <c:showSerName val="0"/>
          <c:showPercent val="0"/>
          <c:showBubbleSize val="0"/>
        </c:dLbls>
        <c:gapWidth val="182"/>
        <c:axId val="1064408056"/>
        <c:axId val="1064405104"/>
      </c:barChart>
      <c:catAx>
        <c:axId val="1064408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64405104"/>
        <c:crosses val="autoZero"/>
        <c:auto val="1"/>
        <c:lblAlgn val="ctr"/>
        <c:lblOffset val="100"/>
        <c:noMultiLvlLbl val="0"/>
      </c:catAx>
      <c:valAx>
        <c:axId val="1064405104"/>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40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Total</c:v>
          </c:tx>
          <c:invertIfNegative val="0"/>
          <c:dPt>
            <c:idx val="0"/>
            <c:invertIfNegative val="0"/>
            <c:bubble3D val="0"/>
            <c:spPr>
              <a:solidFill>
                <a:srgbClr val="8ED3F7"/>
              </a:solidFill>
            </c:spPr>
            <c:extLst>
              <c:ext xmlns:c16="http://schemas.microsoft.com/office/drawing/2014/chart" uri="{C3380CC4-5D6E-409C-BE32-E72D297353CC}">
                <c16:uniqueId val="{00000001-8CFC-4126-B42F-6E4A26DFDEAE}"/>
              </c:ext>
            </c:extLst>
          </c:dPt>
          <c:dPt>
            <c:idx val="1"/>
            <c:invertIfNegative val="0"/>
            <c:bubble3D val="0"/>
            <c:spPr>
              <a:solidFill>
                <a:srgbClr val="85DEA7"/>
              </a:solidFill>
            </c:spPr>
            <c:extLst>
              <c:ext xmlns:c16="http://schemas.microsoft.com/office/drawing/2014/chart" uri="{C3380CC4-5D6E-409C-BE32-E72D297353CC}">
                <c16:uniqueId val="{00000003-8CFC-4126-B42F-6E4A26DFDEAE}"/>
              </c:ext>
            </c:extLst>
          </c:dPt>
          <c:dPt>
            <c:idx val="2"/>
            <c:invertIfNegative val="0"/>
            <c:bubble3D val="0"/>
            <c:spPr>
              <a:solidFill>
                <a:srgbClr val="DCD973"/>
              </a:solidFill>
            </c:spPr>
            <c:extLst>
              <c:ext xmlns:c16="http://schemas.microsoft.com/office/drawing/2014/chart" uri="{C3380CC4-5D6E-409C-BE32-E72D297353CC}">
                <c16:uniqueId val="{00000005-8CFC-4126-B42F-6E4A26DFDEAE}"/>
              </c:ext>
            </c:extLst>
          </c:dPt>
          <c:dPt>
            <c:idx val="3"/>
            <c:invertIfNegative val="0"/>
            <c:bubble3D val="0"/>
            <c:spPr>
              <a:solidFill>
                <a:srgbClr val="9A888B"/>
              </a:solidFill>
            </c:spPr>
            <c:extLst>
              <c:ext xmlns:c16="http://schemas.microsoft.com/office/drawing/2014/chart" uri="{C3380CC4-5D6E-409C-BE32-E72D297353CC}">
                <c16:uniqueId val="{00000007-8CFC-4126-B42F-6E4A26DFDEAE}"/>
              </c:ext>
            </c:extLst>
          </c:dPt>
          <c:dPt>
            <c:idx val="4"/>
            <c:invertIfNegative val="0"/>
            <c:bubble3D val="0"/>
            <c:spPr>
              <a:solidFill>
                <a:srgbClr val="E79C92"/>
              </a:solidFill>
            </c:spPr>
            <c:extLst>
              <c:ext xmlns:c16="http://schemas.microsoft.com/office/drawing/2014/chart" uri="{C3380CC4-5D6E-409C-BE32-E72D297353CC}">
                <c16:uniqueId val="{00000009-8CFC-4126-B42F-6E4A26DFDEAE}"/>
              </c:ext>
            </c:extLst>
          </c:dPt>
          <c:dLbls>
            <c:dLbl>
              <c:idx val="0"/>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1-8CFC-4126-B42F-6E4A26DFDEAE}"/>
                </c:ext>
              </c:extLst>
            </c:dLbl>
            <c:dLbl>
              <c:idx val="1"/>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3-8CFC-4126-B42F-6E4A26DFDEAE}"/>
                </c:ext>
              </c:extLst>
            </c:dLbl>
            <c:dLbl>
              <c:idx val="2"/>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5-8CFC-4126-B42F-6E4A26DFDEAE}"/>
                </c:ext>
              </c:extLst>
            </c:dLbl>
            <c:dLbl>
              <c:idx val="3"/>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7-8CFC-4126-B42F-6E4A26DFDEAE}"/>
                </c:ext>
              </c:extLst>
            </c:dLbl>
            <c:dLbl>
              <c:idx val="4"/>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9-8CFC-4126-B42F-6E4A26DFDEAE}"/>
                </c:ext>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'9.'!$A$38:$A$42</c:f>
              <c:strCache>
                <c:ptCount val="5"/>
                <c:pt idx="0">
                  <c:v>Oral health professionals</c:v>
                </c:pt>
                <c:pt idx="1">
                  <c:v>Primary medical doctor</c:v>
                </c:pt>
                <c:pt idx="2">
                  <c:v>Medical specialist</c:v>
                </c:pt>
                <c:pt idx="3">
                  <c:v>Not sure</c:v>
                </c:pt>
                <c:pt idx="4">
                  <c:v>Other, please specify</c:v>
                </c:pt>
              </c:strCache>
            </c:strRef>
          </c:cat>
          <c:val>
            <c:numRef>
              <c:f>'9.'!$B$38:$B$42</c:f>
              <c:numCache>
                <c:formatCode>0.##%</c:formatCode>
                <c:ptCount val="5"/>
                <c:pt idx="0">
                  <c:v>0.60340000000000005</c:v>
                </c:pt>
                <c:pt idx="1">
                  <c:v>0.17559999999999998</c:v>
                </c:pt>
                <c:pt idx="2">
                  <c:v>7.3700000000000002E-2</c:v>
                </c:pt>
                <c:pt idx="3">
                  <c:v>0.1076</c:v>
                </c:pt>
                <c:pt idx="4">
                  <c:v>3.9699999999999999E-2</c:v>
                </c:pt>
              </c:numCache>
            </c:numRef>
          </c:val>
          <c:extLst>
            <c:ext xmlns:c16="http://schemas.microsoft.com/office/drawing/2014/chart" uri="{C3380CC4-5D6E-409C-BE32-E72D297353CC}">
              <c16:uniqueId val="{0000000A-8CFC-4126-B42F-6E4A26DFDEAE}"/>
            </c:ext>
          </c:extLst>
        </c:ser>
        <c:dLbls>
          <c:showLegendKey val="0"/>
          <c:showVal val="0"/>
          <c:showCatName val="0"/>
          <c:showSerName val="0"/>
          <c:showPercent val="0"/>
          <c:showBubbleSize val="0"/>
        </c:dLbls>
        <c:gapWidth val="100"/>
        <c:axId val="1043866624"/>
        <c:axId val="1043874824"/>
      </c:barChart>
      <c:valAx>
        <c:axId val="1043874824"/>
        <c:scaling>
          <c:orientation val="minMax"/>
        </c:scaling>
        <c:delete val="0"/>
        <c:axPos val="b"/>
        <c:numFmt formatCode="0%" sourceLinked="0"/>
        <c:majorTickMark val="out"/>
        <c:minorTickMark val="none"/>
        <c:tickLblPos val="nextTo"/>
        <c:crossAx val="1043866624"/>
        <c:crosses val="autoZero"/>
        <c:crossBetween val="between"/>
      </c:valAx>
      <c:catAx>
        <c:axId val="1043866624"/>
        <c:scaling>
          <c:orientation val="minMax"/>
        </c:scaling>
        <c:delete val="0"/>
        <c:axPos val="l"/>
        <c:numFmt formatCode="General" sourceLinked="1"/>
        <c:majorTickMark val="out"/>
        <c:minorTickMark val="none"/>
        <c:tickLblPos val="nextTo"/>
        <c:txPr>
          <a:bodyPr/>
          <a:lstStyle/>
          <a:p>
            <a:pPr>
              <a:defRPr sz="1400"/>
            </a:pPr>
            <a:endParaRPr lang="en-US"/>
          </a:p>
        </c:txPr>
        <c:crossAx val="1043874824"/>
        <c:crosses val="autoZero"/>
        <c:auto val="1"/>
        <c:lblAlgn val="ctr"/>
        <c:lblOffset val="100"/>
        <c:noMultiLvlLbl val="0"/>
      </c:catAx>
      <c:spPr>
        <a:solidFill>
          <a:srgbClr val="FFFFFF">
            <a:alpha val="0"/>
          </a:srgbClr>
        </a:solidFill>
        <a:ln w="12700">
          <a:noFill/>
        </a:ln>
      </c:spPr>
    </c:plotArea>
    <c:plotVisOnly val="1"/>
    <c:dispBlanksAs val="gap"/>
    <c:showDLblsOverMax val="0"/>
  </c:chart>
  <c:txPr>
    <a:bodyPr rot="0"/>
    <a:lstStyle/>
    <a:p>
      <a:pPr>
        <a:defRPr lang="en-US" u="none" baseline="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v>Extremely important</c:v>
          </c:tx>
          <c:spPr>
            <a:solidFill>
              <a:srgbClr val="8ED3F7"/>
            </a:solidFill>
          </c:spPr>
          <c:invertIfNegative val="0"/>
          <c:dPt>
            <c:idx val="0"/>
            <c:invertIfNegative val="0"/>
            <c:bubble3D val="0"/>
            <c:extLst>
              <c:ext xmlns:c16="http://schemas.microsoft.com/office/drawing/2014/chart" uri="{C3380CC4-5D6E-409C-BE32-E72D297353CC}">
                <c16:uniqueId val="{00000000-E36C-4512-97DD-E78F8FAF6D45}"/>
              </c:ext>
            </c:extLst>
          </c:dPt>
          <c:dPt>
            <c:idx val="1"/>
            <c:invertIfNegative val="0"/>
            <c:bubble3D val="0"/>
            <c:extLst>
              <c:ext xmlns:c16="http://schemas.microsoft.com/office/drawing/2014/chart" uri="{C3380CC4-5D6E-409C-BE32-E72D297353CC}">
                <c16:uniqueId val="{00000001-E36C-4512-97DD-E78F8FAF6D45}"/>
              </c:ext>
            </c:extLst>
          </c:dPt>
          <c:dPt>
            <c:idx val="2"/>
            <c:invertIfNegative val="0"/>
            <c:bubble3D val="0"/>
            <c:extLst>
              <c:ext xmlns:c16="http://schemas.microsoft.com/office/drawing/2014/chart" uri="{C3380CC4-5D6E-409C-BE32-E72D297353CC}">
                <c16:uniqueId val="{00000002-E36C-4512-97DD-E78F8FAF6D45}"/>
              </c:ext>
            </c:extLst>
          </c:dPt>
          <c:dPt>
            <c:idx val="3"/>
            <c:invertIfNegative val="0"/>
            <c:bubble3D val="0"/>
            <c:extLst>
              <c:ext xmlns:c16="http://schemas.microsoft.com/office/drawing/2014/chart" uri="{C3380CC4-5D6E-409C-BE32-E72D297353CC}">
                <c16:uniqueId val="{00000003-E36C-4512-97DD-E78F8FAF6D45}"/>
              </c:ext>
            </c:extLst>
          </c:dPt>
          <c:dPt>
            <c:idx val="4"/>
            <c:invertIfNegative val="0"/>
            <c:bubble3D val="0"/>
            <c:extLst>
              <c:ext xmlns:c16="http://schemas.microsoft.com/office/drawing/2014/chart" uri="{C3380CC4-5D6E-409C-BE32-E72D297353CC}">
                <c16:uniqueId val="{00000004-E36C-4512-97DD-E78F8FAF6D45}"/>
              </c:ext>
            </c:extLst>
          </c:dPt>
          <c:dPt>
            <c:idx val="5"/>
            <c:invertIfNegative val="0"/>
            <c:bubble3D val="0"/>
            <c:extLst>
              <c:ext xmlns:c16="http://schemas.microsoft.com/office/drawing/2014/chart" uri="{C3380CC4-5D6E-409C-BE32-E72D297353CC}">
                <c16:uniqueId val="{00000005-E36C-4512-97DD-E78F8FAF6D45}"/>
              </c:ext>
            </c:extLst>
          </c:dPt>
          <c:dPt>
            <c:idx val="6"/>
            <c:invertIfNegative val="0"/>
            <c:bubble3D val="0"/>
            <c:extLst>
              <c:ext xmlns:c16="http://schemas.microsoft.com/office/drawing/2014/chart" uri="{C3380CC4-5D6E-409C-BE32-E72D297353CC}">
                <c16:uniqueId val="{00000006-E36C-4512-97DD-E78F8FAF6D45}"/>
              </c:ext>
            </c:extLst>
          </c:dPt>
          <c:dLbls>
            <c:dLbl>
              <c:idx val="0"/>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0-E36C-4512-97DD-E78F8FAF6D45}"/>
                </c:ext>
              </c:extLst>
            </c:dLbl>
            <c:dLbl>
              <c:idx val="1"/>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1-E36C-4512-97DD-E78F8FAF6D45}"/>
                </c:ext>
              </c:extLst>
            </c:dLbl>
            <c:dLbl>
              <c:idx val="2"/>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2-E36C-4512-97DD-E78F8FAF6D45}"/>
                </c:ext>
              </c:extLst>
            </c:dLbl>
            <c:dLbl>
              <c:idx val="3"/>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3-E36C-4512-97DD-E78F8FAF6D45}"/>
                </c:ext>
              </c:extLst>
            </c:dLbl>
            <c:dLbl>
              <c:idx val="4"/>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4-E36C-4512-97DD-E78F8FAF6D45}"/>
                </c:ext>
              </c:extLst>
            </c:dLbl>
            <c:dLbl>
              <c:idx val="5"/>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5-E36C-4512-97DD-E78F8FAF6D45}"/>
                </c:ext>
              </c:extLst>
            </c:dLbl>
            <c:dLbl>
              <c:idx val="6"/>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6-E36C-4512-97DD-E78F8FAF6D45}"/>
                </c:ext>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Reducing gingival bleeding</c:v>
              </c:pt>
              <c:pt idx="1">
                <c:v>Regular dental prophylaxis</c:v>
              </c:pt>
              <c:pt idx="2">
                <c:v>Managing periodontal disease</c:v>
              </c:pt>
              <c:pt idx="3">
                <c:v>Controlling plaque regrowth with an a...</c:v>
              </c:pt>
              <c:pt idx="4">
                <c:v>Controlling plaque regrowth with an a...</c:v>
              </c:pt>
              <c:pt idx="5">
                <c:v>Interdental cleaning</c:v>
              </c:pt>
              <c:pt idx="6">
                <c:v>Removing plaque regularly via toothbr...</c:v>
              </c:pt>
            </c:strLit>
          </c:cat>
          <c:val>
            <c:numRef>
              <c:f>('10.'!$C$103,'10.'!$C$109,'10.'!$C$115,'10.'!$C$121,'10.'!$C$127,'10.'!$C$133,'10.'!$C$97)</c:f>
              <c:numCache>
                <c:formatCode>0.##%</c:formatCode>
                <c:ptCount val="7"/>
                <c:pt idx="0">
                  <c:v>0.81299999999999994</c:v>
                </c:pt>
                <c:pt idx="1">
                  <c:v>0.54669999999999996</c:v>
                </c:pt>
                <c:pt idx="2">
                  <c:v>0.90370000000000006</c:v>
                </c:pt>
                <c:pt idx="3">
                  <c:v>0.1643</c:v>
                </c:pt>
                <c:pt idx="4">
                  <c:v>0.24929999999999999</c:v>
                </c:pt>
                <c:pt idx="5">
                  <c:v>0.82150000000000001</c:v>
                </c:pt>
                <c:pt idx="6">
                  <c:v>0.90650000000000008</c:v>
                </c:pt>
              </c:numCache>
            </c:numRef>
          </c:val>
          <c:extLst>
            <c:ext xmlns:c16="http://schemas.microsoft.com/office/drawing/2014/chart" uri="{C3380CC4-5D6E-409C-BE32-E72D297353CC}">
              <c16:uniqueId val="{00000007-E36C-4512-97DD-E78F8FAF6D45}"/>
            </c:ext>
          </c:extLst>
        </c:ser>
        <c:ser>
          <c:idx val="1"/>
          <c:order val="1"/>
          <c:tx>
            <c:v>Very important</c:v>
          </c:tx>
          <c:spPr>
            <a:solidFill>
              <a:srgbClr val="85DEA7"/>
            </a:solidFill>
          </c:spPr>
          <c:invertIfNegative val="0"/>
          <c:dPt>
            <c:idx val="0"/>
            <c:invertIfNegative val="0"/>
            <c:bubble3D val="0"/>
            <c:extLst>
              <c:ext xmlns:c16="http://schemas.microsoft.com/office/drawing/2014/chart" uri="{C3380CC4-5D6E-409C-BE32-E72D297353CC}">
                <c16:uniqueId val="{00000008-E36C-4512-97DD-E78F8FAF6D45}"/>
              </c:ext>
            </c:extLst>
          </c:dPt>
          <c:dPt>
            <c:idx val="1"/>
            <c:invertIfNegative val="0"/>
            <c:bubble3D val="0"/>
            <c:extLst>
              <c:ext xmlns:c16="http://schemas.microsoft.com/office/drawing/2014/chart" uri="{C3380CC4-5D6E-409C-BE32-E72D297353CC}">
                <c16:uniqueId val="{00000009-E36C-4512-97DD-E78F8FAF6D45}"/>
              </c:ext>
            </c:extLst>
          </c:dPt>
          <c:dPt>
            <c:idx val="2"/>
            <c:invertIfNegative val="0"/>
            <c:bubble3D val="0"/>
            <c:extLst>
              <c:ext xmlns:c16="http://schemas.microsoft.com/office/drawing/2014/chart" uri="{C3380CC4-5D6E-409C-BE32-E72D297353CC}">
                <c16:uniqueId val="{0000000A-E36C-4512-97DD-E78F8FAF6D45}"/>
              </c:ext>
            </c:extLst>
          </c:dPt>
          <c:dPt>
            <c:idx val="3"/>
            <c:invertIfNegative val="0"/>
            <c:bubble3D val="0"/>
            <c:extLst>
              <c:ext xmlns:c16="http://schemas.microsoft.com/office/drawing/2014/chart" uri="{C3380CC4-5D6E-409C-BE32-E72D297353CC}">
                <c16:uniqueId val="{0000000B-E36C-4512-97DD-E78F8FAF6D45}"/>
              </c:ext>
            </c:extLst>
          </c:dPt>
          <c:dPt>
            <c:idx val="4"/>
            <c:invertIfNegative val="0"/>
            <c:bubble3D val="0"/>
            <c:extLst>
              <c:ext xmlns:c16="http://schemas.microsoft.com/office/drawing/2014/chart" uri="{C3380CC4-5D6E-409C-BE32-E72D297353CC}">
                <c16:uniqueId val="{0000000C-E36C-4512-97DD-E78F8FAF6D45}"/>
              </c:ext>
            </c:extLst>
          </c:dPt>
          <c:dPt>
            <c:idx val="5"/>
            <c:invertIfNegative val="0"/>
            <c:bubble3D val="0"/>
            <c:extLst>
              <c:ext xmlns:c16="http://schemas.microsoft.com/office/drawing/2014/chart" uri="{C3380CC4-5D6E-409C-BE32-E72D297353CC}">
                <c16:uniqueId val="{0000000D-E36C-4512-97DD-E78F8FAF6D45}"/>
              </c:ext>
            </c:extLst>
          </c:dPt>
          <c:dPt>
            <c:idx val="6"/>
            <c:invertIfNegative val="0"/>
            <c:bubble3D val="0"/>
            <c:extLst>
              <c:ext xmlns:c16="http://schemas.microsoft.com/office/drawing/2014/chart" uri="{C3380CC4-5D6E-409C-BE32-E72D297353CC}">
                <c16:uniqueId val="{0000000E-E36C-4512-97DD-E78F8FAF6D45}"/>
              </c:ext>
            </c:extLst>
          </c:dPt>
          <c:cat>
            <c:strLit>
              <c:ptCount val="7"/>
              <c:pt idx="0">
                <c:v>Reducing gingival bleeding</c:v>
              </c:pt>
              <c:pt idx="1">
                <c:v>Regular dental prophylaxis</c:v>
              </c:pt>
              <c:pt idx="2">
                <c:v>Managing periodontal disease</c:v>
              </c:pt>
              <c:pt idx="3">
                <c:v>Controlling plaque regrowth with an a...</c:v>
              </c:pt>
              <c:pt idx="4">
                <c:v>Controlling plaque regrowth with an a...</c:v>
              </c:pt>
              <c:pt idx="5">
                <c:v>Interdental cleaning</c:v>
              </c:pt>
              <c:pt idx="6">
                <c:v>Removing plaque regularly via toothbr...</c:v>
              </c:pt>
            </c:strLit>
          </c:cat>
          <c:val>
            <c:numRef>
              <c:f>('10.'!$C$104,'10.'!$C$110,'10.'!$C$116,'10.'!$C$122,'10.'!$C$128,'10.'!$C$134,'10.'!$C$98)</c:f>
              <c:numCache>
                <c:formatCode>0.##%</c:formatCode>
                <c:ptCount val="7"/>
                <c:pt idx="0">
                  <c:v>0.1686</c:v>
                </c:pt>
                <c:pt idx="1">
                  <c:v>0.26629999999999998</c:v>
                </c:pt>
                <c:pt idx="2">
                  <c:v>8.3599999999999994E-2</c:v>
                </c:pt>
                <c:pt idx="3">
                  <c:v>0.1331</c:v>
                </c:pt>
                <c:pt idx="4">
                  <c:v>0.21809999999999999</c:v>
                </c:pt>
                <c:pt idx="5">
                  <c:v>0.16149999999999998</c:v>
                </c:pt>
                <c:pt idx="6">
                  <c:v>7.9299999999999995E-2</c:v>
                </c:pt>
              </c:numCache>
            </c:numRef>
          </c:val>
          <c:extLst>
            <c:ext xmlns:c16="http://schemas.microsoft.com/office/drawing/2014/chart" uri="{C3380CC4-5D6E-409C-BE32-E72D297353CC}">
              <c16:uniqueId val="{0000000F-E36C-4512-97DD-E78F8FAF6D45}"/>
            </c:ext>
          </c:extLst>
        </c:ser>
        <c:ser>
          <c:idx val="2"/>
          <c:order val="2"/>
          <c:tx>
            <c:v>Somewhat important</c:v>
          </c:tx>
          <c:spPr>
            <a:solidFill>
              <a:srgbClr val="DCD973"/>
            </a:solidFill>
          </c:spPr>
          <c:invertIfNegative val="0"/>
          <c:dPt>
            <c:idx val="0"/>
            <c:invertIfNegative val="0"/>
            <c:bubble3D val="0"/>
            <c:extLst>
              <c:ext xmlns:c16="http://schemas.microsoft.com/office/drawing/2014/chart" uri="{C3380CC4-5D6E-409C-BE32-E72D297353CC}">
                <c16:uniqueId val="{00000010-E36C-4512-97DD-E78F8FAF6D45}"/>
              </c:ext>
            </c:extLst>
          </c:dPt>
          <c:dPt>
            <c:idx val="1"/>
            <c:invertIfNegative val="0"/>
            <c:bubble3D val="0"/>
            <c:extLst>
              <c:ext xmlns:c16="http://schemas.microsoft.com/office/drawing/2014/chart" uri="{C3380CC4-5D6E-409C-BE32-E72D297353CC}">
                <c16:uniqueId val="{00000011-E36C-4512-97DD-E78F8FAF6D45}"/>
              </c:ext>
            </c:extLst>
          </c:dPt>
          <c:dPt>
            <c:idx val="2"/>
            <c:invertIfNegative val="0"/>
            <c:bubble3D val="0"/>
            <c:extLst>
              <c:ext xmlns:c16="http://schemas.microsoft.com/office/drawing/2014/chart" uri="{C3380CC4-5D6E-409C-BE32-E72D297353CC}">
                <c16:uniqueId val="{00000012-E36C-4512-97DD-E78F8FAF6D45}"/>
              </c:ext>
            </c:extLst>
          </c:dPt>
          <c:dPt>
            <c:idx val="3"/>
            <c:invertIfNegative val="0"/>
            <c:bubble3D val="0"/>
            <c:extLst>
              <c:ext xmlns:c16="http://schemas.microsoft.com/office/drawing/2014/chart" uri="{C3380CC4-5D6E-409C-BE32-E72D297353CC}">
                <c16:uniqueId val="{00000013-E36C-4512-97DD-E78F8FAF6D45}"/>
              </c:ext>
            </c:extLst>
          </c:dPt>
          <c:dPt>
            <c:idx val="4"/>
            <c:invertIfNegative val="0"/>
            <c:bubble3D val="0"/>
            <c:extLst>
              <c:ext xmlns:c16="http://schemas.microsoft.com/office/drawing/2014/chart" uri="{C3380CC4-5D6E-409C-BE32-E72D297353CC}">
                <c16:uniqueId val="{00000014-E36C-4512-97DD-E78F8FAF6D45}"/>
              </c:ext>
            </c:extLst>
          </c:dPt>
          <c:dPt>
            <c:idx val="5"/>
            <c:invertIfNegative val="0"/>
            <c:bubble3D val="0"/>
            <c:extLst>
              <c:ext xmlns:c16="http://schemas.microsoft.com/office/drawing/2014/chart" uri="{C3380CC4-5D6E-409C-BE32-E72D297353CC}">
                <c16:uniqueId val="{00000015-E36C-4512-97DD-E78F8FAF6D45}"/>
              </c:ext>
            </c:extLst>
          </c:dPt>
          <c:dPt>
            <c:idx val="6"/>
            <c:invertIfNegative val="0"/>
            <c:bubble3D val="0"/>
            <c:extLst>
              <c:ext xmlns:c16="http://schemas.microsoft.com/office/drawing/2014/chart" uri="{C3380CC4-5D6E-409C-BE32-E72D297353CC}">
                <c16:uniqueId val="{00000016-E36C-4512-97DD-E78F8FAF6D45}"/>
              </c:ext>
            </c:extLst>
          </c:dPt>
          <c:cat>
            <c:strLit>
              <c:ptCount val="7"/>
              <c:pt idx="0">
                <c:v>Reducing gingival bleeding</c:v>
              </c:pt>
              <c:pt idx="1">
                <c:v>Regular dental prophylaxis</c:v>
              </c:pt>
              <c:pt idx="2">
                <c:v>Managing periodontal disease</c:v>
              </c:pt>
              <c:pt idx="3">
                <c:v>Controlling plaque regrowth with an a...</c:v>
              </c:pt>
              <c:pt idx="4">
                <c:v>Controlling plaque regrowth with an a...</c:v>
              </c:pt>
              <c:pt idx="5">
                <c:v>Interdental cleaning</c:v>
              </c:pt>
              <c:pt idx="6">
                <c:v>Removing plaque regularly via toothbr...</c:v>
              </c:pt>
            </c:strLit>
          </c:cat>
          <c:val>
            <c:numRef>
              <c:f>('10.'!$C$105,'10.'!$C$111,'10.'!$C$117,'10.'!$C$123,'10.'!$C$129,'10.'!$C$135,'10.'!$C$99)</c:f>
              <c:numCache>
                <c:formatCode>0.##%</c:formatCode>
                <c:ptCount val="7"/>
                <c:pt idx="0">
                  <c:v>1.2699999999999999E-2</c:v>
                </c:pt>
                <c:pt idx="1">
                  <c:v>0.1459</c:v>
                </c:pt>
                <c:pt idx="2">
                  <c:v>9.8999999999999991E-3</c:v>
                </c:pt>
                <c:pt idx="3">
                  <c:v>0.34990000000000004</c:v>
                </c:pt>
                <c:pt idx="4">
                  <c:v>0.34279999999999999</c:v>
                </c:pt>
                <c:pt idx="5">
                  <c:v>1.1299999999999999E-2</c:v>
                </c:pt>
                <c:pt idx="6">
                  <c:v>7.0999999999999995E-3</c:v>
                </c:pt>
              </c:numCache>
            </c:numRef>
          </c:val>
          <c:extLst>
            <c:ext xmlns:c16="http://schemas.microsoft.com/office/drawing/2014/chart" uri="{C3380CC4-5D6E-409C-BE32-E72D297353CC}">
              <c16:uniqueId val="{00000017-E36C-4512-97DD-E78F8FAF6D45}"/>
            </c:ext>
          </c:extLst>
        </c:ser>
        <c:ser>
          <c:idx val="3"/>
          <c:order val="3"/>
          <c:tx>
            <c:v>Not very important</c:v>
          </c:tx>
          <c:spPr>
            <a:solidFill>
              <a:srgbClr val="9A888B"/>
            </a:solidFill>
          </c:spPr>
          <c:invertIfNegative val="0"/>
          <c:dPt>
            <c:idx val="0"/>
            <c:invertIfNegative val="0"/>
            <c:bubble3D val="0"/>
            <c:extLst>
              <c:ext xmlns:c16="http://schemas.microsoft.com/office/drawing/2014/chart" uri="{C3380CC4-5D6E-409C-BE32-E72D297353CC}">
                <c16:uniqueId val="{00000018-E36C-4512-97DD-E78F8FAF6D45}"/>
              </c:ext>
            </c:extLst>
          </c:dPt>
          <c:dPt>
            <c:idx val="1"/>
            <c:invertIfNegative val="0"/>
            <c:bubble3D val="0"/>
            <c:extLst>
              <c:ext xmlns:c16="http://schemas.microsoft.com/office/drawing/2014/chart" uri="{C3380CC4-5D6E-409C-BE32-E72D297353CC}">
                <c16:uniqueId val="{00000019-E36C-4512-97DD-E78F8FAF6D45}"/>
              </c:ext>
            </c:extLst>
          </c:dPt>
          <c:dPt>
            <c:idx val="2"/>
            <c:invertIfNegative val="0"/>
            <c:bubble3D val="0"/>
            <c:extLst>
              <c:ext xmlns:c16="http://schemas.microsoft.com/office/drawing/2014/chart" uri="{C3380CC4-5D6E-409C-BE32-E72D297353CC}">
                <c16:uniqueId val="{0000001A-E36C-4512-97DD-E78F8FAF6D45}"/>
              </c:ext>
            </c:extLst>
          </c:dPt>
          <c:dPt>
            <c:idx val="3"/>
            <c:invertIfNegative val="0"/>
            <c:bubble3D val="0"/>
            <c:extLst>
              <c:ext xmlns:c16="http://schemas.microsoft.com/office/drawing/2014/chart" uri="{C3380CC4-5D6E-409C-BE32-E72D297353CC}">
                <c16:uniqueId val="{0000001B-E36C-4512-97DD-E78F8FAF6D45}"/>
              </c:ext>
            </c:extLst>
          </c:dPt>
          <c:dPt>
            <c:idx val="4"/>
            <c:invertIfNegative val="0"/>
            <c:bubble3D val="0"/>
            <c:extLst>
              <c:ext xmlns:c16="http://schemas.microsoft.com/office/drawing/2014/chart" uri="{C3380CC4-5D6E-409C-BE32-E72D297353CC}">
                <c16:uniqueId val="{0000001C-E36C-4512-97DD-E78F8FAF6D45}"/>
              </c:ext>
            </c:extLst>
          </c:dPt>
          <c:dPt>
            <c:idx val="5"/>
            <c:invertIfNegative val="0"/>
            <c:bubble3D val="0"/>
            <c:extLst>
              <c:ext xmlns:c16="http://schemas.microsoft.com/office/drawing/2014/chart" uri="{C3380CC4-5D6E-409C-BE32-E72D297353CC}">
                <c16:uniqueId val="{0000001D-E36C-4512-97DD-E78F8FAF6D45}"/>
              </c:ext>
            </c:extLst>
          </c:dPt>
          <c:dPt>
            <c:idx val="6"/>
            <c:invertIfNegative val="0"/>
            <c:bubble3D val="0"/>
            <c:extLst>
              <c:ext xmlns:c16="http://schemas.microsoft.com/office/drawing/2014/chart" uri="{C3380CC4-5D6E-409C-BE32-E72D297353CC}">
                <c16:uniqueId val="{0000001E-E36C-4512-97DD-E78F8FAF6D45}"/>
              </c:ext>
            </c:extLst>
          </c:dPt>
          <c:cat>
            <c:strLit>
              <c:ptCount val="7"/>
              <c:pt idx="0">
                <c:v>Reducing gingival bleeding</c:v>
              </c:pt>
              <c:pt idx="1">
                <c:v>Regular dental prophylaxis</c:v>
              </c:pt>
              <c:pt idx="2">
                <c:v>Managing periodontal disease</c:v>
              </c:pt>
              <c:pt idx="3">
                <c:v>Controlling plaque regrowth with an a...</c:v>
              </c:pt>
              <c:pt idx="4">
                <c:v>Controlling plaque regrowth with an a...</c:v>
              </c:pt>
              <c:pt idx="5">
                <c:v>Interdental cleaning</c:v>
              </c:pt>
              <c:pt idx="6">
                <c:v>Removing plaque regularly via toothbr...</c:v>
              </c:pt>
            </c:strLit>
          </c:cat>
          <c:val>
            <c:numRef>
              <c:f>('10.'!$C$106,'10.'!$C$112,'10.'!$C$118,'10.'!$C$124,'10.'!$C$130,'10.'!$C$136,'10.'!$C$100)</c:f>
              <c:numCache>
                <c:formatCode>0.##%</c:formatCode>
                <c:ptCount val="7"/>
                <c:pt idx="0">
                  <c:v>4.1999999999999997E-3</c:v>
                </c:pt>
                <c:pt idx="1">
                  <c:v>3.8199999999999998E-2</c:v>
                </c:pt>
                <c:pt idx="2">
                  <c:v>1.4000000000000002E-3</c:v>
                </c:pt>
                <c:pt idx="3">
                  <c:v>0.29600000000000004</c:v>
                </c:pt>
                <c:pt idx="4">
                  <c:v>0.16010000000000002</c:v>
                </c:pt>
                <c:pt idx="5">
                  <c:v>2.8000000000000004E-3</c:v>
                </c:pt>
                <c:pt idx="6">
                  <c:v>4.1999999999999997E-3</c:v>
                </c:pt>
              </c:numCache>
            </c:numRef>
          </c:val>
          <c:extLst>
            <c:ext xmlns:c16="http://schemas.microsoft.com/office/drawing/2014/chart" uri="{C3380CC4-5D6E-409C-BE32-E72D297353CC}">
              <c16:uniqueId val="{0000001F-E36C-4512-97DD-E78F8FAF6D45}"/>
            </c:ext>
          </c:extLst>
        </c:ser>
        <c:ser>
          <c:idx val="4"/>
          <c:order val="4"/>
          <c:tx>
            <c:v>Not at all important</c:v>
          </c:tx>
          <c:spPr>
            <a:solidFill>
              <a:srgbClr val="E79C92"/>
            </a:solidFill>
          </c:spPr>
          <c:invertIfNegative val="0"/>
          <c:dPt>
            <c:idx val="0"/>
            <c:invertIfNegative val="0"/>
            <c:bubble3D val="0"/>
            <c:extLst>
              <c:ext xmlns:c16="http://schemas.microsoft.com/office/drawing/2014/chart" uri="{C3380CC4-5D6E-409C-BE32-E72D297353CC}">
                <c16:uniqueId val="{00000020-E36C-4512-97DD-E78F8FAF6D45}"/>
              </c:ext>
            </c:extLst>
          </c:dPt>
          <c:dPt>
            <c:idx val="1"/>
            <c:invertIfNegative val="0"/>
            <c:bubble3D val="0"/>
            <c:extLst>
              <c:ext xmlns:c16="http://schemas.microsoft.com/office/drawing/2014/chart" uri="{C3380CC4-5D6E-409C-BE32-E72D297353CC}">
                <c16:uniqueId val="{00000021-E36C-4512-97DD-E78F8FAF6D45}"/>
              </c:ext>
            </c:extLst>
          </c:dPt>
          <c:dPt>
            <c:idx val="2"/>
            <c:invertIfNegative val="0"/>
            <c:bubble3D val="0"/>
            <c:extLst>
              <c:ext xmlns:c16="http://schemas.microsoft.com/office/drawing/2014/chart" uri="{C3380CC4-5D6E-409C-BE32-E72D297353CC}">
                <c16:uniqueId val="{00000022-E36C-4512-97DD-E78F8FAF6D45}"/>
              </c:ext>
            </c:extLst>
          </c:dPt>
          <c:dPt>
            <c:idx val="3"/>
            <c:invertIfNegative val="0"/>
            <c:bubble3D val="0"/>
            <c:extLst>
              <c:ext xmlns:c16="http://schemas.microsoft.com/office/drawing/2014/chart" uri="{C3380CC4-5D6E-409C-BE32-E72D297353CC}">
                <c16:uniqueId val="{00000023-E36C-4512-97DD-E78F8FAF6D45}"/>
              </c:ext>
            </c:extLst>
          </c:dPt>
          <c:dPt>
            <c:idx val="4"/>
            <c:invertIfNegative val="0"/>
            <c:bubble3D val="0"/>
            <c:extLst>
              <c:ext xmlns:c16="http://schemas.microsoft.com/office/drawing/2014/chart" uri="{C3380CC4-5D6E-409C-BE32-E72D297353CC}">
                <c16:uniqueId val="{00000024-E36C-4512-97DD-E78F8FAF6D45}"/>
              </c:ext>
            </c:extLst>
          </c:dPt>
          <c:dPt>
            <c:idx val="5"/>
            <c:invertIfNegative val="0"/>
            <c:bubble3D val="0"/>
            <c:extLst>
              <c:ext xmlns:c16="http://schemas.microsoft.com/office/drawing/2014/chart" uri="{C3380CC4-5D6E-409C-BE32-E72D297353CC}">
                <c16:uniqueId val="{00000025-E36C-4512-97DD-E78F8FAF6D45}"/>
              </c:ext>
            </c:extLst>
          </c:dPt>
          <c:dPt>
            <c:idx val="6"/>
            <c:invertIfNegative val="0"/>
            <c:bubble3D val="0"/>
            <c:extLst>
              <c:ext xmlns:c16="http://schemas.microsoft.com/office/drawing/2014/chart" uri="{C3380CC4-5D6E-409C-BE32-E72D297353CC}">
                <c16:uniqueId val="{00000026-E36C-4512-97DD-E78F8FAF6D45}"/>
              </c:ext>
            </c:extLst>
          </c:dPt>
          <c:cat>
            <c:strLit>
              <c:ptCount val="7"/>
              <c:pt idx="0">
                <c:v>Reducing gingival bleeding</c:v>
              </c:pt>
              <c:pt idx="1">
                <c:v>Regular dental prophylaxis</c:v>
              </c:pt>
              <c:pt idx="2">
                <c:v>Managing periodontal disease</c:v>
              </c:pt>
              <c:pt idx="3">
                <c:v>Controlling plaque regrowth with an a...</c:v>
              </c:pt>
              <c:pt idx="4">
                <c:v>Controlling plaque regrowth with an a...</c:v>
              </c:pt>
              <c:pt idx="5">
                <c:v>Interdental cleaning</c:v>
              </c:pt>
              <c:pt idx="6">
                <c:v>Removing plaque regularly via toothbr...</c:v>
              </c:pt>
            </c:strLit>
          </c:cat>
          <c:val>
            <c:numRef>
              <c:f>('10.'!$C$107,'10.'!$C$113,'10.'!$C$119,'10.'!$C$125,'10.'!$C$131,'10.'!$C$137,'10.'!$C$101)</c:f>
              <c:numCache>
                <c:formatCode>0.##%</c:formatCode>
                <c:ptCount val="7"/>
                <c:pt idx="0">
                  <c:v>1.4000000000000002E-3</c:v>
                </c:pt>
                <c:pt idx="1">
                  <c:v>2.8000000000000004E-3</c:v>
                </c:pt>
                <c:pt idx="2">
                  <c:v>1.4000000000000002E-3</c:v>
                </c:pt>
                <c:pt idx="3">
                  <c:v>5.67E-2</c:v>
                </c:pt>
                <c:pt idx="4">
                  <c:v>2.9700000000000001E-2</c:v>
                </c:pt>
                <c:pt idx="5">
                  <c:v>2.8000000000000004E-3</c:v>
                </c:pt>
                <c:pt idx="6">
                  <c:v>2.8000000000000004E-3</c:v>
                </c:pt>
              </c:numCache>
            </c:numRef>
          </c:val>
          <c:extLst>
            <c:ext xmlns:c16="http://schemas.microsoft.com/office/drawing/2014/chart" uri="{C3380CC4-5D6E-409C-BE32-E72D297353CC}">
              <c16:uniqueId val="{00000027-E36C-4512-97DD-E78F8FAF6D45}"/>
            </c:ext>
          </c:extLst>
        </c:ser>
        <c:dLbls>
          <c:showLegendKey val="0"/>
          <c:showVal val="0"/>
          <c:showCatName val="0"/>
          <c:showSerName val="0"/>
          <c:showPercent val="0"/>
          <c:showBubbleSize val="0"/>
        </c:dLbls>
        <c:gapWidth val="150"/>
        <c:overlap val="100"/>
        <c:axId val="1295239899"/>
        <c:axId val="1148531378"/>
      </c:barChart>
      <c:catAx>
        <c:axId val="1295239899"/>
        <c:scaling>
          <c:orientation val="maxMin"/>
        </c:scaling>
        <c:delete val="0"/>
        <c:axPos val="l"/>
        <c:numFmt formatCode="General" sourceLinked="1"/>
        <c:majorTickMark val="in"/>
        <c:minorTickMark val="none"/>
        <c:tickLblPos val="nextTo"/>
        <c:txPr>
          <a:bodyPr rot="0"/>
          <a:lstStyle/>
          <a:p>
            <a:pPr>
              <a:defRPr lang="en-US" sz="1200" u="none" baseline="0"/>
            </a:pPr>
            <a:endParaRPr lang="en-US"/>
          </a:p>
        </c:txPr>
        <c:crossAx val="1148531378"/>
        <c:crosses val="autoZero"/>
        <c:auto val="0"/>
        <c:lblAlgn val="ctr"/>
        <c:lblOffset val="100"/>
        <c:noMultiLvlLbl val="0"/>
      </c:catAx>
      <c:valAx>
        <c:axId val="1148531378"/>
        <c:scaling>
          <c:orientation val="minMax"/>
          <c:min val="0"/>
        </c:scaling>
        <c:delete val="0"/>
        <c:axPos val="t"/>
        <c:numFmt formatCode="0%" sourceLinked="1"/>
        <c:majorTickMark val="in"/>
        <c:minorTickMark val="none"/>
        <c:tickLblPos val="nextTo"/>
        <c:crossAx val="1295239899"/>
        <c:crosses val="autoZero"/>
        <c:crossBetween val="between"/>
        <c:majorUnit val="0.2"/>
      </c:valAx>
      <c:spPr>
        <a:solidFill>
          <a:srgbClr val="FFFFFF">
            <a:alpha val="0"/>
          </a:srgbClr>
        </a:solidFill>
        <a:ln w="12700">
          <a:solidFill>
            <a:srgbClr val="808080"/>
          </a:solidFill>
        </a:ln>
      </c:spPr>
    </c:plotArea>
    <c:legend>
      <c:legendPos val="t"/>
      <c:layout>
        <c:manualLayout>
          <c:xMode val="edge"/>
          <c:yMode val="edge"/>
          <c:x val="9.7812426911982539E-2"/>
          <c:y val="4.4229010852998261E-3"/>
          <c:w val="0.8122957823341389"/>
          <c:h val="9.8051189682033468E-2"/>
        </c:manualLayout>
      </c:layout>
      <c:overlay val="0"/>
      <c:spPr>
        <a:ln>
          <a:noFill/>
        </a:ln>
      </c:spPr>
      <c:txPr>
        <a:bodyPr rot="0"/>
        <a:lstStyle/>
        <a:p>
          <a:pPr>
            <a:defRPr lang="en-US" sz="1400" u="none" baseline="0"/>
          </a:pPr>
          <a:endParaRPr lang="en-US"/>
        </a:p>
      </c:txPr>
    </c:legend>
    <c:plotVisOnly val="1"/>
    <c:dispBlanksAs val="gap"/>
    <c:showDLblsOverMax val="0"/>
  </c:chart>
  <c:txPr>
    <a:bodyPr rot="0"/>
    <a:lstStyle/>
    <a:p>
      <a:pPr>
        <a:defRPr lang="en-US" u="none" baseline="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'11.'!$A$38:$A$42</c:f>
              <c:strCache>
                <c:ptCount val="5"/>
                <c:pt idx="0">
                  <c:v>Neither</c:v>
                </c:pt>
                <c:pt idx="1">
                  <c:v>Other, please specify</c:v>
                </c:pt>
                <c:pt idx="2">
                  <c:v>General information (i.e. relationship of periodontal disease to systemic disease.</c:v>
                </c:pt>
                <c:pt idx="3">
                  <c:v>Disease-specific materials based on patients’ needs (i.e. diabetes)</c:v>
                </c:pt>
                <c:pt idx="4">
                  <c:v>Both</c:v>
                </c:pt>
              </c:strCache>
            </c:strRef>
          </c:cat>
          <c:val>
            <c:numRef>
              <c:f>'11.'!$B$38:$B$42</c:f>
              <c:numCache>
                <c:formatCode>0.##%</c:formatCode>
                <c:ptCount val="5"/>
                <c:pt idx="0">
                  <c:v>5.6999999999999993E-3</c:v>
                </c:pt>
                <c:pt idx="1">
                  <c:v>5.6999999999999993E-3</c:v>
                </c:pt>
                <c:pt idx="2">
                  <c:v>3.6799999999999999E-2</c:v>
                </c:pt>
                <c:pt idx="3">
                  <c:v>5.2400000000000002E-2</c:v>
                </c:pt>
                <c:pt idx="4">
                  <c:v>0.89939999999999998</c:v>
                </c:pt>
              </c:numCache>
            </c:numRef>
          </c:val>
          <c:extLst>
            <c:ext xmlns:c16="http://schemas.microsoft.com/office/drawing/2014/chart" uri="{C3380CC4-5D6E-409C-BE32-E72D297353CC}">
              <c16:uniqueId val="{00000000-A05A-4516-8554-6DCE7991F67F}"/>
            </c:ext>
          </c:extLst>
        </c:ser>
        <c:dLbls>
          <c:dLblPos val="outEnd"/>
          <c:showLegendKey val="0"/>
          <c:showVal val="1"/>
          <c:showCatName val="0"/>
          <c:showSerName val="0"/>
          <c:showPercent val="0"/>
          <c:showBubbleSize val="0"/>
        </c:dLbls>
        <c:gapWidth val="182"/>
        <c:axId val="1049627032"/>
        <c:axId val="1049631296"/>
      </c:barChart>
      <c:catAx>
        <c:axId val="1049627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9631296"/>
        <c:crosses val="autoZero"/>
        <c:auto val="1"/>
        <c:lblAlgn val="ctr"/>
        <c:lblOffset val="100"/>
        <c:noMultiLvlLbl val="0"/>
      </c:catAx>
      <c:valAx>
        <c:axId val="1049631296"/>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962703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92804902800247"/>
          <c:y val="6.2286679731319732E-2"/>
          <c:w val="0.47642978067001968"/>
          <c:h val="0.91036368940059864"/>
        </c:manualLayout>
      </c:layout>
      <c:barChart>
        <c:barDir val="bar"/>
        <c:grouping val="clustered"/>
        <c:varyColors val="0"/>
        <c:ser>
          <c:idx val="0"/>
          <c:order val="0"/>
          <c:tx>
            <c:v>Total</c:v>
          </c:tx>
          <c:spPr>
            <a:solidFill>
              <a:srgbClr val="8ED3F7"/>
            </a:solidFill>
          </c:spPr>
          <c:invertIfNegative val="0"/>
          <c:dPt>
            <c:idx val="0"/>
            <c:invertIfNegative val="0"/>
            <c:bubble3D val="0"/>
            <c:extLst>
              <c:ext xmlns:c16="http://schemas.microsoft.com/office/drawing/2014/chart" uri="{C3380CC4-5D6E-409C-BE32-E72D297353CC}">
                <c16:uniqueId val="{00000000-571E-494A-9CCF-FAFD7BF79CEB}"/>
              </c:ext>
            </c:extLst>
          </c:dPt>
          <c:dPt>
            <c:idx val="1"/>
            <c:invertIfNegative val="0"/>
            <c:bubble3D val="0"/>
            <c:extLst>
              <c:ext xmlns:c16="http://schemas.microsoft.com/office/drawing/2014/chart" uri="{C3380CC4-5D6E-409C-BE32-E72D297353CC}">
                <c16:uniqueId val="{00000001-571E-494A-9CCF-FAFD7BF79CEB}"/>
              </c:ext>
            </c:extLst>
          </c:dPt>
          <c:dPt>
            <c:idx val="2"/>
            <c:invertIfNegative val="0"/>
            <c:bubble3D val="0"/>
            <c:extLst>
              <c:ext xmlns:c16="http://schemas.microsoft.com/office/drawing/2014/chart" uri="{C3380CC4-5D6E-409C-BE32-E72D297353CC}">
                <c16:uniqueId val="{00000002-571E-494A-9CCF-FAFD7BF79CEB}"/>
              </c:ext>
            </c:extLst>
          </c:dPt>
          <c:dPt>
            <c:idx val="3"/>
            <c:invertIfNegative val="0"/>
            <c:bubble3D val="0"/>
            <c:extLst>
              <c:ext xmlns:c16="http://schemas.microsoft.com/office/drawing/2014/chart" uri="{C3380CC4-5D6E-409C-BE32-E72D297353CC}">
                <c16:uniqueId val="{00000003-571E-494A-9CCF-FAFD7BF79CEB}"/>
              </c:ext>
            </c:extLst>
          </c:dPt>
          <c:dPt>
            <c:idx val="4"/>
            <c:invertIfNegative val="0"/>
            <c:bubble3D val="0"/>
            <c:extLst>
              <c:ext xmlns:c16="http://schemas.microsoft.com/office/drawing/2014/chart" uri="{C3380CC4-5D6E-409C-BE32-E72D297353CC}">
                <c16:uniqueId val="{00000004-571E-494A-9CCF-FAFD7BF79CEB}"/>
              </c:ext>
            </c:extLst>
          </c:dPt>
          <c:dPt>
            <c:idx val="5"/>
            <c:invertIfNegative val="0"/>
            <c:bubble3D val="0"/>
            <c:extLst>
              <c:ext xmlns:c16="http://schemas.microsoft.com/office/drawing/2014/chart" uri="{C3380CC4-5D6E-409C-BE32-E72D297353CC}">
                <c16:uniqueId val="{00000005-571E-494A-9CCF-FAFD7BF79CEB}"/>
              </c:ext>
            </c:extLst>
          </c:dPt>
          <c:dPt>
            <c:idx val="6"/>
            <c:invertIfNegative val="0"/>
            <c:bubble3D val="0"/>
            <c:extLst>
              <c:ext xmlns:c16="http://schemas.microsoft.com/office/drawing/2014/chart" uri="{C3380CC4-5D6E-409C-BE32-E72D297353CC}">
                <c16:uniqueId val="{00000006-571E-494A-9CCF-FAFD7BF79CEB}"/>
              </c:ext>
            </c:extLst>
          </c:dPt>
          <c:dLbls>
            <c:dLbl>
              <c:idx val="0"/>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0-571E-494A-9CCF-FAFD7BF79CEB}"/>
                </c:ext>
              </c:extLst>
            </c:dLbl>
            <c:dLbl>
              <c:idx val="1"/>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1-571E-494A-9CCF-FAFD7BF79CEB}"/>
                </c:ext>
              </c:extLst>
            </c:dLbl>
            <c:dLbl>
              <c:idx val="2"/>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2-571E-494A-9CCF-FAFD7BF79CEB}"/>
                </c:ext>
              </c:extLst>
            </c:dLbl>
            <c:dLbl>
              <c:idx val="3"/>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3-571E-494A-9CCF-FAFD7BF79CEB}"/>
                </c:ext>
              </c:extLst>
            </c:dLbl>
            <c:dLbl>
              <c:idx val="4"/>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4-571E-494A-9CCF-FAFD7BF79CEB}"/>
                </c:ext>
              </c:extLst>
            </c:dLbl>
            <c:dLbl>
              <c:idx val="5"/>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5-571E-494A-9CCF-FAFD7BF79CEB}"/>
                </c:ext>
              </c:extLst>
            </c:dLbl>
            <c:dLbl>
              <c:idx val="6"/>
              <c:numFmt formatCode="0%" sourceLinked="0"/>
              <c:spPr/>
              <c:txPr>
                <a:bodyPr rot="0" anchor="ctr"/>
                <a:lstStyle/>
                <a:p>
                  <a:pPr algn="ctr">
                    <a:defRPr lang="en-US" sz="1400" u="none" baseline="0"/>
                  </a:pPr>
                  <a:endParaRPr lang="en-US"/>
                </a:p>
              </c:txPr>
              <c:showLegendKey val="0"/>
              <c:showVal val="1"/>
              <c:showCatName val="0"/>
              <c:showSerName val="0"/>
              <c:showPercent val="0"/>
              <c:showBubbleSize val="0"/>
              <c:extLst>
                <c:ext xmlns:c16="http://schemas.microsoft.com/office/drawing/2014/chart" uri="{C3380CC4-5D6E-409C-BE32-E72D297353CC}">
                  <c16:uniqueId val="{00000006-571E-494A-9CCF-FAFD7BF79CEB}"/>
                </c:ext>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'12.'!$A$38:$A$44</c:f>
              <c:strCache>
                <c:ptCount val="7"/>
                <c:pt idx="0">
                  <c:v>Printable material / pamphlets</c:v>
                </c:pt>
                <c:pt idx="1">
                  <c:v>Online videos</c:v>
                </c:pt>
                <c:pt idx="2">
                  <c:v>Chairside laminates</c:v>
                </c:pt>
                <c:pt idx="3">
                  <c:v>Social media content for my practice website</c:v>
                </c:pt>
                <c:pt idx="4">
                  <c:v>In-office posters</c:v>
                </c:pt>
                <c:pt idx="5">
                  <c:v>None, I don’t want materials on this topic.</c:v>
                </c:pt>
                <c:pt idx="6">
                  <c:v>Other</c:v>
                </c:pt>
              </c:strCache>
            </c:strRef>
          </c:cat>
          <c:val>
            <c:numRef>
              <c:f>'12.'!$B$38:$B$44</c:f>
              <c:numCache>
                <c:formatCode>0.##%</c:formatCode>
                <c:ptCount val="7"/>
                <c:pt idx="0">
                  <c:v>0.70819999999999994</c:v>
                </c:pt>
                <c:pt idx="1">
                  <c:v>0.54249999999999998</c:v>
                </c:pt>
                <c:pt idx="2">
                  <c:v>0.50570000000000004</c:v>
                </c:pt>
                <c:pt idx="3">
                  <c:v>0.35549999999999998</c:v>
                </c:pt>
                <c:pt idx="4">
                  <c:v>0.34420000000000001</c:v>
                </c:pt>
                <c:pt idx="5">
                  <c:v>1.7000000000000001E-2</c:v>
                </c:pt>
                <c:pt idx="6">
                  <c:v>8.5000000000000006E-3</c:v>
                </c:pt>
              </c:numCache>
            </c:numRef>
          </c:val>
          <c:extLst>
            <c:ext xmlns:c16="http://schemas.microsoft.com/office/drawing/2014/chart" uri="{C3380CC4-5D6E-409C-BE32-E72D297353CC}">
              <c16:uniqueId val="{00000007-571E-494A-9CCF-FAFD7BF79CEB}"/>
            </c:ext>
          </c:extLst>
        </c:ser>
        <c:dLbls>
          <c:showLegendKey val="0"/>
          <c:showVal val="0"/>
          <c:showCatName val="0"/>
          <c:showSerName val="0"/>
          <c:showPercent val="0"/>
          <c:showBubbleSize val="0"/>
        </c:dLbls>
        <c:gapWidth val="150"/>
        <c:axId val="546167823"/>
        <c:axId val="2006252681"/>
      </c:barChart>
      <c:catAx>
        <c:axId val="546167823"/>
        <c:scaling>
          <c:orientation val="maxMin"/>
        </c:scaling>
        <c:delete val="0"/>
        <c:axPos val="l"/>
        <c:numFmt formatCode="General" sourceLinked="1"/>
        <c:majorTickMark val="in"/>
        <c:minorTickMark val="none"/>
        <c:tickLblPos val="nextTo"/>
        <c:txPr>
          <a:bodyPr rot="0"/>
          <a:lstStyle/>
          <a:p>
            <a:pPr>
              <a:defRPr lang="en-US" sz="1400" u="none" baseline="0"/>
            </a:pPr>
            <a:endParaRPr lang="en-US"/>
          </a:p>
        </c:txPr>
        <c:crossAx val="2006252681"/>
        <c:crosses val="autoZero"/>
        <c:auto val="0"/>
        <c:lblAlgn val="ctr"/>
        <c:lblOffset val="100"/>
        <c:noMultiLvlLbl val="0"/>
      </c:catAx>
      <c:valAx>
        <c:axId val="2006252681"/>
        <c:scaling>
          <c:orientation val="minMax"/>
          <c:min val="0"/>
        </c:scaling>
        <c:delete val="0"/>
        <c:axPos val="t"/>
        <c:numFmt formatCode="0%" sourceLinked="0"/>
        <c:majorTickMark val="in"/>
        <c:minorTickMark val="none"/>
        <c:tickLblPos val="nextTo"/>
        <c:crossAx val="546167823"/>
        <c:crosses val="autoZero"/>
        <c:crossBetween val="between"/>
        <c:majorUnit val="0.2"/>
      </c:valAx>
      <c:spPr>
        <a:solidFill>
          <a:srgbClr val="FFFFFF">
            <a:alpha val="0"/>
          </a:srgbClr>
        </a:solidFill>
        <a:ln w="12700">
          <a:solidFill>
            <a:srgbClr val="808080"/>
          </a:solidFill>
        </a:ln>
      </c:spPr>
    </c:plotArea>
    <c:plotVisOnly val="1"/>
    <c:dispBlanksAs val="gap"/>
    <c:showDLblsOverMax val="0"/>
  </c:chart>
  <c:txPr>
    <a:bodyPr rot="0"/>
    <a:lstStyle/>
    <a:p>
      <a:pPr>
        <a:defRPr lang="en-US" u="none"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Total</c:v>
          </c:tx>
          <c:invertIfNegative val="0"/>
          <c:dPt>
            <c:idx val="0"/>
            <c:invertIfNegative val="0"/>
            <c:bubble3D val="0"/>
            <c:spPr>
              <a:solidFill>
                <a:srgbClr val="8ED3F7"/>
              </a:solidFill>
            </c:spPr>
            <c:extLst>
              <c:ext xmlns:c16="http://schemas.microsoft.com/office/drawing/2014/chart" uri="{C3380CC4-5D6E-409C-BE32-E72D297353CC}">
                <c16:uniqueId val="{00000001-D26C-4E5E-848F-8E7D18A211C1}"/>
              </c:ext>
            </c:extLst>
          </c:dPt>
          <c:dPt>
            <c:idx val="1"/>
            <c:invertIfNegative val="0"/>
            <c:bubble3D val="0"/>
            <c:spPr>
              <a:solidFill>
                <a:srgbClr val="85DEA7"/>
              </a:solidFill>
            </c:spPr>
            <c:extLst>
              <c:ext xmlns:c16="http://schemas.microsoft.com/office/drawing/2014/chart" uri="{C3380CC4-5D6E-409C-BE32-E72D297353CC}">
                <c16:uniqueId val="{00000003-D26C-4E5E-848F-8E7D18A211C1}"/>
              </c:ext>
            </c:extLst>
          </c:dPt>
          <c:dPt>
            <c:idx val="2"/>
            <c:invertIfNegative val="0"/>
            <c:bubble3D val="0"/>
            <c:spPr>
              <a:solidFill>
                <a:srgbClr val="DCD973"/>
              </a:solidFill>
            </c:spPr>
            <c:extLst>
              <c:ext xmlns:c16="http://schemas.microsoft.com/office/drawing/2014/chart" uri="{C3380CC4-5D6E-409C-BE32-E72D297353CC}">
                <c16:uniqueId val="{00000005-D26C-4E5E-848F-8E7D18A211C1}"/>
              </c:ext>
            </c:extLst>
          </c:dPt>
          <c:dPt>
            <c:idx val="3"/>
            <c:invertIfNegative val="0"/>
            <c:bubble3D val="0"/>
            <c:spPr>
              <a:solidFill>
                <a:srgbClr val="9A888B"/>
              </a:solidFill>
            </c:spPr>
            <c:extLst>
              <c:ext xmlns:c16="http://schemas.microsoft.com/office/drawing/2014/chart" uri="{C3380CC4-5D6E-409C-BE32-E72D297353CC}">
                <c16:uniqueId val="{00000007-D26C-4E5E-848F-8E7D18A211C1}"/>
              </c:ext>
            </c:extLst>
          </c:dPt>
          <c:dPt>
            <c:idx val="4"/>
            <c:invertIfNegative val="0"/>
            <c:bubble3D val="0"/>
            <c:spPr>
              <a:solidFill>
                <a:srgbClr val="E79C92"/>
              </a:solidFill>
            </c:spPr>
            <c:extLst>
              <c:ext xmlns:c16="http://schemas.microsoft.com/office/drawing/2014/chart" uri="{C3380CC4-5D6E-409C-BE32-E72D297353CC}">
                <c16:uniqueId val="{00000009-D26C-4E5E-848F-8E7D18A211C1}"/>
              </c:ext>
            </c:extLst>
          </c:dPt>
          <c:dPt>
            <c:idx val="5"/>
            <c:invertIfNegative val="0"/>
            <c:bubble3D val="0"/>
            <c:spPr>
              <a:solidFill>
                <a:srgbClr val="98D2D1"/>
              </a:solidFill>
            </c:spPr>
            <c:extLst>
              <c:ext xmlns:c16="http://schemas.microsoft.com/office/drawing/2014/chart" uri="{C3380CC4-5D6E-409C-BE32-E72D297353CC}">
                <c16:uniqueId val="{0000000B-D26C-4E5E-848F-8E7D18A211C1}"/>
              </c:ext>
            </c:extLst>
          </c:dPt>
          <c:dPt>
            <c:idx val="6"/>
            <c:invertIfNegative val="0"/>
            <c:bubble3D val="0"/>
            <c:spPr>
              <a:solidFill>
                <a:srgbClr val="CBA2C3"/>
              </a:solidFill>
            </c:spPr>
            <c:extLst>
              <c:ext xmlns:c16="http://schemas.microsoft.com/office/drawing/2014/chart" uri="{C3380CC4-5D6E-409C-BE32-E72D297353CC}">
                <c16:uniqueId val="{0000000D-D26C-4E5E-848F-8E7D18A211C1}"/>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26C-4E5E-848F-8E7D18A211C1}"/>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26C-4E5E-848F-8E7D18A211C1}"/>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26C-4E5E-848F-8E7D18A211C1}"/>
                </c:ext>
              </c:extLst>
            </c:dLbl>
            <c:dLbl>
              <c:idx val="3"/>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26C-4E5E-848F-8E7D18A211C1}"/>
                </c:ext>
              </c:extLst>
            </c:dLbl>
            <c:dLbl>
              <c:idx val="4"/>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26C-4E5E-848F-8E7D18A211C1}"/>
                </c:ext>
              </c:extLst>
            </c:dLbl>
            <c:dLbl>
              <c:idx val="5"/>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26C-4E5E-848F-8E7D18A211C1}"/>
                </c:ext>
              </c:extLst>
            </c:dLbl>
            <c:dLbl>
              <c:idx val="6"/>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D-D26C-4E5E-848F-8E7D18A211C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'2.'!$A$38:$A$44</c:f>
              <c:strCache>
                <c:ptCount val="7"/>
                <c:pt idx="0">
                  <c:v>Private Practice, General Dentistry</c:v>
                </c:pt>
                <c:pt idx="1">
                  <c:v>Private Practice, Specialist</c:v>
                </c:pt>
                <c:pt idx="2">
                  <c:v>Corporate Practice</c:v>
                </c:pt>
                <c:pt idx="3">
                  <c:v>Educational Setting</c:v>
                </c:pt>
                <c:pt idx="4">
                  <c:v>Hospital Clinic</c:v>
                </c:pt>
                <c:pt idx="5">
                  <c:v>Community / Public Health</c:v>
                </c:pt>
                <c:pt idx="6">
                  <c:v>Other, please specify</c:v>
                </c:pt>
              </c:strCache>
            </c:strRef>
          </c:cat>
          <c:val>
            <c:numRef>
              <c:f>'2.'!$B$38:$B$44</c:f>
              <c:numCache>
                <c:formatCode>0.##%</c:formatCode>
                <c:ptCount val="7"/>
                <c:pt idx="0">
                  <c:v>0.56090000000000007</c:v>
                </c:pt>
                <c:pt idx="1">
                  <c:v>0.1091</c:v>
                </c:pt>
                <c:pt idx="2">
                  <c:v>5.67E-2</c:v>
                </c:pt>
                <c:pt idx="3">
                  <c:v>6.3700000000000007E-2</c:v>
                </c:pt>
                <c:pt idx="4">
                  <c:v>4.9599999999999998E-2</c:v>
                </c:pt>
                <c:pt idx="5">
                  <c:v>0.1105</c:v>
                </c:pt>
                <c:pt idx="6">
                  <c:v>4.9599999999999998E-2</c:v>
                </c:pt>
              </c:numCache>
            </c:numRef>
          </c:val>
          <c:extLst>
            <c:ext xmlns:c16="http://schemas.microsoft.com/office/drawing/2014/chart" uri="{C3380CC4-5D6E-409C-BE32-E72D297353CC}">
              <c16:uniqueId val="{0000000E-D26C-4E5E-848F-8E7D18A211C1}"/>
            </c:ext>
          </c:extLst>
        </c:ser>
        <c:dLbls>
          <c:showLegendKey val="0"/>
          <c:showVal val="0"/>
          <c:showCatName val="0"/>
          <c:showSerName val="0"/>
          <c:showPercent val="0"/>
          <c:showBubbleSize val="0"/>
        </c:dLbls>
        <c:gapWidth val="100"/>
        <c:axId val="829510168"/>
        <c:axId val="829509840"/>
      </c:barChart>
      <c:valAx>
        <c:axId val="829509840"/>
        <c:scaling>
          <c:orientation val="minMax"/>
        </c:scaling>
        <c:delete val="0"/>
        <c:axPos val="b"/>
        <c:numFmt formatCode="0%" sourceLinked="0"/>
        <c:majorTickMark val="out"/>
        <c:minorTickMark val="none"/>
        <c:tickLblPos val="nextTo"/>
        <c:crossAx val="829510168"/>
        <c:crosses val="autoZero"/>
        <c:crossBetween val="between"/>
      </c:valAx>
      <c:catAx>
        <c:axId val="829510168"/>
        <c:scaling>
          <c:orientation val="minMax"/>
        </c:scaling>
        <c:delete val="0"/>
        <c:axPos val="l"/>
        <c:numFmt formatCode="General" sourceLinked="1"/>
        <c:majorTickMark val="out"/>
        <c:minorTickMark val="none"/>
        <c:tickLblPos val="nextTo"/>
        <c:crossAx val="829509840"/>
        <c:crosses val="autoZero"/>
        <c:auto val="1"/>
        <c:lblAlgn val="ctr"/>
        <c:lblOffset val="100"/>
        <c:noMultiLvlLbl val="0"/>
      </c:catAx>
      <c:spPr>
        <a:solidFill>
          <a:srgbClr val="FFFFFF">
            <a:alpha val="0"/>
          </a:srgbClr>
        </a:solidFill>
        <a:ln w="12700">
          <a:noFill/>
        </a:ln>
      </c:spPr>
    </c:plotArea>
    <c:plotVisOnly val="1"/>
    <c:dispBlanksAs val="gap"/>
    <c:showDLblsOverMax val="0"/>
  </c:chart>
  <c:txPr>
    <a:bodyPr rot="0"/>
    <a:lstStyle/>
    <a:p>
      <a:pPr>
        <a:defRPr lang="en-US" sz="1400" u="none"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Total</c:v>
          </c:tx>
          <c:invertIfNegative val="0"/>
          <c:dPt>
            <c:idx val="0"/>
            <c:invertIfNegative val="0"/>
            <c:bubble3D val="0"/>
            <c:spPr>
              <a:solidFill>
                <a:srgbClr val="8ED3F7"/>
              </a:solidFill>
            </c:spPr>
            <c:extLst>
              <c:ext xmlns:c16="http://schemas.microsoft.com/office/drawing/2014/chart" uri="{C3380CC4-5D6E-409C-BE32-E72D297353CC}">
                <c16:uniqueId val="{00000001-C5BA-40D0-95E0-FE118AF49E71}"/>
              </c:ext>
            </c:extLst>
          </c:dPt>
          <c:dPt>
            <c:idx val="1"/>
            <c:invertIfNegative val="0"/>
            <c:bubble3D val="0"/>
            <c:spPr>
              <a:solidFill>
                <a:srgbClr val="85DEA7"/>
              </a:solidFill>
            </c:spPr>
            <c:extLst>
              <c:ext xmlns:c16="http://schemas.microsoft.com/office/drawing/2014/chart" uri="{C3380CC4-5D6E-409C-BE32-E72D297353CC}">
                <c16:uniqueId val="{00000003-C5BA-40D0-95E0-FE118AF49E71}"/>
              </c:ext>
            </c:extLst>
          </c:dPt>
          <c:dPt>
            <c:idx val="2"/>
            <c:invertIfNegative val="0"/>
            <c:bubble3D val="0"/>
            <c:spPr>
              <a:solidFill>
                <a:srgbClr val="DCD973"/>
              </a:solidFill>
            </c:spPr>
            <c:extLst>
              <c:ext xmlns:c16="http://schemas.microsoft.com/office/drawing/2014/chart" uri="{C3380CC4-5D6E-409C-BE32-E72D297353CC}">
                <c16:uniqueId val="{00000005-C5BA-40D0-95E0-FE118AF49E71}"/>
              </c:ext>
            </c:extLst>
          </c:dPt>
          <c:dPt>
            <c:idx val="3"/>
            <c:invertIfNegative val="0"/>
            <c:bubble3D val="0"/>
            <c:spPr>
              <a:solidFill>
                <a:srgbClr val="9A888B"/>
              </a:solidFill>
            </c:spPr>
            <c:extLst>
              <c:ext xmlns:c16="http://schemas.microsoft.com/office/drawing/2014/chart" uri="{C3380CC4-5D6E-409C-BE32-E72D297353CC}">
                <c16:uniqueId val="{00000007-C5BA-40D0-95E0-FE118AF49E71}"/>
              </c:ext>
            </c:extLst>
          </c:dPt>
          <c:dPt>
            <c:idx val="4"/>
            <c:invertIfNegative val="0"/>
            <c:bubble3D val="0"/>
            <c:spPr>
              <a:solidFill>
                <a:srgbClr val="E79C92"/>
              </a:solidFill>
            </c:spPr>
            <c:extLst>
              <c:ext xmlns:c16="http://schemas.microsoft.com/office/drawing/2014/chart" uri="{C3380CC4-5D6E-409C-BE32-E72D297353CC}">
                <c16:uniqueId val="{00000009-C5BA-40D0-95E0-FE118AF49E71}"/>
              </c:ext>
            </c:extLst>
          </c:dPt>
          <c:dPt>
            <c:idx val="5"/>
            <c:invertIfNegative val="0"/>
            <c:bubble3D val="0"/>
            <c:spPr>
              <a:solidFill>
                <a:srgbClr val="98D2D1"/>
              </a:solidFill>
            </c:spPr>
            <c:extLst>
              <c:ext xmlns:c16="http://schemas.microsoft.com/office/drawing/2014/chart" uri="{C3380CC4-5D6E-409C-BE32-E72D297353CC}">
                <c16:uniqueId val="{0000000B-C5BA-40D0-95E0-FE118AF49E71}"/>
              </c:ext>
            </c:extLst>
          </c:dPt>
          <c:dPt>
            <c:idx val="6"/>
            <c:invertIfNegative val="0"/>
            <c:bubble3D val="0"/>
            <c:spPr>
              <a:solidFill>
                <a:srgbClr val="CBA2C3"/>
              </a:solidFill>
            </c:spPr>
            <c:extLst>
              <c:ext xmlns:c16="http://schemas.microsoft.com/office/drawing/2014/chart" uri="{C3380CC4-5D6E-409C-BE32-E72D297353CC}">
                <c16:uniqueId val="{0000000D-C5BA-40D0-95E0-FE118AF49E71}"/>
              </c:ext>
            </c:extLst>
          </c:dPt>
          <c:dLbls>
            <c:dLbl>
              <c:idx val="0"/>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5BA-40D0-95E0-FE118AF49E71}"/>
                </c:ext>
              </c:extLst>
            </c:dLbl>
            <c:dLbl>
              <c:idx val="1"/>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5BA-40D0-95E0-FE118AF49E71}"/>
                </c:ext>
              </c:extLst>
            </c:dLbl>
            <c:dLbl>
              <c:idx val="2"/>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5BA-40D0-95E0-FE118AF49E71}"/>
                </c:ext>
              </c:extLst>
            </c:dLbl>
            <c:dLbl>
              <c:idx val="3"/>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BA-40D0-95E0-FE118AF49E71}"/>
                </c:ext>
              </c:extLst>
            </c:dLbl>
            <c:dLbl>
              <c:idx val="4"/>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9-C5BA-40D0-95E0-FE118AF49E71}"/>
                </c:ext>
              </c:extLst>
            </c:dLbl>
            <c:dLbl>
              <c:idx val="5"/>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B-C5BA-40D0-95E0-FE118AF49E71}"/>
                </c:ext>
              </c:extLst>
            </c:dLbl>
            <c:dLbl>
              <c:idx val="6"/>
              <c:numFmt formatCode="0%" sourceLinked="0"/>
              <c:spPr/>
              <c:txPr>
                <a:bodyPr rot="0"/>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D-C5BA-40D0-95E0-FE118AF49E7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'3.'!$A$38:$A$44</c:f>
              <c:strCache>
                <c:ptCount val="7"/>
                <c:pt idx="0">
                  <c:v>Certificate of Competence</c:v>
                </c:pt>
                <c:pt idx="1">
                  <c:v>Diploma</c:v>
                </c:pt>
                <c:pt idx="2">
                  <c:v>Advanced Diploma</c:v>
                </c:pt>
                <c:pt idx="3">
                  <c:v>Associate Degree</c:v>
                </c:pt>
                <c:pt idx="4">
                  <c:v>Bachelor's Degree</c:v>
                </c:pt>
                <c:pt idx="5">
                  <c:v>Master's Degree</c:v>
                </c:pt>
                <c:pt idx="6">
                  <c:v>Doctoral Degree</c:v>
                </c:pt>
              </c:strCache>
            </c:strRef>
          </c:cat>
          <c:val>
            <c:numRef>
              <c:f>'3.'!$B$38:$B$44</c:f>
              <c:numCache>
                <c:formatCode>0.##%</c:formatCode>
                <c:ptCount val="7"/>
                <c:pt idx="0">
                  <c:v>5.2400000000000002E-2</c:v>
                </c:pt>
                <c:pt idx="1">
                  <c:v>0.43770000000000003</c:v>
                </c:pt>
                <c:pt idx="2">
                  <c:v>8.3599999999999994E-2</c:v>
                </c:pt>
                <c:pt idx="3">
                  <c:v>2.69E-2</c:v>
                </c:pt>
                <c:pt idx="4">
                  <c:v>0.26489999999999997</c:v>
                </c:pt>
                <c:pt idx="5">
                  <c:v>0.1091</c:v>
                </c:pt>
                <c:pt idx="6">
                  <c:v>2.5499999999999998E-2</c:v>
                </c:pt>
              </c:numCache>
            </c:numRef>
          </c:val>
          <c:extLst>
            <c:ext xmlns:c16="http://schemas.microsoft.com/office/drawing/2014/chart" uri="{C3380CC4-5D6E-409C-BE32-E72D297353CC}">
              <c16:uniqueId val="{0000000E-C5BA-40D0-95E0-FE118AF49E71}"/>
            </c:ext>
          </c:extLst>
        </c:ser>
        <c:dLbls>
          <c:showLegendKey val="0"/>
          <c:showVal val="0"/>
          <c:showCatName val="0"/>
          <c:showSerName val="0"/>
          <c:showPercent val="0"/>
          <c:showBubbleSize val="0"/>
        </c:dLbls>
        <c:gapWidth val="100"/>
        <c:axId val="1048404376"/>
        <c:axId val="1048402080"/>
      </c:barChart>
      <c:valAx>
        <c:axId val="1048402080"/>
        <c:scaling>
          <c:orientation val="minMax"/>
        </c:scaling>
        <c:delete val="0"/>
        <c:axPos val="b"/>
        <c:numFmt formatCode="0%" sourceLinked="0"/>
        <c:majorTickMark val="out"/>
        <c:minorTickMark val="none"/>
        <c:tickLblPos val="nextTo"/>
        <c:crossAx val="1048404376"/>
        <c:crosses val="autoZero"/>
        <c:crossBetween val="between"/>
      </c:valAx>
      <c:catAx>
        <c:axId val="1048404376"/>
        <c:scaling>
          <c:orientation val="minMax"/>
        </c:scaling>
        <c:delete val="0"/>
        <c:axPos val="l"/>
        <c:numFmt formatCode="General" sourceLinked="1"/>
        <c:majorTickMark val="out"/>
        <c:minorTickMark val="none"/>
        <c:tickLblPos val="nextTo"/>
        <c:crossAx val="1048402080"/>
        <c:crosses val="autoZero"/>
        <c:auto val="1"/>
        <c:lblAlgn val="ctr"/>
        <c:lblOffset val="100"/>
        <c:noMultiLvlLbl val="0"/>
      </c:catAx>
      <c:spPr>
        <a:solidFill>
          <a:srgbClr val="FFFFFF">
            <a:alpha val="0"/>
          </a:srgbClr>
        </a:solidFill>
        <a:ln w="12700">
          <a:noFill/>
        </a:ln>
      </c:spPr>
    </c:plotArea>
    <c:plotVisOnly val="1"/>
    <c:dispBlanksAs val="gap"/>
    <c:showDLblsOverMax val="0"/>
  </c:chart>
  <c:txPr>
    <a:bodyPr rot="0"/>
    <a:lstStyle/>
    <a:p>
      <a:pPr>
        <a:defRPr lang="en-US" sz="1400" u="none"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208061234517072"/>
          <c:y val="2.2679561818527465E-2"/>
          <c:w val="0.61063006955217913"/>
          <c:h val="0.89505207289084543"/>
        </c:manualLayout>
      </c:layout>
      <c:barChart>
        <c:barDir val="bar"/>
        <c:grouping val="clustered"/>
        <c:varyColors val="0"/>
        <c:dLbls>
          <c:showLegendKey val="0"/>
          <c:showVal val="0"/>
          <c:showCatName val="0"/>
          <c:showSerName val="0"/>
          <c:showPercent val="0"/>
          <c:showBubbleSize val="0"/>
        </c:dLbls>
        <c:gapWidth val="100"/>
        <c:axId val="1002089768"/>
        <c:axId val="1002646200"/>
      </c:barChart>
      <c:valAx>
        <c:axId val="1002646200"/>
        <c:scaling>
          <c:orientation val="minMax"/>
        </c:scaling>
        <c:delete val="0"/>
        <c:axPos val="b"/>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1002089768"/>
        <c:crosses val="autoZero"/>
        <c:crossBetween val="between"/>
      </c:valAx>
      <c:catAx>
        <c:axId val="1002089768"/>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1002646200"/>
        <c:crosses val="autoZero"/>
        <c:auto val="1"/>
        <c:lblAlgn val="ctr"/>
        <c:lblOffset val="100"/>
        <c:noMultiLvlLbl val="0"/>
      </c:catAx>
      <c:spPr>
        <a:solidFill>
          <a:srgbClr val="FFFFFF">
            <a:alpha val="0"/>
          </a:srgbClr>
        </a:solidFill>
        <a:ln w="12700">
          <a:noFill/>
        </a:ln>
        <a:effectLst/>
      </c:spPr>
    </c:plotArea>
    <c:plotVisOnly val="1"/>
    <c:dispBlanksAs val="gap"/>
    <c:showDLblsOverMax val="0"/>
  </c:chart>
  <c:spPr>
    <a:noFill/>
    <a:ln w="6350" cap="flat" cmpd="sng" algn="ctr">
      <a:noFill/>
      <a:prstDash val="solid"/>
      <a:miter lim="800000"/>
    </a:ln>
    <a:effectLst/>
  </c:spPr>
  <c:txPr>
    <a:bodyPr rot="0"/>
    <a:lstStyle/>
    <a:p>
      <a:pPr>
        <a:defRPr lang="en-US" u="none" baseline="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3971611982237"/>
          <c:y val="0.23592413121444172"/>
          <c:w val="0.83010991095992515"/>
          <c:h val="0.71916873411209359"/>
        </c:manualLayout>
      </c:layout>
      <c:barChart>
        <c:barDir val="bar"/>
        <c:grouping val="percentStacked"/>
        <c:varyColors val="0"/>
        <c:ser>
          <c:idx val="0"/>
          <c:order val="0"/>
          <c:tx>
            <c:v>Established link.</c:v>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605-4F4B-AA86-CD3D232E3EEE}"/>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605-4F4B-AA86-CD3D232E3EE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605-4F4B-AA86-CD3D232E3EEE}"/>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8605-4F4B-AA86-CD3D232E3EE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c:ext xmlns:c16="http://schemas.microsoft.com/office/drawing/2014/chart" uri="{F5D05F6E-A05E-4728-AFD3-386EB277150F}">
                  <c16:filteredLitCache>
                    <c:strCache>
                      <c:ptCount val="6"/>
                      <c:pt idx="2">
                        <c:v>Alzheimer’s disease (cognitive function)</c:v>
                      </c:pt>
                      <c:pt idx="4">
                        <c:v>Rheumatoid arthritis</c:v>
                      </c:pt>
                      <c:pt idx="5">
                        <c:v>Kidney disease</c:v>
                      </c:pt>
                      <c:pt idx="7">
                        <c:v>COVID-19</c:v>
                      </c:pt>
                      <c:pt idx="8">
                        <c:v>Colon cancer</c:v>
                      </c:pt>
                      <c:pt idx="9">
                        <c:v>Respiratory diseases</c:v>
                      </c:pt>
                    </c:strCache>
                  </c16:filteredLitCache>
                </c:ext>
              </c:extLst>
              <c:f/>
              <c:strCache>
                <c:ptCount val="4"/>
                <c:pt idx="0">
                  <c:v>Cardiovascular diseases</c:v>
                </c:pt>
                <c:pt idx="1">
                  <c:v>Diabetes</c:v>
                </c:pt>
                <c:pt idx="2">
                  <c:v>Pregnancy outcomes</c:v>
                </c:pt>
                <c:pt idx="3">
                  <c:v>Mouth cancer</c:v>
                </c:pt>
              </c:strCache>
            </c:strRef>
          </c:cat>
          <c:val>
            <c:numRef>
              <c:extLst>
                <c:ext xmlns:c15="http://schemas.microsoft.com/office/drawing/2012/chart" uri="{02D57815-91ED-43cb-92C2-25804820EDAC}">
                  <c15:fullRef>
                    <c15:sqref>('4.'!$C$118,'4.'!$C$113,'4.'!$C$128,'4.'!$C$123,'4.'!$C$133,'4.'!$C$138,'4.'!$C$143,'4.'!$C$148,'4.'!$C$153,'4.'!$C$158)</c15:sqref>
                  </c15:fullRef>
                </c:ext>
              </c:extLst>
              <c:f>('4.'!$C$118,'4.'!$C$113,'4.'!$C$123,'4.'!$C$143)</c:f>
              <c:numCache>
                <c:formatCode>0.##%</c:formatCode>
                <c:ptCount val="4"/>
                <c:pt idx="0">
                  <c:v>0.89659999999999995</c:v>
                </c:pt>
                <c:pt idx="1">
                  <c:v>0.92209999999999992</c:v>
                </c:pt>
                <c:pt idx="2">
                  <c:v>0.7238</c:v>
                </c:pt>
                <c:pt idx="3">
                  <c:v>0.74650000000000005</c:v>
                </c:pt>
              </c:numCache>
            </c:numRef>
          </c:val>
          <c:extLst>
            <c:ext xmlns:c16="http://schemas.microsoft.com/office/drawing/2014/chart" uri="{F5D05F6E-A05E-4728-AFD3-386EB277150F}">
              <c16:categoryFilterExceptions>
                <c16:categoryFilterException>
                  <c16:uniqueId val="{00000020-BDE0-477A-A263-CD7E0B149C0C}"/>
                  <c16:spPr xmlns:c16="http://schemas.microsoft.com/office/drawing/2014/chart">
                    <a:solidFill>
                      <a:schemeClr val="accent1"/>
                    </a:solidFill>
                    <a:ln>
                      <a:noFill/>
                    </a:ln>
                    <a:effectLst/>
                  </c16:spPr>
                  <c16:invertIfNegative val="0"/>
                  <c16:bubble3D val="0"/>
                </c16:categoryFilterException>
                <c16:categoryFilterException>
                  <c16:uniqueId val="{00000021-BDE0-477A-A263-CD7E0B149C0C}"/>
                  <c16:spPr xmlns:c16="http://schemas.microsoft.com/office/drawing/2014/chart">
                    <a:solidFill>
                      <a:schemeClr val="accent1"/>
                    </a:solidFill>
                    <a:ln>
                      <a:noFill/>
                    </a:ln>
                    <a:effectLst/>
                  </c16:spPr>
                  <c16:invertIfNegative val="0"/>
                  <c16:bubble3D val="0"/>
                </c16:categoryFilterException>
                <c16:categoryFilterException>
                  <c16:uniqueId val="{00000022-BDE0-477A-A263-CD7E0B149C0C}"/>
                  <c16:spPr xmlns:c16="http://schemas.microsoft.com/office/drawing/2014/chart">
                    <a:solidFill>
                      <a:schemeClr val="accent1"/>
                    </a:solidFill>
                    <a:ln>
                      <a:noFill/>
                    </a:ln>
                    <a:effectLst/>
                  </c16:spPr>
                  <c16:invertIfNegative val="0"/>
                  <c16:bubble3D val="0"/>
                </c16:categoryFilterException>
                <c16:categoryFilterException>
                  <c16:uniqueId val="{00000023-BDE0-477A-A263-CD7E0B149C0C}"/>
                  <c16:spPr xmlns:c16="http://schemas.microsoft.com/office/drawing/2014/chart">
                    <a:solidFill>
                      <a:schemeClr val="accent1"/>
                    </a:solidFill>
                    <a:ln>
                      <a:noFill/>
                    </a:ln>
                    <a:effectLst/>
                  </c16:spPr>
                  <c16:invertIfNegative val="0"/>
                  <c16:bubble3D val="0"/>
                </c16:categoryFilterException>
                <c16:categoryFilterException>
                  <c16:uniqueId val="{00000024-BDE0-477A-A263-CD7E0B149C0C}"/>
                  <c16:spPr xmlns:c16="http://schemas.microsoft.com/office/drawing/2014/chart">
                    <a:solidFill>
                      <a:schemeClr val="accent1"/>
                    </a:solidFill>
                    <a:ln>
                      <a:noFill/>
                    </a:ln>
                    <a:effectLst/>
                  </c16:spPr>
                  <c16:invertIfNegative val="0"/>
                  <c16:bubble3D val="0"/>
                </c16:categoryFilterException>
                <c16:categoryFilterException>
                  <c16:uniqueId val="{00000025-BDE0-477A-A263-CD7E0B149C0C}"/>
                  <c16:spPr xmlns:c16="http://schemas.microsoft.com/office/drawing/2014/chart">
                    <a:solidFill>
                      <a:schemeClr val="accent1"/>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2</c16:ptidx>
                  <c16:uniqueID val="{00000020-BDE0-477A-A263-CD7E0B149C0C}"/>
                </c16:ptentry>
                <c16:ptentry>
                  <c16:ptidx>4</c16:ptidx>
                  <c16:uniqueID val="{00000021-BDE0-477A-A263-CD7E0B149C0C}"/>
                </c16:ptentry>
                <c16:ptentry>
                  <c16:ptidx>5</c16:ptidx>
                  <c16:uniqueID val="{00000022-BDE0-477A-A263-CD7E0B149C0C}"/>
                </c16:ptentry>
                <c16:ptentry>
                  <c16:ptidx>7</c16:ptidx>
                  <c16:uniqueID val="{00000023-BDE0-477A-A263-CD7E0B149C0C}"/>
                </c16:ptentry>
                <c16:ptentry>
                  <c16:ptidx>8</c16:ptidx>
                  <c16:uniqueID val="{00000024-BDE0-477A-A263-CD7E0B149C0C}"/>
                </c16:ptentry>
                <c16:ptentry>
                  <c16:ptidx>9</c16:ptidx>
                  <c16:uniqueID val="{00000025-BDE0-477A-A263-CD7E0B149C0C}"/>
                </c16:ptentry>
              </c16:datapointuniqueidmap>
            </c:ext>
            <c:ext xmlns:c16="http://schemas.microsoft.com/office/drawing/2014/chart" uri="{C3380CC4-5D6E-409C-BE32-E72D297353CC}">
              <c16:uniqueId val="{00000008-8605-4F4B-AA86-CD3D232E3EEE}"/>
            </c:ext>
          </c:extLst>
        </c:ser>
        <c:ser>
          <c:idx val="1"/>
          <c:order val="1"/>
          <c:tx>
            <c:v>Possible link.  More studies are needed.</c:v>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A-8605-4F4B-AA86-CD3D232E3EE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C-8605-4F4B-AA86-CD3D232E3EE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E-8605-4F4B-AA86-CD3D232E3EE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0-8605-4F4B-AA86-CD3D232E3EEE}"/>
              </c:ext>
            </c:extLst>
          </c:dPt>
          <c:dLbls>
            <c:delete val="1"/>
          </c:dLbls>
          <c:cat>
            <c:strRef>
              <c:extLst>
                <c:ext xmlns:c16="http://schemas.microsoft.com/office/drawing/2014/chart" uri="{F5D05F6E-A05E-4728-AFD3-386EB277150F}">
                  <c16:filteredLitCache>
                    <c:strCache>
                      <c:ptCount val="6"/>
                      <c:pt idx="2">
                        <c:v>Alzheimer’s disease (cognitive function)</c:v>
                      </c:pt>
                      <c:pt idx="4">
                        <c:v>Rheumatoid arthritis</c:v>
                      </c:pt>
                      <c:pt idx="5">
                        <c:v>Kidney disease</c:v>
                      </c:pt>
                      <c:pt idx="7">
                        <c:v>COVID-19</c:v>
                      </c:pt>
                      <c:pt idx="8">
                        <c:v>Colon cancer</c:v>
                      </c:pt>
                      <c:pt idx="9">
                        <c:v>Respiratory diseases</c:v>
                      </c:pt>
                    </c:strCache>
                  </c16:filteredLitCache>
                </c:ext>
              </c:extLst>
              <c:f/>
              <c:strCache>
                <c:ptCount val="4"/>
                <c:pt idx="0">
                  <c:v>Cardiovascular diseases</c:v>
                </c:pt>
                <c:pt idx="1">
                  <c:v>Diabetes</c:v>
                </c:pt>
                <c:pt idx="2">
                  <c:v>Pregnancy outcomes</c:v>
                </c:pt>
                <c:pt idx="3">
                  <c:v>Mouth cancer</c:v>
                </c:pt>
              </c:strCache>
            </c:strRef>
          </c:cat>
          <c:val>
            <c:numRef>
              <c:extLst>
                <c:ext xmlns:c15="http://schemas.microsoft.com/office/drawing/2012/chart" uri="{02D57815-91ED-43cb-92C2-25804820EDAC}">
                  <c15:fullRef>
                    <c15:sqref>('4.'!$C$119,'4.'!$C$114,'4.'!$C$129,'4.'!$C$124,'4.'!$C$134,'4.'!$C$139,'4.'!$C$144,'4.'!$C$149,'4.'!$C$154,'4.'!$C$159)</c15:sqref>
                  </c15:fullRef>
                </c:ext>
              </c:extLst>
              <c:f>('4.'!$C$119,'4.'!$C$114,'4.'!$C$124,'4.'!$C$144)</c:f>
              <c:numCache>
                <c:formatCode>0.##%</c:formatCode>
                <c:ptCount val="4"/>
                <c:pt idx="0">
                  <c:v>8.0700000000000008E-2</c:v>
                </c:pt>
                <c:pt idx="1">
                  <c:v>4.82E-2</c:v>
                </c:pt>
                <c:pt idx="2">
                  <c:v>0.19120000000000001</c:v>
                </c:pt>
                <c:pt idx="3">
                  <c:v>0.13880000000000001</c:v>
                </c:pt>
              </c:numCache>
            </c:numRef>
          </c:val>
          <c:extLst>
            <c:ext xmlns:c16="http://schemas.microsoft.com/office/drawing/2014/chart" uri="{F5D05F6E-A05E-4728-AFD3-386EB277150F}">
              <c16:categoryFilterExceptions>
                <c16:categoryFilterException>
                  <c16:uniqueId val="{00000026-BDE0-477A-A263-CD7E0B149C0C}"/>
                  <c16:spPr xmlns:c16="http://schemas.microsoft.com/office/drawing/2014/chart">
                    <a:solidFill>
                      <a:schemeClr val="accent2"/>
                    </a:solidFill>
                    <a:ln>
                      <a:noFill/>
                    </a:ln>
                    <a:effectLst/>
                  </c16:spPr>
                  <c16:invertIfNegative val="0"/>
                  <c16:bubble3D val="0"/>
                </c16:categoryFilterException>
                <c16:categoryFilterException>
                  <c16:uniqueId val="{00000027-BDE0-477A-A263-CD7E0B149C0C}"/>
                  <c16:spPr xmlns:c16="http://schemas.microsoft.com/office/drawing/2014/chart">
                    <a:solidFill>
                      <a:schemeClr val="accent2"/>
                    </a:solidFill>
                    <a:ln>
                      <a:noFill/>
                    </a:ln>
                    <a:effectLst/>
                  </c16:spPr>
                  <c16:invertIfNegative val="0"/>
                  <c16:bubble3D val="0"/>
                </c16:categoryFilterException>
                <c16:categoryFilterException>
                  <c16:uniqueId val="{00000028-BDE0-477A-A263-CD7E0B149C0C}"/>
                  <c16:spPr xmlns:c16="http://schemas.microsoft.com/office/drawing/2014/chart">
                    <a:solidFill>
                      <a:schemeClr val="accent2"/>
                    </a:solidFill>
                    <a:ln>
                      <a:noFill/>
                    </a:ln>
                    <a:effectLst/>
                  </c16:spPr>
                  <c16:invertIfNegative val="0"/>
                  <c16:bubble3D val="0"/>
                </c16:categoryFilterException>
                <c16:categoryFilterException>
                  <c16:uniqueId val="{00000029-BDE0-477A-A263-CD7E0B149C0C}"/>
                  <c16:spPr xmlns:c16="http://schemas.microsoft.com/office/drawing/2014/chart">
                    <a:solidFill>
                      <a:schemeClr val="accent2"/>
                    </a:solidFill>
                    <a:ln>
                      <a:noFill/>
                    </a:ln>
                    <a:effectLst/>
                  </c16:spPr>
                  <c16:invertIfNegative val="0"/>
                  <c16:bubble3D val="0"/>
                </c16:categoryFilterException>
                <c16:categoryFilterException>
                  <c16:uniqueId val="{0000002A-BDE0-477A-A263-CD7E0B149C0C}"/>
                  <c16:spPr xmlns:c16="http://schemas.microsoft.com/office/drawing/2014/chart">
                    <a:solidFill>
                      <a:schemeClr val="accent2"/>
                    </a:solidFill>
                    <a:ln>
                      <a:noFill/>
                    </a:ln>
                    <a:effectLst/>
                  </c16:spPr>
                  <c16:invertIfNegative val="0"/>
                  <c16:bubble3D val="0"/>
                </c16:categoryFilterException>
                <c16:categoryFilterException>
                  <c16:uniqueId val="{0000002B-BDE0-477A-A263-CD7E0B149C0C}"/>
                  <c16:spPr xmlns:c16="http://schemas.microsoft.com/office/drawing/2014/chart">
                    <a:solidFill>
                      <a:schemeClr val="accent2"/>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2</c16:ptidx>
                  <c16:uniqueID val="{00000026-BDE0-477A-A263-CD7E0B149C0C}"/>
                </c16:ptentry>
                <c16:ptentry>
                  <c16:ptidx>4</c16:ptidx>
                  <c16:uniqueID val="{00000027-BDE0-477A-A263-CD7E0B149C0C}"/>
                </c16:ptentry>
                <c16:ptentry>
                  <c16:ptidx>5</c16:ptidx>
                  <c16:uniqueID val="{00000028-BDE0-477A-A263-CD7E0B149C0C}"/>
                </c16:ptentry>
                <c16:ptentry>
                  <c16:ptidx>7</c16:ptidx>
                  <c16:uniqueID val="{00000029-BDE0-477A-A263-CD7E0B149C0C}"/>
                </c16:ptentry>
                <c16:ptentry>
                  <c16:ptidx>8</c16:ptidx>
                  <c16:uniqueID val="{0000002A-BDE0-477A-A263-CD7E0B149C0C}"/>
                </c16:ptentry>
                <c16:ptentry>
                  <c16:ptidx>9</c16:ptidx>
                  <c16:uniqueID val="{0000002B-BDE0-477A-A263-CD7E0B149C0C}"/>
                </c16:ptentry>
              </c16:datapointuniqueidmap>
            </c:ext>
            <c:ext xmlns:c16="http://schemas.microsoft.com/office/drawing/2014/chart" uri="{C3380CC4-5D6E-409C-BE32-E72D297353CC}">
              <c16:uniqueId val="{00000011-8605-4F4B-AA86-CD3D232E3EEE}"/>
            </c:ext>
          </c:extLst>
        </c:ser>
        <c:ser>
          <c:idx val="2"/>
          <c:order val="2"/>
          <c:tx>
            <c:v>There is no link.</c:v>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13-8605-4F4B-AA86-CD3D232E3EEE}"/>
              </c:ext>
            </c:extLst>
          </c:dPt>
          <c:dPt>
            <c:idx val="1"/>
            <c:invertIfNegative val="0"/>
            <c:bubble3D val="0"/>
            <c:spPr>
              <a:solidFill>
                <a:schemeClr val="accent3"/>
              </a:solidFill>
              <a:ln>
                <a:noFill/>
              </a:ln>
              <a:effectLst/>
            </c:spPr>
            <c:extLst>
              <c:ext xmlns:c16="http://schemas.microsoft.com/office/drawing/2014/chart" uri="{C3380CC4-5D6E-409C-BE32-E72D297353CC}">
                <c16:uniqueId val="{00000015-8605-4F4B-AA86-CD3D232E3EE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7-8605-4F4B-AA86-CD3D232E3EE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19-8605-4F4B-AA86-CD3D232E3EEE}"/>
              </c:ext>
            </c:extLst>
          </c:dPt>
          <c:dLbls>
            <c:delete val="1"/>
          </c:dLbls>
          <c:cat>
            <c:strRef>
              <c:extLst>
                <c:ext xmlns:c16="http://schemas.microsoft.com/office/drawing/2014/chart" uri="{F5D05F6E-A05E-4728-AFD3-386EB277150F}">
                  <c16:filteredLitCache>
                    <c:strCache>
                      <c:ptCount val="6"/>
                      <c:pt idx="2">
                        <c:v>Alzheimer’s disease (cognitive function)</c:v>
                      </c:pt>
                      <c:pt idx="4">
                        <c:v>Rheumatoid arthritis</c:v>
                      </c:pt>
                      <c:pt idx="5">
                        <c:v>Kidney disease</c:v>
                      </c:pt>
                      <c:pt idx="7">
                        <c:v>COVID-19</c:v>
                      </c:pt>
                      <c:pt idx="8">
                        <c:v>Colon cancer</c:v>
                      </c:pt>
                      <c:pt idx="9">
                        <c:v>Respiratory diseases</c:v>
                      </c:pt>
                    </c:strCache>
                  </c16:filteredLitCache>
                </c:ext>
              </c:extLst>
              <c:f/>
              <c:strCache>
                <c:ptCount val="4"/>
                <c:pt idx="0">
                  <c:v>Cardiovascular diseases</c:v>
                </c:pt>
                <c:pt idx="1">
                  <c:v>Diabetes</c:v>
                </c:pt>
                <c:pt idx="2">
                  <c:v>Pregnancy outcomes</c:v>
                </c:pt>
                <c:pt idx="3">
                  <c:v>Mouth cancer</c:v>
                </c:pt>
              </c:strCache>
            </c:strRef>
          </c:cat>
          <c:val>
            <c:numRef>
              <c:extLst>
                <c:ext xmlns:c15="http://schemas.microsoft.com/office/drawing/2012/chart" uri="{02D57815-91ED-43cb-92C2-25804820EDAC}">
                  <c15:fullRef>
                    <c15:sqref>('4.'!$C$120,'4.'!$C$115,'4.'!$C$130,'4.'!$C$125,'4.'!$C$135,'4.'!$C$140,'4.'!$C$145,'4.'!$C$150,'4.'!$C$155,'4.'!$C$160)</c15:sqref>
                  </c15:fullRef>
                </c:ext>
              </c:extLst>
              <c:f>('4.'!$C$120,'4.'!$C$115,'4.'!$C$125,'4.'!$C$145)</c:f>
              <c:numCache>
                <c:formatCode>0.##%</c:formatCode>
                <c:ptCount val="4"/>
                <c:pt idx="0">
                  <c:v>1.4199999999999999E-2</c:v>
                </c:pt>
                <c:pt idx="1">
                  <c:v>1.84E-2</c:v>
                </c:pt>
                <c:pt idx="2">
                  <c:v>3.2599999999999997E-2</c:v>
                </c:pt>
                <c:pt idx="3">
                  <c:v>4.9599999999999998E-2</c:v>
                </c:pt>
              </c:numCache>
            </c:numRef>
          </c:val>
          <c:extLst>
            <c:ext xmlns:c16="http://schemas.microsoft.com/office/drawing/2014/chart" uri="{F5D05F6E-A05E-4728-AFD3-386EB277150F}">
              <c16:categoryFilterExceptions>
                <c16:categoryFilterException>
                  <c16:uniqueId val="{0000002C-BDE0-477A-A263-CD7E0B149C0C}"/>
                  <c16:spPr xmlns:c16="http://schemas.microsoft.com/office/drawing/2014/chart">
                    <a:solidFill>
                      <a:schemeClr val="accent3"/>
                    </a:solidFill>
                    <a:ln>
                      <a:noFill/>
                    </a:ln>
                    <a:effectLst/>
                  </c16:spPr>
                  <c16:invertIfNegative val="0"/>
                  <c16:bubble3D val="0"/>
                </c16:categoryFilterException>
                <c16:categoryFilterException>
                  <c16:uniqueId val="{0000002D-BDE0-477A-A263-CD7E0B149C0C}"/>
                  <c16:spPr xmlns:c16="http://schemas.microsoft.com/office/drawing/2014/chart">
                    <a:solidFill>
                      <a:schemeClr val="accent3"/>
                    </a:solidFill>
                    <a:ln>
                      <a:noFill/>
                    </a:ln>
                    <a:effectLst/>
                  </c16:spPr>
                  <c16:invertIfNegative val="0"/>
                  <c16:bubble3D val="0"/>
                </c16:categoryFilterException>
                <c16:categoryFilterException>
                  <c16:uniqueId val="{0000002E-BDE0-477A-A263-CD7E0B149C0C}"/>
                  <c16:spPr xmlns:c16="http://schemas.microsoft.com/office/drawing/2014/chart">
                    <a:solidFill>
                      <a:schemeClr val="accent3"/>
                    </a:solidFill>
                    <a:ln>
                      <a:noFill/>
                    </a:ln>
                    <a:effectLst/>
                  </c16:spPr>
                  <c16:invertIfNegative val="0"/>
                  <c16:bubble3D val="0"/>
                </c16:categoryFilterException>
                <c16:categoryFilterException>
                  <c16:uniqueId val="{0000002F-BDE0-477A-A263-CD7E0B149C0C}"/>
                  <c16:spPr xmlns:c16="http://schemas.microsoft.com/office/drawing/2014/chart">
                    <a:solidFill>
                      <a:schemeClr val="accent3"/>
                    </a:solidFill>
                    <a:ln>
                      <a:noFill/>
                    </a:ln>
                    <a:effectLst/>
                  </c16:spPr>
                  <c16:invertIfNegative val="0"/>
                  <c16:bubble3D val="0"/>
                </c16:categoryFilterException>
                <c16:categoryFilterException>
                  <c16:uniqueId val="{00000030-BDE0-477A-A263-CD7E0B149C0C}"/>
                  <c16:spPr xmlns:c16="http://schemas.microsoft.com/office/drawing/2014/chart">
                    <a:solidFill>
                      <a:schemeClr val="accent3"/>
                    </a:solidFill>
                    <a:ln>
                      <a:noFill/>
                    </a:ln>
                    <a:effectLst/>
                  </c16:spPr>
                  <c16:invertIfNegative val="0"/>
                  <c16:bubble3D val="0"/>
                </c16:categoryFilterException>
                <c16:categoryFilterException>
                  <c16:uniqueId val="{00000031-BDE0-477A-A263-CD7E0B149C0C}"/>
                  <c16:spPr xmlns:c16="http://schemas.microsoft.com/office/drawing/2014/chart">
                    <a:solidFill>
                      <a:schemeClr val="accent3"/>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2</c16:ptidx>
                  <c16:uniqueID val="{0000002C-BDE0-477A-A263-CD7E0B149C0C}"/>
                </c16:ptentry>
                <c16:ptentry>
                  <c16:ptidx>4</c16:ptidx>
                  <c16:uniqueID val="{0000002D-BDE0-477A-A263-CD7E0B149C0C}"/>
                </c16:ptentry>
                <c16:ptentry>
                  <c16:ptidx>5</c16:ptidx>
                  <c16:uniqueID val="{0000002E-BDE0-477A-A263-CD7E0B149C0C}"/>
                </c16:ptentry>
                <c16:ptentry>
                  <c16:ptidx>7</c16:ptidx>
                  <c16:uniqueID val="{0000002F-BDE0-477A-A263-CD7E0B149C0C}"/>
                </c16:ptentry>
                <c16:ptentry>
                  <c16:ptidx>8</c16:ptidx>
                  <c16:uniqueID val="{00000030-BDE0-477A-A263-CD7E0B149C0C}"/>
                </c16:ptentry>
                <c16:ptentry>
                  <c16:ptidx>9</c16:ptidx>
                  <c16:uniqueID val="{00000031-BDE0-477A-A263-CD7E0B149C0C}"/>
                </c16:ptentry>
              </c16:datapointuniqueidmap>
            </c:ext>
            <c:ext xmlns:c16="http://schemas.microsoft.com/office/drawing/2014/chart" uri="{C3380CC4-5D6E-409C-BE32-E72D297353CC}">
              <c16:uniqueId val="{0000001A-8605-4F4B-AA86-CD3D232E3EEE}"/>
            </c:ext>
          </c:extLst>
        </c:ser>
        <c:ser>
          <c:idx val="3"/>
          <c:order val="3"/>
          <c:tx>
            <c:v>I'm not sure.</c:v>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1C-8605-4F4B-AA86-CD3D232E3EE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1E-8605-4F4B-AA86-CD3D232E3EE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20-8605-4F4B-AA86-CD3D232E3EE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22-8605-4F4B-AA86-CD3D232E3EEE}"/>
              </c:ext>
            </c:extLst>
          </c:dPt>
          <c:dLbls>
            <c:delete val="1"/>
          </c:dLbls>
          <c:cat>
            <c:strRef>
              <c:extLst>
                <c:ext xmlns:c16="http://schemas.microsoft.com/office/drawing/2014/chart" uri="{F5D05F6E-A05E-4728-AFD3-386EB277150F}">
                  <c16:filteredLitCache>
                    <c:strCache>
                      <c:ptCount val="6"/>
                      <c:pt idx="2">
                        <c:v>Alzheimer’s disease (cognitive function)</c:v>
                      </c:pt>
                      <c:pt idx="4">
                        <c:v>Rheumatoid arthritis</c:v>
                      </c:pt>
                      <c:pt idx="5">
                        <c:v>Kidney disease</c:v>
                      </c:pt>
                      <c:pt idx="7">
                        <c:v>COVID-19</c:v>
                      </c:pt>
                      <c:pt idx="8">
                        <c:v>Colon cancer</c:v>
                      </c:pt>
                      <c:pt idx="9">
                        <c:v>Respiratory diseases</c:v>
                      </c:pt>
                    </c:strCache>
                  </c16:filteredLitCache>
                </c:ext>
              </c:extLst>
              <c:f/>
              <c:strCache>
                <c:ptCount val="4"/>
                <c:pt idx="0">
                  <c:v>Cardiovascular diseases</c:v>
                </c:pt>
                <c:pt idx="1">
                  <c:v>Diabetes</c:v>
                </c:pt>
                <c:pt idx="2">
                  <c:v>Pregnancy outcomes</c:v>
                </c:pt>
                <c:pt idx="3">
                  <c:v>Mouth cancer</c:v>
                </c:pt>
              </c:strCache>
            </c:strRef>
          </c:cat>
          <c:val>
            <c:numRef>
              <c:extLst>
                <c:ext xmlns:c15="http://schemas.microsoft.com/office/drawing/2012/chart" uri="{02D57815-91ED-43cb-92C2-25804820EDAC}">
                  <c15:fullRef>
                    <c15:sqref>('4.'!$C$121,'4.'!$C$116,'4.'!$C$131,'4.'!$C$126,'4.'!$C$136,'4.'!$C$141,'4.'!$C$146,'4.'!$C$151,'4.'!$C$156,'4.'!$C$161)</c15:sqref>
                  </c15:fullRef>
                </c:ext>
              </c:extLst>
              <c:f>('4.'!$C$121,'4.'!$C$116,'4.'!$C$126,'4.'!$C$146)</c:f>
              <c:numCache>
                <c:formatCode>0.##%</c:formatCode>
                <c:ptCount val="4"/>
                <c:pt idx="0">
                  <c:v>8.5000000000000006E-3</c:v>
                </c:pt>
                <c:pt idx="1">
                  <c:v>1.1299999999999999E-2</c:v>
                </c:pt>
                <c:pt idx="2">
                  <c:v>5.2400000000000002E-2</c:v>
                </c:pt>
                <c:pt idx="3">
                  <c:v>6.5199999999999994E-2</c:v>
                </c:pt>
              </c:numCache>
            </c:numRef>
          </c:val>
          <c:extLst>
            <c:ext xmlns:c16="http://schemas.microsoft.com/office/drawing/2014/chart" uri="{F5D05F6E-A05E-4728-AFD3-386EB277150F}">
              <c16:categoryFilterExceptions>
                <c16:categoryFilterException>
                  <c16:uniqueId val="{00000032-BDE0-477A-A263-CD7E0B149C0C}"/>
                  <c16:spPr xmlns:c16="http://schemas.microsoft.com/office/drawing/2014/chart">
                    <a:solidFill>
                      <a:schemeClr val="accent4"/>
                    </a:solidFill>
                    <a:ln>
                      <a:noFill/>
                    </a:ln>
                    <a:effectLst/>
                  </c16:spPr>
                  <c16:invertIfNegative val="0"/>
                  <c16:bubble3D val="0"/>
                </c16:categoryFilterException>
                <c16:categoryFilterException>
                  <c16:uniqueId val="{00000033-BDE0-477A-A263-CD7E0B149C0C}"/>
                  <c16:spPr xmlns:c16="http://schemas.microsoft.com/office/drawing/2014/chart">
                    <a:solidFill>
                      <a:schemeClr val="accent4"/>
                    </a:solidFill>
                    <a:ln>
                      <a:noFill/>
                    </a:ln>
                    <a:effectLst/>
                  </c16:spPr>
                  <c16:invertIfNegative val="0"/>
                  <c16:bubble3D val="0"/>
                </c16:categoryFilterException>
                <c16:categoryFilterException>
                  <c16:uniqueId val="{00000034-BDE0-477A-A263-CD7E0B149C0C}"/>
                  <c16:spPr xmlns:c16="http://schemas.microsoft.com/office/drawing/2014/chart">
                    <a:solidFill>
                      <a:schemeClr val="accent4"/>
                    </a:solidFill>
                    <a:ln>
                      <a:noFill/>
                    </a:ln>
                    <a:effectLst/>
                  </c16:spPr>
                  <c16:invertIfNegative val="0"/>
                  <c16:bubble3D val="0"/>
                </c16:categoryFilterException>
                <c16:categoryFilterException>
                  <c16:uniqueId val="{00000035-BDE0-477A-A263-CD7E0B149C0C}"/>
                  <c16:spPr xmlns:c16="http://schemas.microsoft.com/office/drawing/2014/chart">
                    <a:solidFill>
                      <a:schemeClr val="accent4"/>
                    </a:solidFill>
                    <a:ln>
                      <a:noFill/>
                    </a:ln>
                    <a:effectLst/>
                  </c16:spPr>
                  <c16:invertIfNegative val="0"/>
                  <c16:bubble3D val="0"/>
                </c16:categoryFilterException>
                <c16:categoryFilterException>
                  <c16:uniqueId val="{00000036-BDE0-477A-A263-CD7E0B149C0C}"/>
                  <c16:spPr xmlns:c16="http://schemas.microsoft.com/office/drawing/2014/chart">
                    <a:solidFill>
                      <a:schemeClr val="accent4"/>
                    </a:solidFill>
                    <a:ln>
                      <a:noFill/>
                    </a:ln>
                    <a:effectLst/>
                  </c16:spPr>
                  <c16:invertIfNegative val="0"/>
                  <c16:bubble3D val="0"/>
                </c16:categoryFilterException>
                <c16:categoryFilterException>
                  <c16:uniqueId val="{00000037-BDE0-477A-A263-CD7E0B149C0C}"/>
                  <c16:spPr xmlns:c16="http://schemas.microsoft.com/office/drawing/2014/chart">
                    <a:solidFill>
                      <a:schemeClr val="accent4"/>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2</c16:ptidx>
                  <c16:uniqueID val="{00000032-BDE0-477A-A263-CD7E0B149C0C}"/>
                </c16:ptentry>
                <c16:ptentry>
                  <c16:ptidx>4</c16:ptidx>
                  <c16:uniqueID val="{00000033-BDE0-477A-A263-CD7E0B149C0C}"/>
                </c16:ptentry>
                <c16:ptentry>
                  <c16:ptidx>5</c16:ptidx>
                  <c16:uniqueID val="{00000034-BDE0-477A-A263-CD7E0B149C0C}"/>
                </c16:ptentry>
                <c16:ptentry>
                  <c16:ptidx>7</c16:ptidx>
                  <c16:uniqueID val="{00000035-BDE0-477A-A263-CD7E0B149C0C}"/>
                </c16:ptentry>
                <c16:ptentry>
                  <c16:ptidx>8</c16:ptidx>
                  <c16:uniqueID val="{00000036-BDE0-477A-A263-CD7E0B149C0C}"/>
                </c16:ptentry>
                <c16:ptentry>
                  <c16:ptidx>9</c16:ptidx>
                  <c16:uniqueID val="{00000037-BDE0-477A-A263-CD7E0B149C0C}"/>
                </c16:ptentry>
              </c16:datapointuniqueidmap>
            </c:ext>
            <c:ext xmlns:c16="http://schemas.microsoft.com/office/drawing/2014/chart" uri="{C3380CC4-5D6E-409C-BE32-E72D297353CC}">
              <c16:uniqueId val="{00000023-8605-4F4B-AA86-CD3D232E3EEE}"/>
            </c:ext>
          </c:extLst>
        </c:ser>
        <c:dLbls>
          <c:dLblPos val="ctr"/>
          <c:showLegendKey val="0"/>
          <c:showVal val="1"/>
          <c:showCatName val="0"/>
          <c:showSerName val="0"/>
          <c:showPercent val="0"/>
          <c:showBubbleSize val="0"/>
        </c:dLbls>
        <c:gapWidth val="150"/>
        <c:overlap val="100"/>
        <c:axId val="602784980"/>
        <c:axId val="1011147891"/>
      </c:barChart>
      <c:catAx>
        <c:axId val="6027849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1011147891"/>
        <c:crosses val="autoZero"/>
        <c:auto val="0"/>
        <c:lblAlgn val="ctr"/>
        <c:lblOffset val="100"/>
        <c:noMultiLvlLbl val="0"/>
      </c:catAx>
      <c:valAx>
        <c:axId val="1011147891"/>
        <c:scaling>
          <c:orientation val="minMax"/>
          <c:min val="0"/>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784980"/>
        <c:crosses val="autoZero"/>
        <c:crossBetween val="between"/>
        <c:majorUnit val="0.2"/>
      </c:valAx>
      <c:spPr>
        <a:noFill/>
        <a:ln>
          <a:noFill/>
        </a:ln>
        <a:effectLst/>
      </c:spPr>
    </c:plotArea>
    <c:legend>
      <c:legendPos val="t"/>
      <c:layout>
        <c:manualLayout>
          <c:xMode val="edge"/>
          <c:yMode val="edge"/>
          <c:x val="7.4724268033094038E-2"/>
          <c:y val="2.1102421637892953E-2"/>
          <c:w val="0.862976890988565"/>
          <c:h val="0.154722028195333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208061234517072"/>
          <c:y val="2.2679561818527465E-2"/>
          <c:w val="0.61063006955217913"/>
          <c:h val="0.89505207289084543"/>
        </c:manualLayout>
      </c:layout>
      <c:barChart>
        <c:barDir val="bar"/>
        <c:grouping val="clustered"/>
        <c:varyColors val="0"/>
        <c:dLbls>
          <c:showLegendKey val="0"/>
          <c:showVal val="0"/>
          <c:showCatName val="0"/>
          <c:showSerName val="0"/>
          <c:showPercent val="0"/>
          <c:showBubbleSize val="0"/>
        </c:dLbls>
        <c:gapWidth val="100"/>
        <c:axId val="1002089768"/>
        <c:axId val="1002646200"/>
      </c:barChart>
      <c:valAx>
        <c:axId val="1002646200"/>
        <c:scaling>
          <c:orientation val="minMax"/>
        </c:scaling>
        <c:delete val="0"/>
        <c:axPos val="b"/>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1002089768"/>
        <c:crosses val="autoZero"/>
        <c:crossBetween val="between"/>
      </c:valAx>
      <c:catAx>
        <c:axId val="1002089768"/>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1002646200"/>
        <c:crosses val="autoZero"/>
        <c:auto val="1"/>
        <c:lblAlgn val="ctr"/>
        <c:lblOffset val="100"/>
        <c:noMultiLvlLbl val="0"/>
      </c:catAx>
      <c:spPr>
        <a:solidFill>
          <a:srgbClr val="FFFFFF">
            <a:alpha val="0"/>
          </a:srgbClr>
        </a:solidFill>
        <a:ln w="12700">
          <a:noFill/>
        </a:ln>
        <a:effectLst/>
      </c:spPr>
    </c:plotArea>
    <c:plotVisOnly val="1"/>
    <c:dispBlanksAs val="gap"/>
    <c:showDLblsOverMax val="0"/>
  </c:chart>
  <c:spPr>
    <a:noFill/>
    <a:ln w="6350" cap="flat" cmpd="sng" algn="ctr">
      <a:noFill/>
      <a:prstDash val="solid"/>
      <a:miter lim="800000"/>
    </a:ln>
    <a:effectLst/>
  </c:spPr>
  <c:txPr>
    <a:bodyPr rot="0"/>
    <a:lstStyle/>
    <a:p>
      <a:pPr>
        <a:defRPr lang="en-US" u="none"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3971611982237"/>
          <c:y val="0.24015512114232593"/>
          <c:w val="0.83010991095992515"/>
          <c:h val="0.7302811412414465"/>
        </c:manualLayout>
      </c:layout>
      <c:barChart>
        <c:barDir val="bar"/>
        <c:grouping val="percentStacked"/>
        <c:varyColors val="0"/>
        <c:ser>
          <c:idx val="0"/>
          <c:order val="0"/>
          <c:tx>
            <c:v>Established link.</c:v>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F56-407D-8B87-B06273F073D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F56-407D-8B87-B06273F073D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F56-407D-8B87-B06273F073D5}"/>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8F56-407D-8B87-B06273F073D5}"/>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8F56-407D-8B87-B06273F073D5}"/>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c:ext xmlns:c16="http://schemas.microsoft.com/office/drawing/2014/chart" uri="{F5D05F6E-A05E-4728-AFD3-386EB277150F}">
                  <c16:filteredLitCache>
                    <c:strCache>
                      <c:ptCount val="5"/>
                      <c:pt idx="0">
                        <c:v>Cardiovascular diseases</c:v>
                      </c:pt>
                      <c:pt idx="1">
                        <c:v>Diabetes</c:v>
                      </c:pt>
                      <c:pt idx="3">
                        <c:v>Pregnancy outcomes</c:v>
                      </c:pt>
                      <c:pt idx="6">
                        <c:v>Mouth cancer</c:v>
                      </c:pt>
                      <c:pt idx="9">
                        <c:v>Respiratory diseases</c:v>
                      </c:pt>
                    </c:strCache>
                  </c16:filteredLitCache>
                </c:ext>
              </c:extLst>
              <c:f/>
              <c:strCache>
                <c:ptCount val="5"/>
                <c:pt idx="0">
                  <c:v>Alzheimer’s disease (cognitive function)</c:v>
                </c:pt>
                <c:pt idx="1">
                  <c:v>Rheumatoid arthritis</c:v>
                </c:pt>
                <c:pt idx="2">
                  <c:v>Kidney disease</c:v>
                </c:pt>
                <c:pt idx="3">
                  <c:v>COVID-19</c:v>
                </c:pt>
                <c:pt idx="4">
                  <c:v>Colon cancer</c:v>
                </c:pt>
              </c:strCache>
            </c:strRef>
          </c:cat>
          <c:val>
            <c:numRef>
              <c:extLst>
                <c:ext xmlns:c15="http://schemas.microsoft.com/office/drawing/2012/chart" uri="{02D57815-91ED-43cb-92C2-25804820EDAC}">
                  <c15:fullRef>
                    <c15:sqref>('4.'!$C$118,'4.'!$C$113,'4.'!$C$128,'4.'!$C$123,'4.'!$C$133,'4.'!$C$138,'4.'!$C$143,'4.'!$C$148,'4.'!$C$153,'4.'!$C$158)</c15:sqref>
                  </c15:fullRef>
                </c:ext>
              </c:extLst>
              <c:f>('4.'!$C$128,'4.'!$C$133,'4.'!$C$138,'4.'!$C$148,'4.'!$C$153)</c:f>
              <c:numCache>
                <c:formatCode>0.##%</c:formatCode>
                <c:ptCount val="5"/>
                <c:pt idx="0">
                  <c:v>0.4178</c:v>
                </c:pt>
                <c:pt idx="1">
                  <c:v>0.40789999999999998</c:v>
                </c:pt>
                <c:pt idx="2">
                  <c:v>0.187</c:v>
                </c:pt>
                <c:pt idx="3">
                  <c:v>0.221</c:v>
                </c:pt>
                <c:pt idx="4">
                  <c:v>0.1246</c:v>
                </c:pt>
              </c:numCache>
            </c:numRef>
          </c:val>
          <c:extLst>
            <c:ext xmlns:c16="http://schemas.microsoft.com/office/drawing/2014/chart" uri="{F5D05F6E-A05E-4728-AFD3-386EB277150F}">
              <c16:categoryFilterExceptions>
                <c16:categoryFilterException>
                  <c16:uniqueId val="{00000028-483F-46BF-8D83-259F9520DA62}"/>
                  <c16:spPr xmlns:c16="http://schemas.microsoft.com/office/drawing/2014/chart">
                    <a:solidFill>
                      <a:schemeClr val="accent1"/>
                    </a:solidFill>
                    <a:ln>
                      <a:noFill/>
                    </a:ln>
                    <a:effectLst/>
                  </c16:spPr>
                  <c16:invertIfNegative val="0"/>
                  <c16:bubble3D val="0"/>
                </c16:categoryFilterException>
                <c16:categoryFilterException>
                  <c16:uniqueId val="{00000029-483F-46BF-8D83-259F9520DA62}"/>
                  <c16:spPr xmlns:c16="http://schemas.microsoft.com/office/drawing/2014/chart">
                    <a:solidFill>
                      <a:schemeClr val="accent1"/>
                    </a:solidFill>
                    <a:ln>
                      <a:noFill/>
                    </a:ln>
                    <a:effectLst/>
                  </c16:spPr>
                  <c16:invertIfNegative val="0"/>
                  <c16:bubble3D val="0"/>
                </c16:categoryFilterException>
                <c16:categoryFilterException>
                  <c16:uniqueId val="{0000002A-483F-46BF-8D83-259F9520DA62}"/>
                  <c16:spPr xmlns:c16="http://schemas.microsoft.com/office/drawing/2014/chart">
                    <a:solidFill>
                      <a:schemeClr val="accent1"/>
                    </a:solidFill>
                    <a:ln>
                      <a:noFill/>
                    </a:ln>
                    <a:effectLst/>
                  </c16:spPr>
                  <c16:invertIfNegative val="0"/>
                  <c16:bubble3D val="0"/>
                </c16:categoryFilterException>
                <c16:categoryFilterException>
                  <c16:uniqueId val="{0000002B-483F-46BF-8D83-259F9520DA62}"/>
                  <c16:spPr xmlns:c16="http://schemas.microsoft.com/office/drawing/2014/chart">
                    <a:solidFill>
                      <a:schemeClr val="accent1"/>
                    </a:solidFill>
                    <a:ln>
                      <a:noFill/>
                    </a:ln>
                    <a:effectLst/>
                  </c16:spPr>
                  <c16:invertIfNegative val="0"/>
                  <c16:bubble3D val="0"/>
                </c16:categoryFilterException>
                <c16:categoryFilterException>
                  <c16:uniqueId val="{0000002C-483F-46BF-8D83-259F9520DA62}"/>
                  <c16:spPr xmlns:c16="http://schemas.microsoft.com/office/drawing/2014/chart">
                    <a:solidFill>
                      <a:schemeClr val="accent1"/>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28-483F-46BF-8D83-259F9520DA62}"/>
                </c16:ptentry>
                <c16:ptentry>
                  <c16:ptidx>1</c16:ptidx>
                  <c16:uniqueID val="{00000029-483F-46BF-8D83-259F9520DA62}"/>
                </c16:ptentry>
                <c16:ptentry>
                  <c16:ptidx>3</c16:ptidx>
                  <c16:uniqueID val="{0000002A-483F-46BF-8D83-259F9520DA62}"/>
                </c16:ptentry>
                <c16:ptentry>
                  <c16:ptidx>6</c16:ptidx>
                  <c16:uniqueID val="{0000002B-483F-46BF-8D83-259F9520DA62}"/>
                </c16:ptentry>
                <c16:ptentry>
                  <c16:ptidx>9</c16:ptidx>
                  <c16:uniqueID val="{0000002C-483F-46BF-8D83-259F9520DA62}"/>
                </c16:ptentry>
              </c16:datapointuniqueidmap>
            </c:ext>
            <c:ext xmlns:c16="http://schemas.microsoft.com/office/drawing/2014/chart" uri="{C3380CC4-5D6E-409C-BE32-E72D297353CC}">
              <c16:uniqueId val="{0000000A-8F56-407D-8B87-B06273F073D5}"/>
            </c:ext>
          </c:extLst>
        </c:ser>
        <c:ser>
          <c:idx val="1"/>
          <c:order val="1"/>
          <c:tx>
            <c:v>Possible link.  More studies are needed.</c:v>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C-8F56-407D-8B87-B06273F073D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E-8F56-407D-8B87-B06273F073D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0-8F56-407D-8B87-B06273F073D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2-8F56-407D-8B87-B06273F073D5}"/>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4-8F56-407D-8B87-B06273F073D5}"/>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c:ext xmlns:c16="http://schemas.microsoft.com/office/drawing/2014/chart" uri="{F5D05F6E-A05E-4728-AFD3-386EB277150F}">
                  <c16:filteredLitCache>
                    <c:strCache>
                      <c:ptCount val="5"/>
                      <c:pt idx="0">
                        <c:v>Cardiovascular diseases</c:v>
                      </c:pt>
                      <c:pt idx="1">
                        <c:v>Diabetes</c:v>
                      </c:pt>
                      <c:pt idx="3">
                        <c:v>Pregnancy outcomes</c:v>
                      </c:pt>
                      <c:pt idx="6">
                        <c:v>Mouth cancer</c:v>
                      </c:pt>
                      <c:pt idx="9">
                        <c:v>Respiratory diseases</c:v>
                      </c:pt>
                    </c:strCache>
                  </c16:filteredLitCache>
                </c:ext>
              </c:extLst>
              <c:f/>
              <c:strCache>
                <c:ptCount val="5"/>
                <c:pt idx="0">
                  <c:v>Alzheimer’s disease (cognitive function)</c:v>
                </c:pt>
                <c:pt idx="1">
                  <c:v>Rheumatoid arthritis</c:v>
                </c:pt>
                <c:pt idx="2">
                  <c:v>Kidney disease</c:v>
                </c:pt>
                <c:pt idx="3">
                  <c:v>COVID-19</c:v>
                </c:pt>
                <c:pt idx="4">
                  <c:v>Colon cancer</c:v>
                </c:pt>
              </c:strCache>
            </c:strRef>
          </c:cat>
          <c:val>
            <c:numRef>
              <c:extLst>
                <c:ext xmlns:c15="http://schemas.microsoft.com/office/drawing/2012/chart" uri="{02D57815-91ED-43cb-92C2-25804820EDAC}">
                  <c15:fullRef>
                    <c15:sqref>('4.'!$C$119,'4.'!$C$114,'4.'!$C$129,'4.'!$C$124,'4.'!$C$134,'4.'!$C$139,'4.'!$C$144,'4.'!$C$149,'4.'!$C$154,'4.'!$C$159)</c15:sqref>
                  </c15:fullRef>
                </c:ext>
              </c:extLst>
              <c:f>('4.'!$C$129,'4.'!$C$134,'4.'!$C$139,'4.'!$C$149,'4.'!$C$154)</c:f>
              <c:numCache>
                <c:formatCode>0.##%</c:formatCode>
                <c:ptCount val="5"/>
                <c:pt idx="0">
                  <c:v>0.4178</c:v>
                </c:pt>
                <c:pt idx="1">
                  <c:v>0.34139999999999998</c:v>
                </c:pt>
                <c:pt idx="2">
                  <c:v>0.32579999999999998</c:v>
                </c:pt>
                <c:pt idx="3">
                  <c:v>0.52829999999999999</c:v>
                </c:pt>
                <c:pt idx="4">
                  <c:v>0.36399999999999999</c:v>
                </c:pt>
              </c:numCache>
            </c:numRef>
          </c:val>
          <c:extLst>
            <c:ext xmlns:c16="http://schemas.microsoft.com/office/drawing/2014/chart" uri="{F5D05F6E-A05E-4728-AFD3-386EB277150F}">
              <c16:categoryFilterExceptions>
                <c16:categoryFilterException>
                  <c16:uniqueId val="{0000002D-483F-46BF-8D83-259F9520DA62}"/>
                  <c16:spPr xmlns:c16="http://schemas.microsoft.com/office/drawing/2014/chart">
                    <a:solidFill>
                      <a:schemeClr val="accent2"/>
                    </a:solidFill>
                    <a:ln>
                      <a:noFill/>
                    </a:ln>
                    <a:effectLst/>
                  </c16:spPr>
                  <c16:invertIfNegative val="0"/>
                  <c16:bubble3D val="0"/>
                </c16:categoryFilterException>
                <c16:categoryFilterException>
                  <c16:uniqueId val="{0000002E-483F-46BF-8D83-259F9520DA62}"/>
                  <c16:spPr xmlns:c16="http://schemas.microsoft.com/office/drawing/2014/chart">
                    <a:solidFill>
                      <a:schemeClr val="accent2"/>
                    </a:solidFill>
                    <a:ln>
                      <a:noFill/>
                    </a:ln>
                    <a:effectLst/>
                  </c16:spPr>
                  <c16:invertIfNegative val="0"/>
                  <c16:bubble3D val="0"/>
                </c16:categoryFilterException>
                <c16:categoryFilterException>
                  <c16:uniqueId val="{0000002F-483F-46BF-8D83-259F9520DA62}"/>
                  <c16:spPr xmlns:c16="http://schemas.microsoft.com/office/drawing/2014/chart">
                    <a:solidFill>
                      <a:schemeClr val="accent2"/>
                    </a:solidFill>
                    <a:ln>
                      <a:noFill/>
                    </a:ln>
                    <a:effectLst/>
                  </c16:spPr>
                  <c16:invertIfNegative val="0"/>
                  <c16:bubble3D val="0"/>
                </c16:categoryFilterException>
                <c16:categoryFilterException>
                  <c16:uniqueId val="{00000030-483F-46BF-8D83-259F9520DA62}"/>
                  <c16:spPr xmlns:c16="http://schemas.microsoft.com/office/drawing/2014/chart">
                    <a:solidFill>
                      <a:schemeClr val="accent2"/>
                    </a:solidFill>
                    <a:ln>
                      <a:noFill/>
                    </a:ln>
                    <a:effectLst/>
                  </c16:spPr>
                  <c16:invertIfNegative val="0"/>
                  <c16:bubble3D val="0"/>
                </c16:categoryFilterException>
                <c16:categoryFilterException>
                  <c16:uniqueId val="{00000031-483F-46BF-8D83-259F9520DA62}"/>
                  <c16:spPr xmlns:c16="http://schemas.microsoft.com/office/drawing/2014/chart">
                    <a:solidFill>
                      <a:schemeClr val="accent2"/>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2D-483F-46BF-8D83-259F9520DA62}"/>
                </c16:ptentry>
                <c16:ptentry>
                  <c16:ptidx>1</c16:ptidx>
                  <c16:uniqueID val="{0000002E-483F-46BF-8D83-259F9520DA62}"/>
                </c16:ptentry>
                <c16:ptentry>
                  <c16:ptidx>3</c16:ptidx>
                  <c16:uniqueID val="{0000002F-483F-46BF-8D83-259F9520DA62}"/>
                </c16:ptentry>
                <c16:ptentry>
                  <c16:ptidx>6</c16:ptidx>
                  <c16:uniqueID val="{00000030-483F-46BF-8D83-259F9520DA62}"/>
                </c16:ptentry>
                <c16:ptentry>
                  <c16:ptidx>9</c16:ptidx>
                  <c16:uniqueID val="{00000031-483F-46BF-8D83-259F9520DA62}"/>
                </c16:ptentry>
              </c16:datapointuniqueidmap>
            </c:ext>
            <c:ext xmlns:c16="http://schemas.microsoft.com/office/drawing/2014/chart" uri="{C3380CC4-5D6E-409C-BE32-E72D297353CC}">
              <c16:uniqueId val="{00000015-8F56-407D-8B87-B06273F073D5}"/>
            </c:ext>
          </c:extLst>
        </c:ser>
        <c:ser>
          <c:idx val="2"/>
          <c:order val="2"/>
          <c:tx>
            <c:v>There is no link.</c:v>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17-8F56-407D-8B87-B06273F073D5}"/>
              </c:ext>
            </c:extLst>
          </c:dPt>
          <c:dPt>
            <c:idx val="1"/>
            <c:invertIfNegative val="0"/>
            <c:bubble3D val="0"/>
            <c:spPr>
              <a:solidFill>
                <a:schemeClr val="accent3"/>
              </a:solidFill>
              <a:ln>
                <a:noFill/>
              </a:ln>
              <a:effectLst/>
            </c:spPr>
            <c:extLst>
              <c:ext xmlns:c16="http://schemas.microsoft.com/office/drawing/2014/chart" uri="{C3380CC4-5D6E-409C-BE32-E72D297353CC}">
                <c16:uniqueId val="{00000019-8F56-407D-8B87-B06273F073D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B-8F56-407D-8B87-B06273F073D5}"/>
              </c:ext>
            </c:extLst>
          </c:dPt>
          <c:dPt>
            <c:idx val="3"/>
            <c:invertIfNegative val="0"/>
            <c:bubble3D val="0"/>
            <c:spPr>
              <a:solidFill>
                <a:schemeClr val="accent3"/>
              </a:solidFill>
              <a:ln>
                <a:noFill/>
              </a:ln>
              <a:effectLst/>
            </c:spPr>
            <c:extLst>
              <c:ext xmlns:c16="http://schemas.microsoft.com/office/drawing/2014/chart" uri="{C3380CC4-5D6E-409C-BE32-E72D297353CC}">
                <c16:uniqueId val="{0000001D-8F56-407D-8B87-B06273F073D5}"/>
              </c:ext>
            </c:extLst>
          </c:dPt>
          <c:dPt>
            <c:idx val="4"/>
            <c:invertIfNegative val="0"/>
            <c:bubble3D val="0"/>
            <c:spPr>
              <a:solidFill>
                <a:schemeClr val="accent3"/>
              </a:solidFill>
              <a:ln>
                <a:noFill/>
              </a:ln>
              <a:effectLst/>
            </c:spPr>
            <c:extLst>
              <c:ext xmlns:c16="http://schemas.microsoft.com/office/drawing/2014/chart" uri="{C3380CC4-5D6E-409C-BE32-E72D297353CC}">
                <c16:uniqueId val="{0000001F-8F56-407D-8B87-B06273F073D5}"/>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c:ext xmlns:c16="http://schemas.microsoft.com/office/drawing/2014/chart" uri="{F5D05F6E-A05E-4728-AFD3-386EB277150F}">
                  <c16:filteredLitCache>
                    <c:strCache>
                      <c:ptCount val="5"/>
                      <c:pt idx="0">
                        <c:v>Cardiovascular diseases</c:v>
                      </c:pt>
                      <c:pt idx="1">
                        <c:v>Diabetes</c:v>
                      </c:pt>
                      <c:pt idx="3">
                        <c:v>Pregnancy outcomes</c:v>
                      </c:pt>
                      <c:pt idx="6">
                        <c:v>Mouth cancer</c:v>
                      </c:pt>
                      <c:pt idx="9">
                        <c:v>Respiratory diseases</c:v>
                      </c:pt>
                    </c:strCache>
                  </c16:filteredLitCache>
                </c:ext>
              </c:extLst>
              <c:f/>
              <c:strCache>
                <c:ptCount val="5"/>
                <c:pt idx="0">
                  <c:v>Alzheimer’s disease (cognitive function)</c:v>
                </c:pt>
                <c:pt idx="1">
                  <c:v>Rheumatoid arthritis</c:v>
                </c:pt>
                <c:pt idx="2">
                  <c:v>Kidney disease</c:v>
                </c:pt>
                <c:pt idx="3">
                  <c:v>COVID-19</c:v>
                </c:pt>
                <c:pt idx="4">
                  <c:v>Colon cancer</c:v>
                </c:pt>
              </c:strCache>
            </c:strRef>
          </c:cat>
          <c:val>
            <c:numRef>
              <c:extLst>
                <c:ext xmlns:c15="http://schemas.microsoft.com/office/drawing/2012/chart" uri="{02D57815-91ED-43cb-92C2-25804820EDAC}">
                  <c15:fullRef>
                    <c15:sqref>('4.'!$C$120,'4.'!$C$115,'4.'!$C$130,'4.'!$C$125,'4.'!$C$135,'4.'!$C$140,'4.'!$C$145,'4.'!$C$150,'4.'!$C$155,'4.'!$C$160)</c15:sqref>
                  </c15:fullRef>
                </c:ext>
              </c:extLst>
              <c:f>('4.'!$C$130,'4.'!$C$135,'4.'!$C$140,'4.'!$C$150,'4.'!$C$155)</c:f>
              <c:numCache>
                <c:formatCode>0.##%</c:formatCode>
                <c:ptCount val="5"/>
                <c:pt idx="0">
                  <c:v>5.2400000000000002E-2</c:v>
                </c:pt>
                <c:pt idx="1">
                  <c:v>5.2400000000000002E-2</c:v>
                </c:pt>
                <c:pt idx="2">
                  <c:v>0.1133</c:v>
                </c:pt>
                <c:pt idx="3">
                  <c:v>0.10060000000000001</c:v>
                </c:pt>
                <c:pt idx="4">
                  <c:v>0.1232</c:v>
                </c:pt>
              </c:numCache>
            </c:numRef>
          </c:val>
          <c:extLst>
            <c:ext xmlns:c16="http://schemas.microsoft.com/office/drawing/2014/chart" uri="{F5D05F6E-A05E-4728-AFD3-386EB277150F}">
              <c16:categoryFilterExceptions>
                <c16:categoryFilterException>
                  <c16:uniqueId val="{00000032-483F-46BF-8D83-259F9520DA62}"/>
                  <c16:spPr xmlns:c16="http://schemas.microsoft.com/office/drawing/2014/chart">
                    <a:solidFill>
                      <a:schemeClr val="accent3"/>
                    </a:solidFill>
                    <a:ln>
                      <a:noFill/>
                    </a:ln>
                    <a:effectLst/>
                  </c16:spPr>
                  <c16:invertIfNegative val="0"/>
                  <c16:bubble3D val="0"/>
                </c16:categoryFilterException>
                <c16:categoryFilterException>
                  <c16:uniqueId val="{00000033-483F-46BF-8D83-259F9520DA62}"/>
                  <c16:spPr xmlns:c16="http://schemas.microsoft.com/office/drawing/2014/chart">
                    <a:solidFill>
                      <a:schemeClr val="accent3"/>
                    </a:solidFill>
                    <a:ln>
                      <a:noFill/>
                    </a:ln>
                    <a:effectLst/>
                  </c16:spPr>
                  <c16:invertIfNegative val="0"/>
                  <c16:bubble3D val="0"/>
                </c16:categoryFilterException>
                <c16:categoryFilterException>
                  <c16:uniqueId val="{00000034-483F-46BF-8D83-259F9520DA62}"/>
                  <c16:spPr xmlns:c16="http://schemas.microsoft.com/office/drawing/2014/chart">
                    <a:solidFill>
                      <a:schemeClr val="accent3"/>
                    </a:solidFill>
                    <a:ln>
                      <a:noFill/>
                    </a:ln>
                    <a:effectLst/>
                  </c16:spPr>
                  <c16:invertIfNegative val="0"/>
                  <c16:bubble3D val="0"/>
                </c16:categoryFilterException>
                <c16:categoryFilterException>
                  <c16:uniqueId val="{00000035-483F-46BF-8D83-259F9520DA62}"/>
                  <c16:spPr xmlns:c16="http://schemas.microsoft.com/office/drawing/2014/chart">
                    <a:solidFill>
                      <a:schemeClr val="accent3"/>
                    </a:solidFill>
                    <a:ln>
                      <a:noFill/>
                    </a:ln>
                    <a:effectLst/>
                  </c16:spPr>
                  <c16:invertIfNegative val="0"/>
                  <c16:bubble3D val="0"/>
                </c16:categoryFilterException>
                <c16:categoryFilterException>
                  <c16:uniqueId val="{00000036-483F-46BF-8D83-259F9520DA62}"/>
                  <c16:spPr xmlns:c16="http://schemas.microsoft.com/office/drawing/2014/chart">
                    <a:solidFill>
                      <a:schemeClr val="accent3"/>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32-483F-46BF-8D83-259F9520DA62}"/>
                </c16:ptentry>
                <c16:ptentry>
                  <c16:ptidx>1</c16:ptidx>
                  <c16:uniqueID val="{00000033-483F-46BF-8D83-259F9520DA62}"/>
                </c16:ptentry>
                <c16:ptentry>
                  <c16:ptidx>3</c16:ptidx>
                  <c16:uniqueID val="{00000034-483F-46BF-8D83-259F9520DA62}"/>
                </c16:ptentry>
                <c16:ptentry>
                  <c16:ptidx>6</c16:ptidx>
                  <c16:uniqueID val="{00000035-483F-46BF-8D83-259F9520DA62}"/>
                </c16:ptentry>
                <c16:ptentry>
                  <c16:ptidx>9</c16:ptidx>
                  <c16:uniqueID val="{00000036-483F-46BF-8D83-259F9520DA62}"/>
                </c16:ptentry>
              </c16:datapointuniqueidmap>
            </c:ext>
            <c:ext xmlns:c16="http://schemas.microsoft.com/office/drawing/2014/chart" uri="{C3380CC4-5D6E-409C-BE32-E72D297353CC}">
              <c16:uniqueId val="{00000020-8F56-407D-8B87-B06273F073D5}"/>
            </c:ext>
          </c:extLst>
        </c:ser>
        <c:ser>
          <c:idx val="3"/>
          <c:order val="3"/>
          <c:tx>
            <c:v>I'm not sure.</c:v>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22-8F56-407D-8B87-B06273F073D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24-8F56-407D-8B87-B06273F073D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26-8F56-407D-8B87-B06273F073D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28-8F56-407D-8B87-B06273F073D5}"/>
              </c:ext>
            </c:extLst>
          </c:dPt>
          <c:dPt>
            <c:idx val="4"/>
            <c:invertIfNegative val="0"/>
            <c:bubble3D val="0"/>
            <c:spPr>
              <a:solidFill>
                <a:schemeClr val="accent4"/>
              </a:solidFill>
              <a:ln>
                <a:noFill/>
              </a:ln>
              <a:effectLst/>
            </c:spPr>
            <c:extLst>
              <c:ext xmlns:c16="http://schemas.microsoft.com/office/drawing/2014/chart" uri="{C3380CC4-5D6E-409C-BE32-E72D297353CC}">
                <c16:uniqueId val="{0000002A-8F56-407D-8B87-B06273F073D5}"/>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c:ext xmlns:c16="http://schemas.microsoft.com/office/drawing/2014/chart" uri="{F5D05F6E-A05E-4728-AFD3-386EB277150F}">
                  <c16:filteredLitCache>
                    <c:strCache>
                      <c:ptCount val="5"/>
                      <c:pt idx="0">
                        <c:v>Cardiovascular diseases</c:v>
                      </c:pt>
                      <c:pt idx="1">
                        <c:v>Diabetes</c:v>
                      </c:pt>
                      <c:pt idx="3">
                        <c:v>Pregnancy outcomes</c:v>
                      </c:pt>
                      <c:pt idx="6">
                        <c:v>Mouth cancer</c:v>
                      </c:pt>
                      <c:pt idx="9">
                        <c:v>Respiratory diseases</c:v>
                      </c:pt>
                    </c:strCache>
                  </c16:filteredLitCache>
                </c:ext>
              </c:extLst>
              <c:f/>
              <c:strCache>
                <c:ptCount val="5"/>
                <c:pt idx="0">
                  <c:v>Alzheimer’s disease (cognitive function)</c:v>
                </c:pt>
                <c:pt idx="1">
                  <c:v>Rheumatoid arthritis</c:v>
                </c:pt>
                <c:pt idx="2">
                  <c:v>Kidney disease</c:v>
                </c:pt>
                <c:pt idx="3">
                  <c:v>COVID-19</c:v>
                </c:pt>
                <c:pt idx="4">
                  <c:v>Colon cancer</c:v>
                </c:pt>
              </c:strCache>
            </c:strRef>
          </c:cat>
          <c:val>
            <c:numRef>
              <c:extLst>
                <c:ext xmlns:c15="http://schemas.microsoft.com/office/drawing/2012/chart" uri="{02D57815-91ED-43cb-92C2-25804820EDAC}">
                  <c15:fullRef>
                    <c15:sqref>('4.'!$C$121,'4.'!$C$116,'4.'!$C$131,'4.'!$C$126,'4.'!$C$136,'4.'!$C$141,'4.'!$C$146,'4.'!$C$151,'4.'!$C$156,'4.'!$C$161)</c15:sqref>
                  </c15:fullRef>
                </c:ext>
              </c:extLst>
              <c:f>('4.'!$C$131,'4.'!$C$136,'4.'!$C$141,'4.'!$C$151,'4.'!$C$156)</c:f>
              <c:numCache>
                <c:formatCode>0.##%</c:formatCode>
                <c:ptCount val="5"/>
                <c:pt idx="0">
                  <c:v>0.1119</c:v>
                </c:pt>
                <c:pt idx="1">
                  <c:v>0.19829999999999998</c:v>
                </c:pt>
                <c:pt idx="2">
                  <c:v>0.37390000000000001</c:v>
                </c:pt>
                <c:pt idx="3">
                  <c:v>0.15010000000000001</c:v>
                </c:pt>
                <c:pt idx="4">
                  <c:v>0.3881</c:v>
                </c:pt>
              </c:numCache>
            </c:numRef>
          </c:val>
          <c:extLst>
            <c:ext xmlns:c16="http://schemas.microsoft.com/office/drawing/2014/chart" uri="{F5D05F6E-A05E-4728-AFD3-386EB277150F}">
              <c16:categoryFilterExceptions>
                <c16:categoryFilterException>
                  <c16:uniqueId val="{00000037-483F-46BF-8D83-259F9520DA62}"/>
                  <c16:spPr xmlns:c16="http://schemas.microsoft.com/office/drawing/2014/chart">
                    <a:solidFill>
                      <a:schemeClr val="accent4"/>
                    </a:solidFill>
                    <a:ln>
                      <a:noFill/>
                    </a:ln>
                    <a:effectLst/>
                  </c16:spPr>
                  <c16:invertIfNegative val="0"/>
                  <c16:bubble3D val="0"/>
                </c16:categoryFilterException>
                <c16:categoryFilterException>
                  <c16:uniqueId val="{00000038-483F-46BF-8D83-259F9520DA62}"/>
                  <c16:spPr xmlns:c16="http://schemas.microsoft.com/office/drawing/2014/chart">
                    <a:solidFill>
                      <a:schemeClr val="accent4"/>
                    </a:solidFill>
                    <a:ln>
                      <a:noFill/>
                    </a:ln>
                    <a:effectLst/>
                  </c16:spPr>
                  <c16:invertIfNegative val="0"/>
                  <c16:bubble3D val="0"/>
                </c16:categoryFilterException>
                <c16:categoryFilterException>
                  <c16:uniqueId val="{00000039-483F-46BF-8D83-259F9520DA62}"/>
                  <c16:spPr xmlns:c16="http://schemas.microsoft.com/office/drawing/2014/chart">
                    <a:solidFill>
                      <a:schemeClr val="accent4"/>
                    </a:solidFill>
                    <a:ln>
                      <a:noFill/>
                    </a:ln>
                    <a:effectLst/>
                  </c16:spPr>
                  <c16:invertIfNegative val="0"/>
                  <c16:bubble3D val="0"/>
                </c16:categoryFilterException>
                <c16:categoryFilterException>
                  <c16:uniqueId val="{0000003A-483F-46BF-8D83-259F9520DA62}"/>
                  <c16:spPr xmlns:c16="http://schemas.microsoft.com/office/drawing/2014/chart">
                    <a:solidFill>
                      <a:schemeClr val="accent4"/>
                    </a:solidFill>
                    <a:ln>
                      <a:noFill/>
                    </a:ln>
                    <a:effectLst/>
                  </c16:spPr>
                  <c16:invertIfNegative val="0"/>
                  <c16:bubble3D val="0"/>
                </c16:categoryFilterException>
                <c16:categoryFilterException>
                  <c16:uniqueId val="{0000003B-483F-46BF-8D83-259F9520DA62}"/>
                  <c16:spPr xmlns:c16="http://schemas.microsoft.com/office/drawing/2014/chart">
                    <a:solidFill>
                      <a:schemeClr val="accent4"/>
                    </a:solidFill>
                    <a:ln>
                      <a:noFill/>
                    </a:ln>
                    <a:effectLst/>
                  </c16:spPr>
                  <c16:invertIfNegative val="0"/>
                  <c16:bubble3D val="0"/>
                </c16:categoryFilterException>
              </c16:categoryFilterExceptions>
            </c:ext>
            <c:ext xmlns:c16="http://schemas.microsoft.com/office/drawing/2014/chart" uri="{C5897E43-82E2-4C41-B96C-FBF1F857EA46}">
              <c16:datapointuniqueidmap xmlns:c16="http://schemas.microsoft.com/office/drawing/2014/chart">
                <c16:ptentry>
                  <c16:ptidx>0</c16:ptidx>
                  <c16:uniqueID val="{00000037-483F-46BF-8D83-259F9520DA62}"/>
                </c16:ptentry>
                <c16:ptentry>
                  <c16:ptidx>1</c16:ptidx>
                  <c16:uniqueID val="{00000038-483F-46BF-8D83-259F9520DA62}"/>
                </c16:ptentry>
                <c16:ptentry>
                  <c16:ptidx>3</c16:ptidx>
                  <c16:uniqueID val="{00000039-483F-46BF-8D83-259F9520DA62}"/>
                </c16:ptentry>
                <c16:ptentry>
                  <c16:ptidx>6</c16:ptidx>
                  <c16:uniqueID val="{0000003A-483F-46BF-8D83-259F9520DA62}"/>
                </c16:ptentry>
                <c16:ptentry>
                  <c16:ptidx>9</c16:ptidx>
                  <c16:uniqueID val="{0000003B-483F-46BF-8D83-259F9520DA62}"/>
                </c16:ptentry>
              </c16:datapointuniqueidmap>
            </c:ext>
            <c:ext xmlns:c16="http://schemas.microsoft.com/office/drawing/2014/chart" uri="{C3380CC4-5D6E-409C-BE32-E72D297353CC}">
              <c16:uniqueId val="{0000002B-8F56-407D-8B87-B06273F073D5}"/>
            </c:ext>
          </c:extLst>
        </c:ser>
        <c:dLbls>
          <c:dLblPos val="ctr"/>
          <c:showLegendKey val="0"/>
          <c:showVal val="1"/>
          <c:showCatName val="0"/>
          <c:showSerName val="0"/>
          <c:showPercent val="0"/>
          <c:showBubbleSize val="0"/>
        </c:dLbls>
        <c:gapWidth val="150"/>
        <c:overlap val="100"/>
        <c:axId val="602784980"/>
        <c:axId val="1011147891"/>
      </c:barChart>
      <c:catAx>
        <c:axId val="6027849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1011147891"/>
        <c:crosses val="autoZero"/>
        <c:auto val="0"/>
        <c:lblAlgn val="ctr"/>
        <c:lblOffset val="100"/>
        <c:noMultiLvlLbl val="0"/>
      </c:catAx>
      <c:valAx>
        <c:axId val="1011147891"/>
        <c:scaling>
          <c:orientation val="minMax"/>
          <c:min val="0"/>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784980"/>
        <c:crosses val="autoZero"/>
        <c:crossBetween val="between"/>
      </c:valAx>
      <c:spPr>
        <a:noFill/>
        <a:ln>
          <a:noFill/>
        </a:ln>
        <a:effectLst/>
      </c:spPr>
    </c:plotArea>
    <c:legend>
      <c:legendPos val="t"/>
      <c:layout>
        <c:manualLayout>
          <c:xMode val="edge"/>
          <c:yMode val="edge"/>
          <c:x val="9.913769267242234E-2"/>
          <c:y val="2.8654583686239441E-4"/>
          <c:w val="0.8761878903068151"/>
          <c:h val="0.164671804360464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208061234517072"/>
          <c:y val="2.2679561818527465E-2"/>
          <c:w val="0.61063006955217913"/>
          <c:h val="0.89505207289084543"/>
        </c:manualLayout>
      </c:layout>
      <c:barChart>
        <c:barDir val="bar"/>
        <c:grouping val="clustered"/>
        <c:varyColors val="0"/>
        <c:dLbls>
          <c:showLegendKey val="0"/>
          <c:showVal val="0"/>
          <c:showCatName val="0"/>
          <c:showSerName val="0"/>
          <c:showPercent val="0"/>
          <c:showBubbleSize val="0"/>
        </c:dLbls>
        <c:gapWidth val="100"/>
        <c:axId val="1002089768"/>
        <c:axId val="1002646200"/>
      </c:barChart>
      <c:valAx>
        <c:axId val="1002646200"/>
        <c:scaling>
          <c:orientation val="minMax"/>
        </c:scaling>
        <c:delete val="0"/>
        <c:axPos val="b"/>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1002089768"/>
        <c:crosses val="autoZero"/>
        <c:crossBetween val="between"/>
      </c:valAx>
      <c:catAx>
        <c:axId val="1002089768"/>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1002646200"/>
        <c:crosses val="autoZero"/>
        <c:auto val="1"/>
        <c:lblAlgn val="ctr"/>
        <c:lblOffset val="100"/>
        <c:noMultiLvlLbl val="0"/>
      </c:catAx>
      <c:spPr>
        <a:solidFill>
          <a:srgbClr val="FFFFFF">
            <a:alpha val="0"/>
          </a:srgbClr>
        </a:solidFill>
        <a:ln w="12700">
          <a:noFill/>
        </a:ln>
        <a:effectLst/>
      </c:spPr>
    </c:plotArea>
    <c:plotVisOnly val="1"/>
    <c:dispBlanksAs val="gap"/>
    <c:showDLblsOverMax val="0"/>
  </c:chart>
  <c:spPr>
    <a:noFill/>
    <a:ln w="6350" cap="flat" cmpd="sng" algn="ctr">
      <a:noFill/>
      <a:prstDash val="solid"/>
      <a:miter lim="800000"/>
    </a:ln>
    <a:effectLst/>
  </c:spPr>
  <c:txPr>
    <a:bodyPr rot="0"/>
    <a:lstStyle/>
    <a:p>
      <a:pPr>
        <a:defRPr lang="en-US" u="none" baseline="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15966217046879"/>
          <c:y val="0.15633826512398322"/>
          <c:w val="0.4741096150703073"/>
          <c:h val="0.78354587632179695"/>
        </c:manualLayout>
      </c:layout>
      <c:barChart>
        <c:barDir val="bar"/>
        <c:grouping val="stacked"/>
        <c:varyColors val="0"/>
        <c:ser>
          <c:idx val="0"/>
          <c:order val="0"/>
          <c:tx>
            <c:strRef>
              <c:f>'5.'!$K$74</c:f>
              <c:strCache>
                <c:ptCount val="1"/>
                <c:pt idx="0">
                  <c:v>Always/Often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'5.'!$J$75:$J$79</c:f>
              <c:strCache>
                <c:ptCount val="5"/>
                <c:pt idx="0">
                  <c:v>Test patients’ blood sugar level</c:v>
                </c:pt>
                <c:pt idx="1">
                  <c:v>Take patients' blood pressure</c:v>
                </c:pt>
                <c:pt idx="2">
                  <c:v>Counsel all patients, regardless of health status, about the link between  their oral health and overall health</c:v>
                </c:pt>
                <c:pt idx="3">
                  <c:v>Counsel patients with specific conditions (e.g., diabetes) about the link between their oral health and overall health including common risk factors</c:v>
                </c:pt>
                <c:pt idx="4">
                  <c:v>Review patients' medical history</c:v>
                </c:pt>
              </c:strCache>
            </c:strRef>
          </c:cat>
          <c:val>
            <c:numRef>
              <c:f>'5.'!$K$75:$K$79</c:f>
              <c:numCache>
                <c:formatCode>0.0000%</c:formatCode>
                <c:ptCount val="5"/>
                <c:pt idx="0">
                  <c:v>3.8300000000000001E-2</c:v>
                </c:pt>
                <c:pt idx="1">
                  <c:v>0.13319999999999999</c:v>
                </c:pt>
                <c:pt idx="2" formatCode="0.00%">
                  <c:v>0.73510000000000009</c:v>
                </c:pt>
                <c:pt idx="3" formatCode="0.00%">
                  <c:v>0.8669</c:v>
                </c:pt>
                <c:pt idx="4">
                  <c:v>0.97029999999999994</c:v>
                </c:pt>
              </c:numCache>
            </c:numRef>
          </c:val>
          <c:extLst>
            <c:ext xmlns:c16="http://schemas.microsoft.com/office/drawing/2014/chart" uri="{C3380CC4-5D6E-409C-BE32-E72D297353CC}">
              <c16:uniqueId val="{00000000-A065-4A17-A78B-D4F8DB5AF4BB}"/>
            </c:ext>
          </c:extLst>
        </c:ser>
        <c:ser>
          <c:idx val="1"/>
          <c:order val="1"/>
          <c:tx>
            <c:strRef>
              <c:f>'5.'!$L$74</c:f>
              <c:strCache>
                <c:ptCount val="1"/>
                <c:pt idx="0">
                  <c:v>Sometimes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'5.'!$J$75:$J$79</c:f>
              <c:strCache>
                <c:ptCount val="5"/>
                <c:pt idx="0">
                  <c:v>Test patients’ blood sugar level</c:v>
                </c:pt>
                <c:pt idx="1">
                  <c:v>Take patients' blood pressure</c:v>
                </c:pt>
                <c:pt idx="2">
                  <c:v>Counsel all patients, regardless of health status, about the link between  their oral health and overall health</c:v>
                </c:pt>
                <c:pt idx="3">
                  <c:v>Counsel patients with specific conditions (e.g., diabetes) about the link between their oral health and overall health including common risk factors</c:v>
                </c:pt>
                <c:pt idx="4">
                  <c:v>Review patients' medical history</c:v>
                </c:pt>
              </c:strCache>
            </c:strRef>
          </c:cat>
          <c:val>
            <c:numRef>
              <c:f>'5.'!$L$75:$L$79</c:f>
              <c:numCache>
                <c:formatCode>0.##%</c:formatCode>
                <c:ptCount val="5"/>
                <c:pt idx="0">
                  <c:v>5.67E-2</c:v>
                </c:pt>
                <c:pt idx="1">
                  <c:v>8.9200000000000002E-2</c:v>
                </c:pt>
                <c:pt idx="2">
                  <c:v>0.2011</c:v>
                </c:pt>
                <c:pt idx="3">
                  <c:v>9.4899999999999998E-2</c:v>
                </c:pt>
                <c:pt idx="4">
                  <c:v>1.4199999999999999E-2</c:v>
                </c:pt>
              </c:numCache>
            </c:numRef>
          </c:val>
          <c:extLst>
            <c:ext xmlns:c16="http://schemas.microsoft.com/office/drawing/2014/chart" uri="{C3380CC4-5D6E-409C-BE32-E72D297353CC}">
              <c16:uniqueId val="{00000001-A065-4A17-A78B-D4F8DB5AF4BB}"/>
            </c:ext>
          </c:extLst>
        </c:ser>
        <c:ser>
          <c:idx val="2"/>
          <c:order val="2"/>
          <c:tx>
            <c:strRef>
              <c:f>'5.'!$M$74</c:f>
              <c:strCache>
                <c:ptCount val="1"/>
                <c:pt idx="0">
                  <c:v>Rarely/Never</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'5.'!$J$75:$J$79</c:f>
              <c:strCache>
                <c:ptCount val="5"/>
                <c:pt idx="0">
                  <c:v>Test patients’ blood sugar level</c:v>
                </c:pt>
                <c:pt idx="1">
                  <c:v>Take patients' blood pressure</c:v>
                </c:pt>
                <c:pt idx="2">
                  <c:v>Counsel all patients, regardless of health status, about the link between  their oral health and overall health</c:v>
                </c:pt>
                <c:pt idx="3">
                  <c:v>Counsel patients with specific conditions (e.g., diabetes) about the link between their oral health and overall health including common risk factors</c:v>
                </c:pt>
                <c:pt idx="4">
                  <c:v>Review patients' medical history</c:v>
                </c:pt>
              </c:strCache>
            </c:strRef>
          </c:cat>
          <c:val>
            <c:numRef>
              <c:f>'5.'!$M$75:$M$79</c:f>
              <c:numCache>
                <c:formatCode>0.0000%</c:formatCode>
                <c:ptCount val="5"/>
                <c:pt idx="0">
                  <c:v>0.9050999999999999</c:v>
                </c:pt>
                <c:pt idx="1">
                  <c:v>0.77759999999999996</c:v>
                </c:pt>
                <c:pt idx="2">
                  <c:v>6.3699999999999993E-2</c:v>
                </c:pt>
                <c:pt idx="3">
                  <c:v>3.8199999999999998E-2</c:v>
                </c:pt>
                <c:pt idx="4">
                  <c:v>1.5599999999999999E-2</c:v>
                </c:pt>
              </c:numCache>
            </c:numRef>
          </c:val>
          <c:extLst>
            <c:ext xmlns:c16="http://schemas.microsoft.com/office/drawing/2014/chart" uri="{C3380CC4-5D6E-409C-BE32-E72D297353CC}">
              <c16:uniqueId val="{00000002-A065-4A17-A78B-D4F8DB5AF4BB}"/>
            </c:ext>
          </c:extLst>
        </c:ser>
        <c:dLbls>
          <c:dLblPos val="ctr"/>
          <c:showLegendKey val="0"/>
          <c:showVal val="1"/>
          <c:showCatName val="0"/>
          <c:showSerName val="0"/>
          <c:showPercent val="0"/>
          <c:showBubbleSize val="0"/>
        </c:dLbls>
        <c:gapWidth val="150"/>
        <c:overlap val="100"/>
        <c:axId val="501953416"/>
        <c:axId val="501953744"/>
      </c:barChart>
      <c:catAx>
        <c:axId val="501953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01953744"/>
        <c:crosses val="autoZero"/>
        <c:auto val="1"/>
        <c:lblAlgn val="ctr"/>
        <c:lblOffset val="100"/>
        <c:noMultiLvlLbl val="0"/>
      </c:catAx>
      <c:valAx>
        <c:axId val="501953744"/>
        <c:scaling>
          <c:orientation val="minMax"/>
          <c:max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53416"/>
        <c:crosses val="autoZero"/>
        <c:crossBetween val="between"/>
        <c:majorUnit val="0.2"/>
      </c:valAx>
      <c:spPr>
        <a:noFill/>
        <a:ln>
          <a:noFill/>
        </a:ln>
        <a:effectLst/>
      </c:spPr>
    </c:plotArea>
    <c:legend>
      <c:legendPos val="b"/>
      <c:layout>
        <c:manualLayout>
          <c:xMode val="edge"/>
          <c:yMode val="edge"/>
          <c:x val="0.12380478361077991"/>
          <c:y val="6.3648515196817981E-2"/>
          <c:w val="0.80634032732542493"/>
          <c:h val="5.77805300728894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374E2E2-2346-43D9-9228-42E247B6FB1D}" type="datetimeFigureOut">
              <a:rPr lang="en-US" smtClean="0"/>
              <a:t>5/26/2021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B9CD37F-2504-4B3D-A235-7FA98B8675B3}" type="slidenum">
              <a:rPr lang="en-US" smtClean="0"/>
              <a:t>‹#›</a:t>
            </a:fld>
            <a:endParaRPr lang="en-US" dirty="0"/>
          </a:p>
        </p:txBody>
      </p:sp>
    </p:spTree>
    <p:extLst>
      <p:ext uri="{BB962C8B-B14F-4D97-AF65-F5344CB8AC3E}">
        <p14:creationId xmlns:p14="http://schemas.microsoft.com/office/powerpoint/2010/main" val="321890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D37F-2504-4B3D-A235-7FA98B8675B3}" type="slidenum">
              <a:rPr lang="en-US" smtClean="0"/>
              <a:t>1</a:t>
            </a:fld>
            <a:endParaRPr lang="en-US" dirty="0"/>
          </a:p>
        </p:txBody>
      </p:sp>
    </p:spTree>
    <p:extLst>
      <p:ext uri="{BB962C8B-B14F-4D97-AF65-F5344CB8AC3E}">
        <p14:creationId xmlns:p14="http://schemas.microsoft.com/office/powerpoint/2010/main" val="166559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International Federation of Dental Hygienists is fielding a survey to better understand global dental hygienists’ knowledge and practices regarding the relationship between oral health and overall health (i.e., oral-systemic link).  This survey will provide insights to help us identify opportunities for educational programs.  Aggregate data will be posted on the IFDH website and may be used in scientific exchange materials.  We would appreciate it if you could take 5 minutes to complete this survey. Thank you!</a:t>
            </a:r>
          </a:p>
          <a:p>
            <a:endParaRPr lang="en-US" dirty="0"/>
          </a:p>
        </p:txBody>
      </p:sp>
      <p:sp>
        <p:nvSpPr>
          <p:cNvPr id="4" name="Slide Number Placeholder 3"/>
          <p:cNvSpPr>
            <a:spLocks noGrp="1"/>
          </p:cNvSpPr>
          <p:nvPr>
            <p:ph type="sldNum" sz="quarter" idx="5"/>
          </p:nvPr>
        </p:nvSpPr>
        <p:spPr/>
        <p:txBody>
          <a:bodyPr/>
          <a:lstStyle/>
          <a:p>
            <a:fld id="{BB9CD37F-2504-4B3D-A235-7FA98B8675B3}" type="slidenum">
              <a:rPr lang="en-US" smtClean="0"/>
              <a:t>2</a:t>
            </a:fld>
            <a:endParaRPr lang="en-US" dirty="0"/>
          </a:p>
        </p:txBody>
      </p:sp>
    </p:spTree>
    <p:extLst>
      <p:ext uri="{BB962C8B-B14F-4D97-AF65-F5344CB8AC3E}">
        <p14:creationId xmlns:p14="http://schemas.microsoft.com/office/powerpoint/2010/main" val="338017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Kingdom	39.94%	282</a:t>
            </a:r>
          </a:p>
          <a:p>
            <a:r>
              <a:rPr lang="en-US" dirty="0"/>
              <a:t>Canada	14.45%	102</a:t>
            </a:r>
          </a:p>
          <a:p>
            <a:r>
              <a:rPr lang="en-US" dirty="0"/>
              <a:t>South Africa	7.37%	52</a:t>
            </a:r>
          </a:p>
          <a:p>
            <a:r>
              <a:rPr lang="en-US" dirty="0"/>
              <a:t>Finland	6.66%	47</a:t>
            </a:r>
          </a:p>
          <a:p>
            <a:r>
              <a:rPr lang="en-US" dirty="0"/>
              <a:t>Korea	5.38%	38</a:t>
            </a:r>
          </a:p>
          <a:p>
            <a:r>
              <a:rPr lang="en-US" dirty="0"/>
              <a:t>Portugal	4.25%	30</a:t>
            </a:r>
          </a:p>
          <a:p>
            <a:r>
              <a:rPr lang="en-US" dirty="0"/>
              <a:t>Israel	4.25%	30</a:t>
            </a:r>
          </a:p>
          <a:p>
            <a:r>
              <a:rPr lang="en-US" dirty="0"/>
              <a:t>United States of America	2.83%	20</a:t>
            </a:r>
          </a:p>
          <a:p>
            <a:r>
              <a:rPr lang="en-US" dirty="0"/>
              <a:t>Norway	2.69%	19</a:t>
            </a:r>
          </a:p>
          <a:p>
            <a:r>
              <a:rPr lang="en-US" dirty="0"/>
              <a:t>Ireland	1.56%	11</a:t>
            </a:r>
          </a:p>
          <a:p>
            <a:r>
              <a:rPr lang="en-US" dirty="0"/>
              <a:t>Belgium	1.42%	10</a:t>
            </a:r>
          </a:p>
          <a:p>
            <a:r>
              <a:rPr lang="en-US" dirty="0"/>
              <a:t>Australia	1.42%	10</a:t>
            </a:r>
          </a:p>
          <a:p>
            <a:r>
              <a:rPr lang="en-US" dirty="0"/>
              <a:t>Sweden	1.42%	10</a:t>
            </a:r>
          </a:p>
          <a:p>
            <a:r>
              <a:rPr lang="en-US" dirty="0"/>
              <a:t>Malta	1.27%	9</a:t>
            </a:r>
          </a:p>
          <a:p>
            <a:r>
              <a:rPr lang="en-US" dirty="0"/>
              <a:t>Singapore	1.27%	9</a:t>
            </a:r>
          </a:p>
          <a:p>
            <a:r>
              <a:rPr lang="en-US" dirty="0"/>
              <a:t>Latvia	1.13%	8</a:t>
            </a:r>
          </a:p>
          <a:p>
            <a:r>
              <a:rPr lang="en-US" dirty="0"/>
              <a:t>Other, please specify	0.99%	7</a:t>
            </a:r>
          </a:p>
          <a:p>
            <a:r>
              <a:rPr lang="en-US" dirty="0"/>
              <a:t>Switzerland	0.57%	4</a:t>
            </a:r>
          </a:p>
          <a:p>
            <a:r>
              <a:rPr lang="en-US" dirty="0"/>
              <a:t>Italy	0.28%	2</a:t>
            </a:r>
          </a:p>
          <a:p>
            <a:r>
              <a:rPr lang="en-US" dirty="0"/>
              <a:t>Netherlands	0.28%	2</a:t>
            </a:r>
          </a:p>
          <a:p>
            <a:r>
              <a:rPr lang="en-US" dirty="0"/>
              <a:t>Austria	0.14%	1</a:t>
            </a:r>
          </a:p>
          <a:p>
            <a:r>
              <a:rPr lang="en-US" dirty="0"/>
              <a:t>Denmark	0.14%	1</a:t>
            </a:r>
          </a:p>
          <a:p>
            <a:r>
              <a:rPr lang="en-US" dirty="0"/>
              <a:t>New Zealand	0.14%	1</a:t>
            </a:r>
          </a:p>
          <a:p>
            <a:r>
              <a:rPr lang="en-US" dirty="0"/>
              <a:t>United Arab Emirates	0.14%	1</a:t>
            </a:r>
          </a:p>
          <a:p>
            <a:endParaRPr lang="en-US" dirty="0"/>
          </a:p>
        </p:txBody>
      </p:sp>
      <p:sp>
        <p:nvSpPr>
          <p:cNvPr id="4" name="Slide Number Placeholder 3"/>
          <p:cNvSpPr>
            <a:spLocks noGrp="1"/>
          </p:cNvSpPr>
          <p:nvPr>
            <p:ph type="sldNum" sz="quarter" idx="5"/>
          </p:nvPr>
        </p:nvSpPr>
        <p:spPr/>
        <p:txBody>
          <a:bodyPr/>
          <a:lstStyle/>
          <a:p>
            <a:fld id="{BB9CD37F-2504-4B3D-A235-7FA98B8675B3}" type="slidenum">
              <a:rPr lang="en-US" smtClean="0"/>
              <a:t>3</a:t>
            </a:fld>
            <a:endParaRPr lang="en-US" dirty="0"/>
          </a:p>
        </p:txBody>
      </p:sp>
    </p:spTree>
    <p:extLst>
      <p:ext uri="{BB962C8B-B14F-4D97-AF65-F5344CB8AC3E}">
        <p14:creationId xmlns:p14="http://schemas.microsoft.com/office/powerpoint/2010/main" val="44283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47CA-B5CC-4DE0-BC79-87D8F378E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E0F2A-75C2-422F-8278-7976F8DF4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29E14-564B-4D1E-929B-80969A526575}"/>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5" name="Footer Placeholder 4">
            <a:extLst>
              <a:ext uri="{FF2B5EF4-FFF2-40B4-BE49-F238E27FC236}">
                <a16:creationId xmlns:a16="http://schemas.microsoft.com/office/drawing/2014/main" id="{846954EC-DE1D-4088-8D5A-3CA4CD7F79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347B29-9800-443B-83B9-184B4593BAB0}"/>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173316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CA66-393B-40CF-A601-3268307181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C1EE63-1856-47B5-A877-72D395F6F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3D89B-9865-4EE0-864F-3C9B8A1EEE55}"/>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5" name="Footer Placeholder 4">
            <a:extLst>
              <a:ext uri="{FF2B5EF4-FFF2-40B4-BE49-F238E27FC236}">
                <a16:creationId xmlns:a16="http://schemas.microsoft.com/office/drawing/2014/main" id="{1C2D6639-73C6-4ED0-9805-4A82812B23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800A6B-D2C2-4F0D-8F54-0C7D2F16FBDB}"/>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286525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F6326-D41B-4B66-87E4-61452FD2D3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E45382-EA30-49B1-ACA8-4D12EC1A7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958CA-30A3-46EA-BBA3-F47901143861}"/>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5" name="Footer Placeholder 4">
            <a:extLst>
              <a:ext uri="{FF2B5EF4-FFF2-40B4-BE49-F238E27FC236}">
                <a16:creationId xmlns:a16="http://schemas.microsoft.com/office/drawing/2014/main" id="{3D98C163-DB9D-4AED-A193-DE5FFDC1D3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FBA5A9-01DC-40D3-8AB8-86D62491C030}"/>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290579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935C-387A-49E1-B114-BE310332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A6A74-2530-4B97-93FA-85026C8027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80F3C-FEE4-4EE5-8451-890AA6708439}"/>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5" name="Footer Placeholder 4">
            <a:extLst>
              <a:ext uri="{FF2B5EF4-FFF2-40B4-BE49-F238E27FC236}">
                <a16:creationId xmlns:a16="http://schemas.microsoft.com/office/drawing/2014/main" id="{B590F835-6F80-4492-8389-DD03D9CC01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743A56-6926-4DD0-93C2-EB483BFB67F1}"/>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76073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403C-3D0C-45FB-AEAD-6C447F2F5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E7DB74-3AA6-49A5-8230-FAA4854E6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C9293-A458-4EAB-99F5-B8F76F3EE619}"/>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5" name="Footer Placeholder 4">
            <a:extLst>
              <a:ext uri="{FF2B5EF4-FFF2-40B4-BE49-F238E27FC236}">
                <a16:creationId xmlns:a16="http://schemas.microsoft.com/office/drawing/2014/main" id="{8E1592A6-2FE1-4EF8-AAA2-1D0D85B61E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915D82-DB32-4CA0-9CE6-B1534568E818}"/>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84359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4745-9FF5-4F6C-9F26-B254EC3ADD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EF05B-80DC-4C6B-BBE3-E950356D4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92A23-0328-49A6-8244-2516E49EE2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1D3D9-67D9-46A8-B46E-DF6F2D78B6AC}"/>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6" name="Footer Placeholder 5">
            <a:extLst>
              <a:ext uri="{FF2B5EF4-FFF2-40B4-BE49-F238E27FC236}">
                <a16:creationId xmlns:a16="http://schemas.microsoft.com/office/drawing/2014/main" id="{E125015B-3A9F-467C-9F7F-4F5D2E632B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FB5C6B-5822-4AD5-9157-B95123535B58}"/>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25958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AD04-E79C-49E7-8562-1E8F86899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B5819-205B-4AD1-8954-15FBF421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44EDA-0C4D-4F68-A0D7-A94E754655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7925E7-9A72-4030-A43E-771408EE2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6D895-2709-4EDB-91A3-EBC08AEC5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7A7ED-F3DF-41BB-BD8F-663B71438C12}"/>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8" name="Footer Placeholder 7">
            <a:extLst>
              <a:ext uri="{FF2B5EF4-FFF2-40B4-BE49-F238E27FC236}">
                <a16:creationId xmlns:a16="http://schemas.microsoft.com/office/drawing/2014/main" id="{F5513B1E-5716-4E10-B5BC-D2A65B1D3BF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2B9B39-31E9-4B7B-92F5-6C7B20709C4C}"/>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404353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F0A2-9E89-47A7-9BBF-95F078E46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2E0B5-D0B7-48F1-87FD-631CD82406AD}"/>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4" name="Footer Placeholder 3">
            <a:extLst>
              <a:ext uri="{FF2B5EF4-FFF2-40B4-BE49-F238E27FC236}">
                <a16:creationId xmlns:a16="http://schemas.microsoft.com/office/drawing/2014/main" id="{CCC67823-76E7-4811-ACAA-69C1543D53B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F666B-4CA5-4E8C-B34F-122629AE0326}"/>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42553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BB26D-FE65-4D9F-8A10-F8120EB7E447}"/>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3" name="Footer Placeholder 2">
            <a:extLst>
              <a:ext uri="{FF2B5EF4-FFF2-40B4-BE49-F238E27FC236}">
                <a16:creationId xmlns:a16="http://schemas.microsoft.com/office/drawing/2014/main" id="{6469F269-3A5D-4929-AF93-F53D63386A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A5DC58-947D-4ABA-B4C6-4AACB22A0C69}"/>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275703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ED98-F3B4-4555-BC81-3EFC2DED6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DAB9DF-2E3E-42CE-A8E9-8AF656A84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8FA483-971F-4C19-BAEB-E0F22792B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099A3-A48C-4897-AF9B-6CAB36054634}"/>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6" name="Footer Placeholder 5">
            <a:extLst>
              <a:ext uri="{FF2B5EF4-FFF2-40B4-BE49-F238E27FC236}">
                <a16:creationId xmlns:a16="http://schemas.microsoft.com/office/drawing/2014/main" id="{75F4C8A5-D75F-418E-B861-1669CDC073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C92616-7D61-4F06-A69C-76E0E1FFD8B2}"/>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418469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BCC9-B970-415F-8075-6271BCEB3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843D90-576E-4C29-BACC-0B655B0EE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6BB3FA-3408-4547-B64C-0E30CB371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259CE-490D-4A37-BB13-A61518D8068A}"/>
              </a:ext>
            </a:extLst>
          </p:cNvPr>
          <p:cNvSpPr>
            <a:spLocks noGrp="1"/>
          </p:cNvSpPr>
          <p:nvPr>
            <p:ph type="dt" sz="half" idx="10"/>
          </p:nvPr>
        </p:nvSpPr>
        <p:spPr/>
        <p:txBody>
          <a:bodyPr/>
          <a:lstStyle/>
          <a:p>
            <a:fld id="{D8435A44-0F7E-43FC-A9D0-22D025DE40D5}" type="datetimeFigureOut">
              <a:rPr lang="en-US" smtClean="0"/>
              <a:t>5/26/2021</a:t>
            </a:fld>
            <a:endParaRPr lang="en-US" dirty="0"/>
          </a:p>
        </p:txBody>
      </p:sp>
      <p:sp>
        <p:nvSpPr>
          <p:cNvPr id="6" name="Footer Placeholder 5">
            <a:extLst>
              <a:ext uri="{FF2B5EF4-FFF2-40B4-BE49-F238E27FC236}">
                <a16:creationId xmlns:a16="http://schemas.microsoft.com/office/drawing/2014/main" id="{779582BB-8C1F-4595-878F-FE3559999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7C7657-4E12-4F33-A555-C8EB2AF2B1EB}"/>
              </a:ext>
            </a:extLst>
          </p:cNvPr>
          <p:cNvSpPr>
            <a:spLocks noGrp="1"/>
          </p:cNvSpPr>
          <p:nvPr>
            <p:ph type="sldNum" sz="quarter" idx="12"/>
          </p:nvPr>
        </p:nvSpPr>
        <p:spPr/>
        <p:txBody>
          <a:bodyPr/>
          <a:lstStyle/>
          <a:p>
            <a:fld id="{E5FB7F80-E824-4B55-A0FD-B0FDA6EF08F6}" type="slidenum">
              <a:rPr lang="en-US" smtClean="0"/>
              <a:t>‹#›</a:t>
            </a:fld>
            <a:endParaRPr lang="en-US" dirty="0"/>
          </a:p>
        </p:txBody>
      </p:sp>
    </p:spTree>
    <p:extLst>
      <p:ext uri="{BB962C8B-B14F-4D97-AF65-F5344CB8AC3E}">
        <p14:creationId xmlns:p14="http://schemas.microsoft.com/office/powerpoint/2010/main" val="130530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F008F-DF3B-42E0-9CC0-D9EF9B007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DC74E-F242-4FDA-A008-BAD8CF3CD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3020F-1DDF-4338-993A-76B206C48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35A44-0F7E-43FC-A9D0-22D025DE40D5}" type="datetimeFigureOut">
              <a:rPr lang="en-US" smtClean="0"/>
              <a:t>5/26/2021</a:t>
            </a:fld>
            <a:endParaRPr lang="en-US" dirty="0"/>
          </a:p>
        </p:txBody>
      </p:sp>
      <p:sp>
        <p:nvSpPr>
          <p:cNvPr id="5" name="Footer Placeholder 4">
            <a:extLst>
              <a:ext uri="{FF2B5EF4-FFF2-40B4-BE49-F238E27FC236}">
                <a16:creationId xmlns:a16="http://schemas.microsoft.com/office/drawing/2014/main" id="{2FD44561-263E-48D5-9B71-9DECA30AA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94CD0DD-6886-47F8-BB1C-5A0CEB3E72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B7F80-E824-4B55-A0FD-B0FDA6EF08F6}" type="slidenum">
              <a:rPr lang="en-US" smtClean="0"/>
              <a:t>‹#›</a:t>
            </a:fld>
            <a:endParaRPr lang="en-US" dirty="0"/>
          </a:p>
        </p:txBody>
      </p:sp>
    </p:spTree>
    <p:extLst>
      <p:ext uri="{BB962C8B-B14F-4D97-AF65-F5344CB8AC3E}">
        <p14:creationId xmlns:p14="http://schemas.microsoft.com/office/powerpoint/2010/main" val="610541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2016.igem.org/Team:Kyoto/Integrated_Practices" TargetMode="External"/><Relationship Id="rId3" Type="http://schemas.openxmlformats.org/officeDocument/2006/relationships/hyperlink" Target="http://www.ifdh.org/ifdh-2020-covid-survey.html" TargetMode="External"/><Relationship Id="rId7" Type="http://schemas.openxmlformats.org/officeDocument/2006/relationships/image" Target="../media/image5.png"/><Relationship Id="rId2" Type="http://schemas.openxmlformats.org/officeDocument/2006/relationships/hyperlink" Target="http://www.ifdh.org/ifdh-2020-electric-toothbrush-survey.html"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hyperlink" Target="http://www.ifdh.org/ifdh-2019-toothpaste-surve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createdebate.com/debate/show/All_things_work_together_for_the_good_of_those_who_love_God"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4EF61F-5CCB-4D48-AB5B-BE8740C9BDA0}"/>
              </a:ext>
            </a:extLst>
          </p:cNvPr>
          <p:cNvSpPr>
            <a:spLocks noGrp="1"/>
          </p:cNvSpPr>
          <p:nvPr>
            <p:ph type="ctrTitle"/>
          </p:nvPr>
        </p:nvSpPr>
        <p:spPr>
          <a:xfrm>
            <a:off x="1036684" y="1152144"/>
            <a:ext cx="4001943" cy="3072393"/>
          </a:xfrm>
        </p:spPr>
        <p:txBody>
          <a:bodyPr>
            <a:normAutofit/>
          </a:bodyPr>
          <a:lstStyle/>
          <a:p>
            <a:pPr algn="l"/>
            <a:r>
              <a:rPr lang="en-US" sz="3900" dirty="0"/>
              <a:t>IFDH Oral-Systemic Link Knowledge and Practices Survey</a:t>
            </a:r>
          </a:p>
        </p:txBody>
      </p:sp>
      <p:sp>
        <p:nvSpPr>
          <p:cNvPr id="3" name="Subtitle 2">
            <a:extLst>
              <a:ext uri="{FF2B5EF4-FFF2-40B4-BE49-F238E27FC236}">
                <a16:creationId xmlns:a16="http://schemas.microsoft.com/office/drawing/2014/main" id="{74777C0F-2D66-4B44-AFAC-2E8301EC432C}"/>
              </a:ext>
            </a:extLst>
          </p:cNvPr>
          <p:cNvSpPr>
            <a:spLocks noGrp="1"/>
          </p:cNvSpPr>
          <p:nvPr>
            <p:ph type="subTitle" idx="1"/>
          </p:nvPr>
        </p:nvSpPr>
        <p:spPr>
          <a:xfrm>
            <a:off x="1036684" y="4462272"/>
            <a:ext cx="3953501" cy="1272831"/>
          </a:xfrm>
        </p:spPr>
        <p:txBody>
          <a:bodyPr anchor="t">
            <a:normAutofit/>
          </a:bodyPr>
          <a:lstStyle/>
          <a:p>
            <a:pPr algn="l"/>
            <a:r>
              <a:rPr lang="en-US" dirty="0"/>
              <a:t>April-May 2021</a:t>
            </a:r>
          </a:p>
        </p:txBody>
      </p:sp>
      <p:sp>
        <p:nvSpPr>
          <p:cNvPr id="93" name="Rectangle 9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8">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96"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1C85E8D6-00AB-459D-9BC0-09CFBA940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008" y="736850"/>
            <a:ext cx="6428067" cy="2008770"/>
          </a:xfrm>
          <a:prstGeom prst="rect">
            <a:avLst/>
          </a:prstGeom>
        </p:spPr>
      </p:pic>
      <p:sp>
        <p:nvSpPr>
          <p:cNvPr id="149" name="Rectangle 12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Picture 2" descr="Patient Education Landing">
            <a:extLst>
              <a:ext uri="{FF2B5EF4-FFF2-40B4-BE49-F238E27FC236}">
                <a16:creationId xmlns:a16="http://schemas.microsoft.com/office/drawing/2014/main" id="{6967BB40-456E-4164-A6A4-63DC2FD705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67" r="43115" b="-1"/>
          <a:stretch/>
        </p:blipFill>
        <p:spPr bwMode="auto">
          <a:xfrm>
            <a:off x="7229351" y="3482471"/>
            <a:ext cx="2987382" cy="312670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9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79C9FD-711C-47EF-81C7-961148D95040}"/>
              </a:ext>
            </a:extLst>
          </p:cNvPr>
          <p:cNvSpPr>
            <a:spLocks noGrp="1"/>
          </p:cNvSpPr>
          <p:nvPr>
            <p:ph type="title"/>
          </p:nvPr>
        </p:nvSpPr>
        <p:spPr>
          <a:xfrm>
            <a:off x="894693" y="3233984"/>
            <a:ext cx="3794760" cy="3072393"/>
          </a:xfrm>
        </p:spPr>
        <p:txBody>
          <a:bodyPr vert="horz" lIns="91440" tIns="45720" rIns="91440" bIns="45720" rtlCol="0" anchor="b">
            <a:noAutofit/>
          </a:bodyPr>
          <a:lstStyle/>
          <a:p>
            <a:r>
              <a:rPr lang="en-US" sz="2800" kern="1200" dirty="0">
                <a:solidFill>
                  <a:schemeClr val="tx1"/>
                </a:solidFill>
                <a:latin typeface="+mj-lt"/>
                <a:ea typeface="+mj-ea"/>
                <a:cs typeface="+mj-cs"/>
              </a:rPr>
              <a:t>Respondents strongly agree that: </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 </a:t>
            </a:r>
            <a:r>
              <a:rPr lang="en-US" sz="2400" kern="1200" dirty="0">
                <a:solidFill>
                  <a:schemeClr val="tx1"/>
                </a:solidFill>
                <a:latin typeface="+mj-lt"/>
                <a:ea typeface="+mj-ea"/>
                <a:cs typeface="+mj-cs"/>
              </a:rPr>
              <a:t>Relationship exists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between dental plaque,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bacteria, gingival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bleeding/inflammation,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and overall health</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a:t>
            </a:r>
            <a:br>
              <a:rPr lang="en-US" sz="2400" kern="1200" dirty="0">
                <a:solidFill>
                  <a:schemeClr val="tx1"/>
                </a:solidFill>
                <a:latin typeface="+mj-lt"/>
                <a:ea typeface="+mj-ea"/>
                <a:cs typeface="+mj-cs"/>
              </a:rPr>
            </a:br>
            <a:r>
              <a:rPr lang="en-US" sz="2400" dirty="0"/>
              <a:t>- Improved plaque </a:t>
            </a:r>
            <a:br>
              <a:rPr lang="en-US" sz="2400" dirty="0"/>
            </a:br>
            <a:r>
              <a:rPr lang="en-US" sz="2400" dirty="0"/>
              <a:t>  control will reduce risk </a:t>
            </a:r>
            <a:br>
              <a:rPr lang="en-US" sz="2400" dirty="0"/>
            </a:br>
            <a:r>
              <a:rPr lang="en-US" sz="2400" dirty="0"/>
              <a:t>  of systemic conditions</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There is a need for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more medical-dental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interprofessional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integration</a:t>
            </a:r>
          </a:p>
        </p:txBody>
      </p:sp>
      <p:grpSp>
        <p:nvGrpSpPr>
          <p:cNvPr id="20" name="Group 1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4F5472B2-B813-41BD-96B0-E5DDE1E82D4E}"/>
              </a:ext>
            </a:extLst>
          </p:cNvPr>
          <p:cNvSpPr txBox="1">
            <a:spLocks/>
          </p:cNvSpPr>
          <p:nvPr/>
        </p:nvSpPr>
        <p:spPr>
          <a:xfrm>
            <a:off x="5092911" y="178304"/>
            <a:ext cx="7175205" cy="531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800" b="1" dirty="0">
                <a:solidFill>
                  <a:schemeClr val="accent1"/>
                </a:solidFill>
              </a:rPr>
              <a:t>Please indicate how much you agree or disagree with each statement below. </a:t>
            </a:r>
          </a:p>
        </p:txBody>
      </p:sp>
      <p:pic>
        <p:nvPicPr>
          <p:cNvPr id="41" name="Picture 40">
            <a:extLst>
              <a:ext uri="{FF2B5EF4-FFF2-40B4-BE49-F238E27FC236}">
                <a16:creationId xmlns:a16="http://schemas.microsoft.com/office/drawing/2014/main" id="{CFF27921-60A5-486E-92D0-68C1E351D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42" name="Chart 4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4264789687"/>
              </p:ext>
            </p:extLst>
          </p:nvPr>
        </p:nvGraphicFramePr>
        <p:xfrm>
          <a:off x="5779046" y="632078"/>
          <a:ext cx="6413500" cy="5952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3CBD4FBB-FFAD-4B82-8F95-A76E394FAA12}"/>
              </a:ext>
            </a:extLst>
          </p:cNvPr>
          <p:cNvGraphicFramePr>
            <a:graphicFrameLocks noGrp="1"/>
          </p:cNvGraphicFramePr>
          <p:nvPr>
            <p:extLst>
              <p:ext uri="{D42A27DB-BD31-4B8C-83A1-F6EECF244321}">
                <p14:modId xmlns:p14="http://schemas.microsoft.com/office/powerpoint/2010/main" val="406760380"/>
              </p:ext>
            </p:extLst>
          </p:nvPr>
        </p:nvGraphicFramePr>
        <p:xfrm>
          <a:off x="5186949" y="1709667"/>
          <a:ext cx="2578600" cy="4786767"/>
        </p:xfrm>
        <a:graphic>
          <a:graphicData uri="http://schemas.openxmlformats.org/drawingml/2006/table">
            <a:tbl>
              <a:tblPr>
                <a:tableStyleId>{5C22544A-7EE6-4342-B048-85BDC9FD1C3A}</a:tableStyleId>
              </a:tblPr>
              <a:tblGrid>
                <a:gridCol w="2578600">
                  <a:extLst>
                    <a:ext uri="{9D8B030D-6E8A-4147-A177-3AD203B41FA5}">
                      <a16:colId xmlns:a16="http://schemas.microsoft.com/office/drawing/2014/main" val="1889134054"/>
                    </a:ext>
                  </a:extLst>
                </a:gridCol>
              </a:tblGrid>
              <a:tr h="614705">
                <a:tc>
                  <a:txBody>
                    <a:bodyPr/>
                    <a:lstStyle/>
                    <a:p>
                      <a:pPr algn="l" fontAlgn="ctr"/>
                      <a:r>
                        <a:rPr lang="en-US" sz="1200" u="none" strike="noStrike" dirty="0">
                          <a:effectLst/>
                          <a:latin typeface="+mn-lt"/>
                        </a:rPr>
                        <a:t>Improving plaque control will reduce the risk of several systemic whole body health conditions.</a:t>
                      </a:r>
                      <a:br>
                        <a:rPr lang="en-US" sz="1200" u="none" strike="noStrike" dirty="0">
                          <a:effectLst/>
                          <a:latin typeface="+mn-lt"/>
                        </a:rPr>
                      </a:br>
                      <a:endParaRPr lang="en-US" sz="1200" b="0" i="0" u="none" strike="noStrike" dirty="0">
                        <a:effectLst/>
                        <a:latin typeface="+mn-lt"/>
                      </a:endParaRP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575523"/>
                  </a:ext>
                </a:extLst>
              </a:tr>
              <a:tr h="727442">
                <a:tc>
                  <a:txBody>
                    <a:bodyPr/>
                    <a:lstStyle/>
                    <a:p>
                      <a:pPr algn="l" fontAlgn="ctr"/>
                      <a:r>
                        <a:rPr lang="en-US" sz="1200" u="none" strike="noStrike" dirty="0">
                          <a:effectLst/>
                          <a:latin typeface="+mn-lt"/>
                        </a:rPr>
                        <a:t>Dental plaque dysbiosis contributes to systemic burden and increases your risk of systemic disease.</a:t>
                      </a:r>
                      <a:br>
                        <a:rPr lang="en-US" sz="1200" u="none" strike="noStrike" dirty="0">
                          <a:effectLst/>
                          <a:latin typeface="+mn-lt"/>
                        </a:rPr>
                      </a:br>
                      <a:endParaRPr lang="en-US" sz="12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043863"/>
                  </a:ext>
                </a:extLst>
              </a:tr>
              <a:tr h="865598">
                <a:tc>
                  <a:txBody>
                    <a:bodyPr/>
                    <a:lstStyle/>
                    <a:p>
                      <a:pPr algn="l" fontAlgn="ctr"/>
                      <a:r>
                        <a:rPr lang="en-US" sz="1200" u="none" strike="noStrike" dirty="0">
                          <a:effectLst/>
                          <a:latin typeface="+mn-lt"/>
                        </a:rPr>
                        <a:t>Bacteria from your mouth enter your body and increase your risk of certain systemic diseases.</a:t>
                      </a:r>
                      <a:br>
                        <a:rPr lang="en-US" sz="1200" u="none" strike="noStrike" dirty="0">
                          <a:effectLst/>
                          <a:latin typeface="+mn-lt"/>
                        </a:rPr>
                      </a:br>
                      <a:endParaRPr lang="en-US" sz="12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504086"/>
                  </a:ext>
                </a:extLst>
              </a:tr>
              <a:tr h="786809">
                <a:tc>
                  <a:txBody>
                    <a:bodyPr/>
                    <a:lstStyle/>
                    <a:p>
                      <a:pPr algn="l" fontAlgn="ctr"/>
                      <a:r>
                        <a:rPr lang="en-US" sz="1200" u="none" strike="noStrike" dirty="0">
                          <a:effectLst/>
                          <a:latin typeface="+mn-lt"/>
                        </a:rPr>
                        <a:t>Gingival bleeding and inflammation are key factors in the relationship between oral health and overall health.</a:t>
                      </a:r>
                      <a:endParaRPr lang="en-US" sz="12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7213926"/>
                  </a:ext>
                </a:extLst>
              </a:tr>
              <a:tr h="501704">
                <a:tc>
                  <a:txBody>
                    <a:bodyPr/>
                    <a:lstStyle/>
                    <a:p>
                      <a:pPr algn="l" fontAlgn="ctr"/>
                      <a:r>
                        <a:rPr lang="en-US" sz="1200" u="none" strike="noStrike" dirty="0">
                          <a:effectLst/>
                          <a:latin typeface="+mn-lt"/>
                        </a:rPr>
                        <a:t>Effective daily home oral hygiene is important to reduce the risk of systemic conditions, similar to regular exercise or smoking cessation.</a:t>
                      </a:r>
                      <a:endParaRPr lang="en-US" sz="12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802170"/>
                  </a:ext>
                </a:extLst>
              </a:tr>
              <a:tr h="861816">
                <a:tc>
                  <a:txBody>
                    <a:bodyPr/>
                    <a:lstStyle/>
                    <a:p>
                      <a:pPr algn="l" fontAlgn="ctr"/>
                      <a:r>
                        <a:rPr lang="en-US" sz="1200" u="none" strike="noStrike" dirty="0">
                          <a:effectLst/>
                          <a:latin typeface="+mn-lt"/>
                        </a:rPr>
                        <a:t>There needs to be more integration between dental and medical professionals regarding the relationship between oral health and overall health.</a:t>
                      </a:r>
                      <a:br>
                        <a:rPr lang="en-US" sz="1200" u="none" strike="noStrike" dirty="0">
                          <a:effectLst/>
                          <a:latin typeface="+mn-lt"/>
                        </a:rPr>
                      </a:br>
                      <a:endParaRPr lang="en-US" sz="12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84681566"/>
                  </a:ext>
                </a:extLst>
              </a:tr>
            </a:tbl>
          </a:graphicData>
        </a:graphic>
      </p:graphicFrame>
    </p:spTree>
    <p:extLst>
      <p:ext uri="{BB962C8B-B14F-4D97-AF65-F5344CB8AC3E}">
        <p14:creationId xmlns:p14="http://schemas.microsoft.com/office/powerpoint/2010/main" val="328134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9C9FD-711C-47EF-81C7-961148D95040}"/>
              </a:ext>
            </a:extLst>
          </p:cNvPr>
          <p:cNvSpPr>
            <a:spLocks noGrp="1"/>
          </p:cNvSpPr>
          <p:nvPr>
            <p:ph type="title"/>
          </p:nvPr>
        </p:nvSpPr>
        <p:spPr>
          <a:xfrm>
            <a:off x="904777" y="2799390"/>
            <a:ext cx="3794760" cy="3072393"/>
          </a:xfrm>
        </p:spPr>
        <p:txBody>
          <a:bodyPr vert="horz" lIns="91440" tIns="45720" rIns="91440" bIns="45720" rtlCol="0" anchor="b">
            <a:noAutofit/>
          </a:bodyPr>
          <a:lstStyle/>
          <a:p>
            <a:br>
              <a:rPr lang="en-US" sz="1800" dirty="0"/>
            </a:br>
            <a:r>
              <a:rPr lang="en-US" sz="1800" dirty="0"/>
              <a:t> </a:t>
            </a:r>
            <a:endParaRPr lang="en-US" sz="1800" b="1" kern="1200" dirty="0">
              <a:solidFill>
                <a:schemeClr val="tx1"/>
              </a:solidFill>
              <a:latin typeface="+mj-lt"/>
              <a:ea typeface="+mj-ea"/>
              <a:cs typeface="+mj-cs"/>
            </a:endParaRPr>
          </a:p>
        </p:txBody>
      </p:sp>
      <p:grpSp>
        <p:nvGrpSpPr>
          <p:cNvPr id="20" name="Group 1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5472B2-B813-41BD-96B0-E5DDE1E82D4E}"/>
              </a:ext>
            </a:extLst>
          </p:cNvPr>
          <p:cNvSpPr txBox="1">
            <a:spLocks/>
          </p:cNvSpPr>
          <p:nvPr/>
        </p:nvSpPr>
        <p:spPr>
          <a:xfrm>
            <a:off x="986319" y="366538"/>
            <a:ext cx="10367481" cy="531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1" name="Picture 40">
            <a:extLst>
              <a:ext uri="{FF2B5EF4-FFF2-40B4-BE49-F238E27FC236}">
                <a16:creationId xmlns:a16="http://schemas.microsoft.com/office/drawing/2014/main" id="{CFF27921-60A5-486E-92D0-68C1E351D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3" name="Table 2">
            <a:extLst>
              <a:ext uri="{FF2B5EF4-FFF2-40B4-BE49-F238E27FC236}">
                <a16:creationId xmlns:a16="http://schemas.microsoft.com/office/drawing/2014/main" id="{40CE1E5E-AF70-4317-A803-F72ABB922E9F}"/>
              </a:ext>
            </a:extLst>
          </p:cNvPr>
          <p:cNvGraphicFramePr>
            <a:graphicFrameLocks noGrp="1"/>
          </p:cNvGraphicFramePr>
          <p:nvPr>
            <p:extLst>
              <p:ext uri="{D42A27DB-BD31-4B8C-83A1-F6EECF244321}">
                <p14:modId xmlns:p14="http://schemas.microsoft.com/office/powerpoint/2010/main" val="838868575"/>
              </p:ext>
            </p:extLst>
          </p:nvPr>
        </p:nvGraphicFramePr>
        <p:xfrm>
          <a:off x="5366078" y="1861927"/>
          <a:ext cx="1751150" cy="4656166"/>
        </p:xfrm>
        <a:graphic>
          <a:graphicData uri="http://schemas.openxmlformats.org/drawingml/2006/table">
            <a:tbl>
              <a:tblPr>
                <a:tableStyleId>{5C22544A-7EE6-4342-B048-85BDC9FD1C3A}</a:tableStyleId>
              </a:tblPr>
              <a:tblGrid>
                <a:gridCol w="1751150">
                  <a:extLst>
                    <a:ext uri="{9D8B030D-6E8A-4147-A177-3AD203B41FA5}">
                      <a16:colId xmlns:a16="http://schemas.microsoft.com/office/drawing/2014/main" val="3072411206"/>
                    </a:ext>
                  </a:extLst>
                </a:gridCol>
              </a:tblGrid>
              <a:tr h="1315755">
                <a:tc>
                  <a:txBody>
                    <a:bodyPr/>
                    <a:lstStyle/>
                    <a:p>
                      <a:pPr algn="l" fontAlgn="ctr"/>
                      <a:r>
                        <a:rPr lang="en-US" sz="1400" u="none" strike="noStrike" dirty="0">
                          <a:effectLst/>
                        </a:rPr>
                        <a:t>My patients understand that plaque control is important beyond oral health.</a:t>
                      </a:r>
                      <a:endParaRPr lang="en-US" sz="1400" b="0" i="0" u="none" strike="noStrike" dirty="0">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330197"/>
                  </a:ext>
                </a:extLst>
              </a:tr>
              <a:tr h="1724464">
                <a:tc>
                  <a:txBody>
                    <a:bodyPr/>
                    <a:lstStyle/>
                    <a:p>
                      <a:pPr algn="l" fontAlgn="ctr"/>
                      <a:r>
                        <a:rPr lang="en-US" sz="1400" u="none" strike="noStrike" dirty="0">
                          <a:effectLst/>
                        </a:rPr>
                        <a:t>My patients proactively ask me about the connection between oral health and overall health.</a:t>
                      </a:r>
                      <a:endParaRPr lang="en-US" sz="1400" b="0" i="0" u="none" strike="noStrike" dirty="0">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19838"/>
                  </a:ext>
                </a:extLst>
              </a:tr>
              <a:tr h="1615947">
                <a:tc>
                  <a:txBody>
                    <a:bodyPr/>
                    <a:lstStyle/>
                    <a:p>
                      <a:pPr algn="l" fontAlgn="ctr"/>
                      <a:r>
                        <a:rPr lang="en-US" sz="1400" u="none" strike="noStrike" dirty="0">
                          <a:effectLst/>
                        </a:rPr>
                        <a:t>My patients understand that periodontal disease can influence their overall health.</a:t>
                      </a:r>
                      <a:endParaRPr lang="en-US" sz="1400" b="0" i="0" u="none" strike="noStrike" dirty="0">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1287820"/>
                  </a:ext>
                </a:extLst>
              </a:tr>
            </a:tbl>
          </a:graphicData>
        </a:graphic>
      </p:graphicFrame>
      <p:sp>
        <p:nvSpPr>
          <p:cNvPr id="44" name="Title 1">
            <a:extLst>
              <a:ext uri="{FF2B5EF4-FFF2-40B4-BE49-F238E27FC236}">
                <a16:creationId xmlns:a16="http://schemas.microsoft.com/office/drawing/2014/main" id="{1A1A9141-E89D-41D7-9ECE-E281C6C8F277}"/>
              </a:ext>
            </a:extLst>
          </p:cNvPr>
          <p:cNvSpPr txBox="1">
            <a:spLocks/>
          </p:cNvSpPr>
          <p:nvPr/>
        </p:nvSpPr>
        <p:spPr>
          <a:xfrm>
            <a:off x="5172075" y="-37402"/>
            <a:ext cx="7175205" cy="531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Light" panose="020F0302020204030204"/>
                <a:ea typeface="+mj-ea"/>
                <a:cs typeface="+mj-cs"/>
              </a:rPr>
              <a:t>Please indicate how much you agree or disagree with each statement below. </a:t>
            </a:r>
          </a:p>
        </p:txBody>
      </p:sp>
      <p:sp>
        <p:nvSpPr>
          <p:cNvPr id="45" name="Title 1">
            <a:extLst>
              <a:ext uri="{FF2B5EF4-FFF2-40B4-BE49-F238E27FC236}">
                <a16:creationId xmlns:a16="http://schemas.microsoft.com/office/drawing/2014/main" id="{C24F5309-8C97-4208-BF3D-EF5D4877F752}"/>
              </a:ext>
            </a:extLst>
          </p:cNvPr>
          <p:cNvSpPr txBox="1">
            <a:spLocks/>
          </p:cNvSpPr>
          <p:nvPr/>
        </p:nvSpPr>
        <p:spPr>
          <a:xfrm>
            <a:off x="800974" y="1264157"/>
            <a:ext cx="4240091" cy="4775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Most respondents strongly or somewhat agree that patients understand there’s a link between plaque/periodontal disease and overall health.</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400" dirty="0">
              <a:solidFill>
                <a:prstClr val="black"/>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However, most patients are not proactively asking about it.</a:t>
            </a:r>
          </a:p>
          <a:p>
            <a:pPr marR="0" lvl="0" algn="l" defTabSz="914400" rtl="0" eaLnBrk="1" fontAlgn="auto" latinLnBrk="0" hangingPunct="1">
              <a:lnSpc>
                <a:spcPct val="90000"/>
              </a:lnSpc>
              <a:spcBef>
                <a:spcPct val="0"/>
              </a:spcBef>
              <a:spcAft>
                <a:spcPts val="0"/>
              </a:spcAft>
              <a:buClrTx/>
              <a:buSzTx/>
              <a:tabLst/>
              <a:defRPr/>
            </a:pPr>
            <a:endParaRPr lang="en-US" sz="2400" dirty="0">
              <a:solidFill>
                <a:prstClr val="black"/>
              </a:solidFill>
              <a:latin typeface="Calibri Light" panose="020F0302020204030204"/>
            </a:endParaRPr>
          </a:p>
          <a:p>
            <a:pPr marR="0" lvl="0" algn="l" defTabSz="914400" rtl="0" eaLnBrk="1" fontAlgn="auto" latinLnBrk="0" hangingPunct="1">
              <a:lnSpc>
                <a:spcPct val="90000"/>
              </a:lnSpc>
              <a:spcBef>
                <a:spcPct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R="0" lvl="0" algn="l" defTabSz="914400" rtl="0" eaLnBrk="1" fontAlgn="auto" latinLnBrk="0" hangingPunct="1">
              <a:lnSpc>
                <a:spcPct val="90000"/>
              </a:lnSpc>
              <a:spcBef>
                <a:spcPct val="0"/>
              </a:spcBef>
              <a:spcAft>
                <a:spcPts val="0"/>
              </a:spcAft>
              <a:buClrTx/>
              <a:buSzTx/>
              <a:tabLst/>
              <a:defRPr/>
            </a:pPr>
            <a:endParaRPr lang="en-US" sz="2400" dirty="0">
              <a:solidFill>
                <a:prstClr val="black"/>
              </a:solidFill>
              <a:latin typeface="Calibri Light" panose="020F0302020204030204"/>
            </a:endParaRPr>
          </a:p>
          <a:p>
            <a:pPr marR="0" lvl="0" algn="l" defTabSz="914400" rtl="0" eaLnBrk="1" fontAlgn="auto" latinLnBrk="0" hangingPunct="1">
              <a:lnSpc>
                <a:spcPct val="90000"/>
              </a:lnSpc>
              <a:spcBef>
                <a:spcPct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42" name="Chart 4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395840858"/>
              </p:ext>
            </p:extLst>
          </p:nvPr>
        </p:nvGraphicFramePr>
        <p:xfrm>
          <a:off x="7019927" y="554102"/>
          <a:ext cx="5169024" cy="5937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209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9C9FD-711C-47EF-81C7-961148D95040}"/>
              </a:ext>
            </a:extLst>
          </p:cNvPr>
          <p:cNvSpPr>
            <a:spLocks noGrp="1"/>
          </p:cNvSpPr>
          <p:nvPr>
            <p:ph type="title"/>
          </p:nvPr>
        </p:nvSpPr>
        <p:spPr>
          <a:xfrm>
            <a:off x="904777" y="2799390"/>
            <a:ext cx="3794760" cy="3072393"/>
          </a:xfrm>
        </p:spPr>
        <p:txBody>
          <a:bodyPr vert="horz" lIns="91440" tIns="45720" rIns="91440" bIns="45720" rtlCol="0" anchor="b">
            <a:noAutofit/>
          </a:bodyPr>
          <a:lstStyle/>
          <a:p>
            <a:br>
              <a:rPr lang="en-US" sz="1800" dirty="0"/>
            </a:br>
            <a:r>
              <a:rPr lang="en-US" sz="1800" dirty="0"/>
              <a:t> </a:t>
            </a:r>
            <a:endParaRPr lang="en-US" sz="1800" b="1" kern="1200" dirty="0">
              <a:solidFill>
                <a:schemeClr val="tx1"/>
              </a:solidFill>
              <a:latin typeface="+mj-lt"/>
              <a:ea typeface="+mj-ea"/>
              <a:cs typeface="+mj-cs"/>
            </a:endParaRPr>
          </a:p>
        </p:txBody>
      </p:sp>
      <p:grpSp>
        <p:nvGrpSpPr>
          <p:cNvPr id="20" name="Group 1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5472B2-B813-41BD-96B0-E5DDE1E82D4E}"/>
              </a:ext>
            </a:extLst>
          </p:cNvPr>
          <p:cNvSpPr txBox="1">
            <a:spLocks/>
          </p:cNvSpPr>
          <p:nvPr/>
        </p:nvSpPr>
        <p:spPr>
          <a:xfrm>
            <a:off x="986319" y="366538"/>
            <a:ext cx="10367481" cy="531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1" name="Picture 40">
            <a:extLst>
              <a:ext uri="{FF2B5EF4-FFF2-40B4-BE49-F238E27FC236}">
                <a16:creationId xmlns:a16="http://schemas.microsoft.com/office/drawing/2014/main" id="{CFF27921-60A5-486E-92D0-68C1E351D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3" name="Table 2">
            <a:extLst>
              <a:ext uri="{FF2B5EF4-FFF2-40B4-BE49-F238E27FC236}">
                <a16:creationId xmlns:a16="http://schemas.microsoft.com/office/drawing/2014/main" id="{40CE1E5E-AF70-4317-A803-F72ABB922E9F}"/>
              </a:ext>
            </a:extLst>
          </p:cNvPr>
          <p:cNvGraphicFramePr>
            <a:graphicFrameLocks noGrp="1"/>
          </p:cNvGraphicFramePr>
          <p:nvPr>
            <p:extLst>
              <p:ext uri="{D42A27DB-BD31-4B8C-83A1-F6EECF244321}">
                <p14:modId xmlns:p14="http://schemas.microsoft.com/office/powerpoint/2010/main" val="1888735099"/>
              </p:ext>
            </p:extLst>
          </p:nvPr>
        </p:nvGraphicFramePr>
        <p:xfrm>
          <a:off x="5293712" y="2036038"/>
          <a:ext cx="2301365" cy="4232937"/>
        </p:xfrm>
        <a:graphic>
          <a:graphicData uri="http://schemas.openxmlformats.org/drawingml/2006/table">
            <a:tbl>
              <a:tblPr>
                <a:tableStyleId>{5C22544A-7EE6-4342-B048-85BDC9FD1C3A}</a:tableStyleId>
              </a:tblPr>
              <a:tblGrid>
                <a:gridCol w="2301365">
                  <a:extLst>
                    <a:ext uri="{9D8B030D-6E8A-4147-A177-3AD203B41FA5}">
                      <a16:colId xmlns:a16="http://schemas.microsoft.com/office/drawing/2014/main" val="3072411206"/>
                    </a:ext>
                  </a:extLst>
                </a:gridCol>
              </a:tblGrid>
              <a:tr h="1283015">
                <a:tc>
                  <a:txBody>
                    <a:bodyPr/>
                    <a:lstStyle/>
                    <a:p>
                      <a:pPr algn="l" fontAlgn="ctr"/>
                      <a:r>
                        <a:rPr lang="en-US" sz="1400" u="none" strike="noStrike" dirty="0">
                          <a:effectLst/>
                        </a:rPr>
                        <a:t>I have all the information I need to explain the relationship between oral health and overall health to my patients.</a:t>
                      </a:r>
                      <a:endParaRPr lang="en-US" sz="1400" b="0" i="0" u="none" strike="noStrike" dirty="0">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1684107"/>
                  </a:ext>
                </a:extLst>
              </a:tr>
              <a:tr h="1361493">
                <a:tc>
                  <a:txBody>
                    <a:bodyPr/>
                    <a:lstStyle/>
                    <a:p>
                      <a:pPr algn="l" fontAlgn="ctr"/>
                      <a:r>
                        <a:rPr lang="en-US" sz="1400" u="none" strike="noStrike" dirty="0">
                          <a:effectLst/>
                        </a:rPr>
                        <a:t>I don’t have enough time to counsel patients about the relationship between oral health and overall health.</a:t>
                      </a:r>
                      <a:endParaRPr lang="en-US" sz="1400" b="0" i="0" u="none" strike="noStrike" dirty="0">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344521"/>
                  </a:ext>
                </a:extLst>
              </a:tr>
              <a:tr h="1588429">
                <a:tc>
                  <a:txBody>
                    <a:bodyPr/>
                    <a:lstStyle/>
                    <a:p>
                      <a:pPr algn="l" fontAlgn="ctr"/>
                      <a:r>
                        <a:rPr lang="en-US" sz="1400" u="none" strike="noStrike" dirty="0">
                          <a:effectLst/>
                        </a:rPr>
                        <a:t>There is a lot of news about the relationship between oral health and overall health, but there isn’t clear direction about how to put it into practice.</a:t>
                      </a:r>
                      <a:endParaRPr lang="en-US" sz="1400" b="0" i="0" u="none" strike="noStrike" dirty="0">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468352550"/>
                  </a:ext>
                </a:extLst>
              </a:tr>
            </a:tbl>
          </a:graphicData>
        </a:graphic>
      </p:graphicFrame>
      <p:sp>
        <p:nvSpPr>
          <p:cNvPr id="44" name="Title 1">
            <a:extLst>
              <a:ext uri="{FF2B5EF4-FFF2-40B4-BE49-F238E27FC236}">
                <a16:creationId xmlns:a16="http://schemas.microsoft.com/office/drawing/2014/main" id="{1A1A9141-E89D-41D7-9ECE-E281C6C8F277}"/>
              </a:ext>
            </a:extLst>
          </p:cNvPr>
          <p:cNvSpPr txBox="1">
            <a:spLocks/>
          </p:cNvSpPr>
          <p:nvPr/>
        </p:nvSpPr>
        <p:spPr>
          <a:xfrm>
            <a:off x="5172075" y="-37402"/>
            <a:ext cx="7175205" cy="531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800" b="1" dirty="0">
                <a:solidFill>
                  <a:schemeClr val="accent1"/>
                </a:solidFill>
              </a:rPr>
              <a:t>Please indicate how much you agree or disagree with each statement below. </a:t>
            </a:r>
          </a:p>
        </p:txBody>
      </p:sp>
      <p:sp>
        <p:nvSpPr>
          <p:cNvPr id="45" name="Title 1">
            <a:extLst>
              <a:ext uri="{FF2B5EF4-FFF2-40B4-BE49-F238E27FC236}">
                <a16:creationId xmlns:a16="http://schemas.microsoft.com/office/drawing/2014/main" id="{C24F5309-8C97-4208-BF3D-EF5D4877F752}"/>
              </a:ext>
            </a:extLst>
          </p:cNvPr>
          <p:cNvSpPr txBox="1">
            <a:spLocks/>
          </p:cNvSpPr>
          <p:nvPr/>
        </p:nvSpPr>
        <p:spPr>
          <a:xfrm>
            <a:off x="728608" y="3233984"/>
            <a:ext cx="4240091" cy="307239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There are opportunities to: </a:t>
            </a:r>
            <a:br>
              <a:rPr lang="en-US" sz="2400" dirty="0"/>
            </a:br>
            <a:br>
              <a:rPr lang="en-US" sz="2400" dirty="0"/>
            </a:br>
            <a:r>
              <a:rPr lang="en-US" sz="2400" dirty="0"/>
              <a:t>- provide dental hygienists with</a:t>
            </a:r>
            <a:br>
              <a:rPr lang="en-US" sz="2400" dirty="0"/>
            </a:br>
            <a:r>
              <a:rPr lang="en-US" sz="2400" dirty="0"/>
              <a:t>  more information on the oral-</a:t>
            </a:r>
            <a:br>
              <a:rPr lang="en-US" sz="2400" dirty="0"/>
            </a:br>
            <a:r>
              <a:rPr lang="en-US" sz="2400" dirty="0"/>
              <a:t>  systemic link to educate      </a:t>
            </a:r>
            <a:br>
              <a:rPr lang="en-US" sz="2400" dirty="0"/>
            </a:br>
            <a:r>
              <a:rPr lang="en-US" sz="2400" dirty="0"/>
              <a:t>  patients </a:t>
            </a:r>
            <a:br>
              <a:rPr lang="en-US" sz="2400" dirty="0"/>
            </a:br>
            <a:endParaRPr lang="en-US" sz="2400" dirty="0"/>
          </a:p>
          <a:p>
            <a:r>
              <a:rPr lang="en-US" sz="2400" dirty="0"/>
              <a:t>- increase time dental hygienists </a:t>
            </a:r>
            <a:br>
              <a:rPr lang="en-US" sz="2400" dirty="0"/>
            </a:br>
            <a:r>
              <a:rPr lang="en-US" sz="2400" dirty="0"/>
              <a:t>  have to counsel patients about </a:t>
            </a:r>
            <a:br>
              <a:rPr lang="en-US" sz="2400" dirty="0"/>
            </a:br>
            <a:r>
              <a:rPr lang="en-US" sz="2400" dirty="0"/>
              <a:t>  it </a:t>
            </a:r>
            <a:br>
              <a:rPr lang="en-US" sz="2400" dirty="0"/>
            </a:br>
            <a:endParaRPr lang="en-US" sz="2400" dirty="0"/>
          </a:p>
          <a:p>
            <a:r>
              <a:rPr lang="en-US" sz="2400" dirty="0"/>
              <a:t>- provide more direction about </a:t>
            </a:r>
            <a:br>
              <a:rPr lang="en-US" sz="2400" dirty="0"/>
            </a:br>
            <a:r>
              <a:rPr lang="en-US" sz="2400" dirty="0"/>
              <a:t>  how to put oral-systemic link  </a:t>
            </a:r>
            <a:br>
              <a:rPr lang="en-US" sz="2400" dirty="0"/>
            </a:br>
            <a:r>
              <a:rPr lang="en-US" sz="2400" dirty="0"/>
              <a:t>  news into practice</a:t>
            </a:r>
          </a:p>
          <a:p>
            <a:endParaRPr lang="en-US" sz="2400" dirty="0"/>
          </a:p>
          <a:p>
            <a:endParaRPr lang="en-US" sz="2400" dirty="0"/>
          </a:p>
        </p:txBody>
      </p:sp>
      <p:graphicFrame>
        <p:nvGraphicFramePr>
          <p:cNvPr id="46" name="Chart 4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403651778"/>
              </p:ext>
            </p:extLst>
          </p:nvPr>
        </p:nvGraphicFramePr>
        <p:xfrm>
          <a:off x="5499394" y="531081"/>
          <a:ext cx="6520565" cy="5763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72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1"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 name="Picture 40">
            <a:extLst>
              <a:ext uri="{FF2B5EF4-FFF2-40B4-BE49-F238E27FC236}">
                <a16:creationId xmlns:a16="http://schemas.microsoft.com/office/drawing/2014/main" id="{89209783-69F1-4EC9-AA5C-2D7141807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102" y="6269230"/>
            <a:ext cx="1730459" cy="540768"/>
          </a:xfrm>
          <a:prstGeom prst="rect">
            <a:avLst/>
          </a:prstGeom>
        </p:spPr>
      </p:pic>
      <p:graphicFrame>
        <p:nvGraphicFramePr>
          <p:cNvPr id="42" name="Chart 41">
            <a:extLst>
              <a:ext uri="{FF2B5EF4-FFF2-40B4-BE49-F238E27FC236}">
                <a16:creationId xmlns:a16="http://schemas.microsoft.com/office/drawing/2014/main" id="{7577CEED-865B-41BD-A581-CD54667A426A}"/>
              </a:ext>
            </a:extLst>
          </p:cNvPr>
          <p:cNvGraphicFramePr>
            <a:graphicFrameLocks/>
          </p:cNvGraphicFramePr>
          <p:nvPr>
            <p:extLst>
              <p:ext uri="{D42A27DB-BD31-4B8C-83A1-F6EECF244321}">
                <p14:modId xmlns:p14="http://schemas.microsoft.com/office/powerpoint/2010/main" val="1599855572"/>
              </p:ext>
            </p:extLst>
          </p:nvPr>
        </p:nvGraphicFramePr>
        <p:xfrm>
          <a:off x="5511014" y="1017276"/>
          <a:ext cx="6652558" cy="532233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080E12D5-521C-4FF6-AD2C-25742B7CC2F6}"/>
              </a:ext>
            </a:extLst>
          </p:cNvPr>
          <p:cNvSpPr>
            <a:spLocks noGrp="1"/>
          </p:cNvSpPr>
          <p:nvPr>
            <p:ph idx="1"/>
          </p:nvPr>
        </p:nvSpPr>
        <p:spPr>
          <a:xfrm>
            <a:off x="830145" y="1502772"/>
            <a:ext cx="4553273" cy="4351338"/>
          </a:xfrm>
        </p:spPr>
        <p:txBody>
          <a:bodyPr>
            <a:normAutofit/>
          </a:bodyPr>
          <a:lstStyle/>
          <a:p>
            <a:pPr marL="0" indent="0">
              <a:buNone/>
            </a:pPr>
            <a:r>
              <a:rPr lang="en-US" sz="2400" dirty="0"/>
              <a:t>Top resources for information about oral-systemic link:</a:t>
            </a:r>
          </a:p>
          <a:p>
            <a:pPr>
              <a:buFontTx/>
              <a:buChar char="-"/>
            </a:pPr>
            <a:r>
              <a:rPr lang="en-US" sz="2400" dirty="0"/>
              <a:t>Peer-reviewed journals 83%</a:t>
            </a:r>
          </a:p>
          <a:p>
            <a:pPr>
              <a:buFontTx/>
              <a:buChar char="-"/>
            </a:pPr>
            <a:r>
              <a:rPr lang="en-US" sz="2400" dirty="0"/>
              <a:t>CE courses and webinars 80%</a:t>
            </a:r>
          </a:p>
          <a:p>
            <a:pPr>
              <a:buFontTx/>
              <a:buChar char="-"/>
            </a:pPr>
            <a:r>
              <a:rPr lang="en-US" sz="2400" dirty="0"/>
              <a:t>Professional magazines 63%</a:t>
            </a:r>
          </a:p>
          <a:p>
            <a:pPr>
              <a:buFontTx/>
              <a:buChar char="-"/>
            </a:pPr>
            <a:r>
              <a:rPr lang="en-US" sz="2400" dirty="0"/>
              <a:t>Colleagues 58%</a:t>
            </a:r>
          </a:p>
          <a:p>
            <a:pPr marL="0" indent="0">
              <a:buNone/>
            </a:pPr>
            <a:endParaRPr lang="en-US" sz="2400" dirty="0"/>
          </a:p>
        </p:txBody>
      </p:sp>
      <p:sp>
        <p:nvSpPr>
          <p:cNvPr id="6" name="Rectangle 5">
            <a:extLst>
              <a:ext uri="{FF2B5EF4-FFF2-40B4-BE49-F238E27FC236}">
                <a16:creationId xmlns:a16="http://schemas.microsoft.com/office/drawing/2014/main" id="{7DB27EF4-8A51-471F-B0BF-B891C76D2F4D}"/>
              </a:ext>
            </a:extLst>
          </p:cNvPr>
          <p:cNvSpPr/>
          <p:nvPr/>
        </p:nvSpPr>
        <p:spPr>
          <a:xfrm>
            <a:off x="5692416" y="37218"/>
            <a:ext cx="6499584" cy="923330"/>
          </a:xfrm>
          <a:prstGeom prst="rect">
            <a:avLst/>
          </a:prstGeom>
        </p:spPr>
        <p:txBody>
          <a:bodyPr wrap="square">
            <a:spAutoFit/>
          </a:bodyPr>
          <a:lstStyle/>
          <a:p>
            <a:r>
              <a:rPr lang="en-US" dirty="0">
                <a:solidFill>
                  <a:schemeClr val="accent1"/>
                </a:solidFill>
              </a:rPr>
              <a:t>Which sources, if any, do you rely on for information about the relationship between oral health and overall health?  (Check all that apply) </a:t>
            </a:r>
          </a:p>
        </p:txBody>
      </p:sp>
    </p:spTree>
    <p:extLst>
      <p:ext uri="{BB962C8B-B14F-4D97-AF65-F5344CB8AC3E}">
        <p14:creationId xmlns:p14="http://schemas.microsoft.com/office/powerpoint/2010/main" val="245997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9C9FD-711C-47EF-81C7-961148D95040}"/>
              </a:ext>
            </a:extLst>
          </p:cNvPr>
          <p:cNvSpPr>
            <a:spLocks noGrp="1"/>
          </p:cNvSpPr>
          <p:nvPr>
            <p:ph type="title"/>
          </p:nvPr>
        </p:nvSpPr>
        <p:spPr>
          <a:xfrm>
            <a:off x="892847" y="1973598"/>
            <a:ext cx="3794760" cy="3072393"/>
          </a:xfrm>
        </p:spPr>
        <p:txBody>
          <a:bodyPr vert="horz" lIns="91440" tIns="45720" rIns="91440" bIns="45720" rtlCol="0" anchor="b">
            <a:noAutofit/>
          </a:bodyPr>
          <a:lstStyle/>
          <a:p>
            <a:r>
              <a:rPr lang="en-US" sz="2800" dirty="0"/>
              <a:t>60% of respondents said p</a:t>
            </a:r>
            <a:r>
              <a:rPr lang="en-US" sz="2800" kern="1200" dirty="0">
                <a:solidFill>
                  <a:schemeClr val="tx1"/>
                </a:solidFill>
                <a:latin typeface="+mj-lt"/>
                <a:ea typeface="+mj-ea"/>
                <a:cs typeface="+mj-cs"/>
              </a:rPr>
              <a:t>atients view Oral Health Professionals as primary source for oral-systemic link information</a:t>
            </a: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grpSp>
        <p:nvGrpSpPr>
          <p:cNvPr id="20" name="Group 1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5472B2-B813-41BD-96B0-E5DDE1E82D4E}"/>
              </a:ext>
            </a:extLst>
          </p:cNvPr>
          <p:cNvSpPr txBox="1">
            <a:spLocks/>
          </p:cNvSpPr>
          <p:nvPr/>
        </p:nvSpPr>
        <p:spPr>
          <a:xfrm>
            <a:off x="986319" y="366538"/>
            <a:ext cx="10367481" cy="531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4A83F4EA-84C7-42DA-BCBB-635F205745BE}"/>
              </a:ext>
            </a:extLst>
          </p:cNvPr>
          <p:cNvSpPr txBox="1"/>
          <p:nvPr/>
        </p:nvSpPr>
        <p:spPr>
          <a:xfrm>
            <a:off x="5875384" y="306115"/>
            <a:ext cx="5206490" cy="830997"/>
          </a:xfrm>
          <a:prstGeom prst="rect">
            <a:avLst/>
          </a:prstGeom>
          <a:noFill/>
        </p:spPr>
        <p:txBody>
          <a:bodyPr wrap="square" rtlCol="0">
            <a:spAutoFit/>
          </a:bodyPr>
          <a:lstStyle/>
          <a:p>
            <a:pPr lvl="0"/>
            <a:r>
              <a:rPr lang="en-US" sz="1600" b="1" dirty="0">
                <a:solidFill>
                  <a:srgbClr val="4472C4">
                    <a:lumMod val="60000"/>
                    <a:lumOff val="40000"/>
                  </a:srgbClr>
                </a:solidFill>
              </a:rPr>
              <a:t>Whom do you think patients consider as their PRIMARY source of information regarding the relationship between oral health and overall health? </a:t>
            </a:r>
            <a:endParaRPr kumimoji="0" lang="en-US" sz="16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CFF27921-60A5-486E-92D0-68C1E351D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43" name="Chart 42">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603438139"/>
              </p:ext>
            </p:extLst>
          </p:nvPr>
        </p:nvGraphicFramePr>
        <p:xfrm>
          <a:off x="5779045" y="1596350"/>
          <a:ext cx="5806529" cy="4551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037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9C9FD-711C-47EF-81C7-961148D95040}"/>
              </a:ext>
            </a:extLst>
          </p:cNvPr>
          <p:cNvSpPr>
            <a:spLocks noGrp="1"/>
          </p:cNvSpPr>
          <p:nvPr>
            <p:ph type="title"/>
          </p:nvPr>
        </p:nvSpPr>
        <p:spPr>
          <a:xfrm>
            <a:off x="899334" y="2964561"/>
            <a:ext cx="3980378" cy="3072393"/>
          </a:xfrm>
        </p:spPr>
        <p:txBody>
          <a:bodyPr vert="horz" lIns="91440" tIns="45720" rIns="91440" bIns="45720" rtlCol="0" anchor="b">
            <a:noAutofit/>
          </a:bodyPr>
          <a:lstStyle/>
          <a:p>
            <a:r>
              <a:rPr lang="en-US" sz="3200" dirty="0"/>
              <a:t>Oral health practices receiving highest “extremely important” rating for reducing risk for systemic diseases: </a:t>
            </a:r>
            <a:br>
              <a:rPr lang="en-US" sz="3200" dirty="0"/>
            </a:br>
            <a:br>
              <a:rPr lang="en-US" sz="2400" dirty="0"/>
            </a:br>
            <a:r>
              <a:rPr lang="en-US" sz="2400" dirty="0"/>
              <a:t>- Remove plaque regularly via </a:t>
            </a:r>
            <a:br>
              <a:rPr lang="en-US" sz="2400" dirty="0"/>
            </a:br>
            <a:r>
              <a:rPr lang="en-US" sz="2400" dirty="0"/>
              <a:t>  toothbrushing 91%</a:t>
            </a:r>
            <a:br>
              <a:rPr lang="en-US" sz="2400" dirty="0"/>
            </a:br>
            <a:r>
              <a:rPr lang="en-US" sz="2400" dirty="0"/>
              <a:t>- Managing periodontal </a:t>
            </a:r>
            <a:br>
              <a:rPr lang="en-US" sz="2400" dirty="0"/>
            </a:br>
            <a:r>
              <a:rPr lang="en-US" sz="2400" dirty="0"/>
              <a:t>  disease 90%</a:t>
            </a:r>
            <a:br>
              <a:rPr lang="en-US" sz="2400" dirty="0"/>
            </a:br>
            <a:r>
              <a:rPr lang="en-US" sz="2400" dirty="0"/>
              <a:t>- Interdental cleaning 82%</a:t>
            </a:r>
            <a:br>
              <a:rPr lang="en-US" sz="2400" dirty="0"/>
            </a:br>
            <a:r>
              <a:rPr lang="en-US" sz="2400" dirty="0"/>
              <a:t>- Reducing gingival bleeding </a:t>
            </a:r>
            <a:br>
              <a:rPr lang="en-US" sz="2400" dirty="0"/>
            </a:br>
            <a:r>
              <a:rPr lang="en-US" sz="2400" dirty="0"/>
              <a:t>  81%</a:t>
            </a:r>
            <a:endParaRPr lang="en-US" sz="2400" kern="1200" dirty="0">
              <a:solidFill>
                <a:schemeClr val="tx1"/>
              </a:solidFill>
              <a:latin typeface="+mj-lt"/>
              <a:ea typeface="+mj-ea"/>
              <a:cs typeface="+mj-cs"/>
            </a:endParaRPr>
          </a:p>
        </p:txBody>
      </p:sp>
      <p:grpSp>
        <p:nvGrpSpPr>
          <p:cNvPr id="20" name="Group 1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5472B2-B813-41BD-96B0-E5DDE1E82D4E}"/>
              </a:ext>
            </a:extLst>
          </p:cNvPr>
          <p:cNvSpPr txBox="1">
            <a:spLocks/>
          </p:cNvSpPr>
          <p:nvPr/>
        </p:nvSpPr>
        <p:spPr>
          <a:xfrm>
            <a:off x="986319" y="366538"/>
            <a:ext cx="10367481" cy="531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4A83F4EA-84C7-42DA-BCBB-635F205745BE}"/>
              </a:ext>
            </a:extLst>
          </p:cNvPr>
          <p:cNvSpPr txBox="1"/>
          <p:nvPr/>
        </p:nvSpPr>
        <p:spPr>
          <a:xfrm>
            <a:off x="5457951" y="116466"/>
            <a:ext cx="6477597" cy="584775"/>
          </a:xfrm>
          <a:prstGeom prst="rect">
            <a:avLst/>
          </a:prstGeom>
          <a:noFill/>
        </p:spPr>
        <p:txBody>
          <a:bodyPr wrap="square" rtlCol="0">
            <a:spAutoFit/>
          </a:bodyPr>
          <a:lstStyle/>
          <a:p>
            <a:pPr lvl="0"/>
            <a:r>
              <a:rPr lang="en-US" sz="1600" dirty="0">
                <a:solidFill>
                  <a:srgbClr val="4472C4">
                    <a:lumMod val="60000"/>
                    <a:lumOff val="40000"/>
                  </a:srgbClr>
                </a:solidFill>
              </a:rPr>
              <a:t>How important are each of the following oral health practices to reduce a patient’s risk for systemic diseases (e.g., cardiovascular disease, diabetes)? </a:t>
            </a:r>
            <a:endParaRPr kumimoji="0" lang="en-US" sz="16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CFF27921-60A5-486E-92D0-68C1E351D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42" name="Chart 41">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527318083"/>
              </p:ext>
            </p:extLst>
          </p:nvPr>
        </p:nvGraphicFramePr>
        <p:xfrm>
          <a:off x="5357876" y="748625"/>
          <a:ext cx="6413500" cy="574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A24AB96C-E8B1-4C04-899E-65A8709C45D2}"/>
              </a:ext>
            </a:extLst>
          </p:cNvPr>
          <p:cNvGraphicFramePr>
            <a:graphicFrameLocks noGrp="1"/>
          </p:cNvGraphicFramePr>
          <p:nvPr>
            <p:extLst>
              <p:ext uri="{D42A27DB-BD31-4B8C-83A1-F6EECF244321}">
                <p14:modId xmlns:p14="http://schemas.microsoft.com/office/powerpoint/2010/main" val="1795519921"/>
              </p:ext>
            </p:extLst>
          </p:nvPr>
        </p:nvGraphicFramePr>
        <p:xfrm>
          <a:off x="5357876" y="1754371"/>
          <a:ext cx="2710521" cy="4445079"/>
        </p:xfrm>
        <a:graphic>
          <a:graphicData uri="http://schemas.openxmlformats.org/drawingml/2006/table">
            <a:tbl>
              <a:tblPr>
                <a:tableStyleId>{5C22544A-7EE6-4342-B048-85BDC9FD1C3A}</a:tableStyleId>
              </a:tblPr>
              <a:tblGrid>
                <a:gridCol w="2710521">
                  <a:extLst>
                    <a:ext uri="{9D8B030D-6E8A-4147-A177-3AD203B41FA5}">
                      <a16:colId xmlns:a16="http://schemas.microsoft.com/office/drawing/2014/main" val="26650623"/>
                    </a:ext>
                  </a:extLst>
                </a:gridCol>
              </a:tblGrid>
              <a:tr h="542929">
                <a:tc>
                  <a:txBody>
                    <a:bodyPr/>
                    <a:lstStyle/>
                    <a:p>
                      <a:pPr algn="l" fontAlgn="ctr"/>
                      <a:r>
                        <a:rPr lang="en-US" sz="1400" u="none" strike="noStrike" dirty="0">
                          <a:effectLst/>
                          <a:latin typeface="+mn-lt"/>
                        </a:rPr>
                        <a:t>Reducing gingival bleeding</a:t>
                      </a:r>
                      <a:endParaRPr lang="en-US" sz="1400" b="0" i="0" u="none" strike="noStrike" dirty="0">
                        <a:effectLst/>
                        <a:latin typeface="+mn-lt"/>
                      </a:endParaRP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406566"/>
                  </a:ext>
                </a:extLst>
              </a:tr>
              <a:tr h="772226">
                <a:tc>
                  <a:txBody>
                    <a:bodyPr/>
                    <a:lstStyle/>
                    <a:p>
                      <a:pPr algn="l" fontAlgn="ctr"/>
                      <a:r>
                        <a:rPr lang="en-US" sz="1400" u="none" strike="noStrike" dirty="0">
                          <a:effectLst/>
                          <a:latin typeface="+mn-lt"/>
                        </a:rPr>
                        <a:t>Regular dental prophylaxis</a:t>
                      </a:r>
                      <a:endParaRPr lang="en-US" sz="14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620547"/>
                  </a:ext>
                </a:extLst>
              </a:tr>
              <a:tr h="542929">
                <a:tc>
                  <a:txBody>
                    <a:bodyPr/>
                    <a:lstStyle/>
                    <a:p>
                      <a:pPr algn="l" fontAlgn="ctr"/>
                      <a:r>
                        <a:rPr lang="en-US" sz="1400" u="none" strike="noStrike" dirty="0">
                          <a:effectLst/>
                          <a:latin typeface="+mn-lt"/>
                        </a:rPr>
                        <a:t>Managing periodontal disease</a:t>
                      </a:r>
                      <a:endParaRPr lang="en-US" sz="14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554351"/>
                  </a:ext>
                </a:extLst>
              </a:tr>
              <a:tr h="914700">
                <a:tc>
                  <a:txBody>
                    <a:bodyPr/>
                    <a:lstStyle/>
                    <a:p>
                      <a:pPr algn="l" fontAlgn="ctr"/>
                      <a:r>
                        <a:rPr lang="en-US" sz="1400" u="none" strike="noStrike" dirty="0">
                          <a:effectLst/>
                          <a:latin typeface="+mn-lt"/>
                        </a:rPr>
                        <a:t>Controlling plaque regrowth with an antimicrobial rinse</a:t>
                      </a:r>
                      <a:endParaRPr lang="en-US" sz="14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6012434"/>
                  </a:ext>
                </a:extLst>
              </a:tr>
              <a:tr h="693431">
                <a:tc>
                  <a:txBody>
                    <a:bodyPr/>
                    <a:lstStyle/>
                    <a:p>
                      <a:pPr algn="l" fontAlgn="ctr"/>
                      <a:r>
                        <a:rPr lang="en-US" sz="1400" u="none" strike="noStrike" dirty="0">
                          <a:effectLst/>
                          <a:latin typeface="+mn-lt"/>
                        </a:rPr>
                        <a:t>Controlling plaque regrowth with an antimicrobial paste</a:t>
                      </a:r>
                      <a:endParaRPr lang="en-US" sz="14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9557252"/>
                  </a:ext>
                </a:extLst>
              </a:tr>
              <a:tr h="435935">
                <a:tc>
                  <a:txBody>
                    <a:bodyPr/>
                    <a:lstStyle/>
                    <a:p>
                      <a:pPr algn="l" fontAlgn="ctr"/>
                      <a:r>
                        <a:rPr lang="en-US" sz="1400" u="none" strike="noStrike" dirty="0">
                          <a:effectLst/>
                          <a:latin typeface="+mn-lt"/>
                        </a:rPr>
                        <a:t>Interdental cleaning</a:t>
                      </a:r>
                      <a:endParaRPr lang="en-US" sz="14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335104"/>
                  </a:ext>
                </a:extLst>
              </a:tr>
              <a:tr h="542929">
                <a:tc>
                  <a:txBody>
                    <a:bodyPr/>
                    <a:lstStyle/>
                    <a:p>
                      <a:pPr algn="l" fontAlgn="ctr"/>
                      <a:r>
                        <a:rPr lang="en-US" sz="1400" u="none" strike="noStrike" dirty="0">
                          <a:effectLst/>
                          <a:latin typeface="+mn-lt"/>
                        </a:rPr>
                        <a:t>Removing plaque regularly via toothbrushing</a:t>
                      </a:r>
                      <a:endParaRPr lang="en-US" sz="1400" b="0" i="0" u="none" strike="noStrike" dirty="0">
                        <a:effectLst/>
                        <a:latin typeface="+mn-lt"/>
                      </a:endParaRP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37689804"/>
                  </a:ext>
                </a:extLst>
              </a:tr>
            </a:tbl>
          </a:graphicData>
        </a:graphic>
      </p:graphicFrame>
    </p:spTree>
    <p:extLst>
      <p:ext uri="{BB962C8B-B14F-4D97-AF65-F5344CB8AC3E}">
        <p14:creationId xmlns:p14="http://schemas.microsoft.com/office/powerpoint/2010/main" val="271002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4E6597-DFC9-4067-BF7F-CAD2BD56F351}"/>
              </a:ext>
            </a:extLst>
          </p:cNvPr>
          <p:cNvSpPr>
            <a:spLocks noGrp="1"/>
          </p:cNvSpPr>
          <p:nvPr>
            <p:ph type="title"/>
          </p:nvPr>
        </p:nvSpPr>
        <p:spPr>
          <a:xfrm>
            <a:off x="1055944" y="1892803"/>
            <a:ext cx="3918888" cy="3072393"/>
          </a:xfrm>
        </p:spPr>
        <p:txBody>
          <a:bodyPr vert="horz" lIns="91440" tIns="45720" rIns="91440" bIns="45720" rtlCol="0" anchor="b">
            <a:normAutofit/>
          </a:bodyPr>
          <a:lstStyle/>
          <a:p>
            <a:r>
              <a:rPr lang="en-US" sz="3100" kern="1200" dirty="0">
                <a:solidFill>
                  <a:schemeClr val="tx1"/>
                </a:solidFill>
                <a:latin typeface="+mj-lt"/>
                <a:ea typeface="+mj-ea"/>
                <a:cs typeface="+mj-cs"/>
              </a:rPr>
              <a:t>Dental hygienists want general and disease-specific information about oral-systemic link </a:t>
            </a:r>
            <a:br>
              <a:rPr lang="en-US" sz="3100" kern="1200" dirty="0">
                <a:solidFill>
                  <a:schemeClr val="tx1"/>
                </a:solidFill>
                <a:latin typeface="+mj-lt"/>
                <a:ea typeface="+mj-ea"/>
                <a:cs typeface="+mj-cs"/>
              </a:rPr>
            </a:br>
            <a:br>
              <a:rPr lang="en-US" sz="3100" kern="1200" dirty="0">
                <a:solidFill>
                  <a:schemeClr val="tx1"/>
                </a:solidFill>
                <a:latin typeface="+mj-lt"/>
                <a:ea typeface="+mj-ea"/>
                <a:cs typeface="+mj-cs"/>
              </a:rPr>
            </a:br>
            <a:endParaRPr lang="en-US" sz="31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52800FCB-D137-430A-B13A-30D230021E58}"/>
              </a:ext>
            </a:extLst>
          </p:cNvPr>
          <p:cNvSpPr txBox="1"/>
          <p:nvPr/>
        </p:nvSpPr>
        <p:spPr>
          <a:xfrm>
            <a:off x="5601789" y="370589"/>
            <a:ext cx="5719465" cy="369332"/>
          </a:xfrm>
          <a:prstGeom prst="rect">
            <a:avLst/>
          </a:prstGeom>
          <a:noFill/>
        </p:spPr>
        <p:txBody>
          <a:bodyPr wrap="square" rtlCol="0">
            <a:spAutoFit/>
          </a:bodyPr>
          <a:lstStyle/>
          <a:p>
            <a:pPr>
              <a:spcAft>
                <a:spcPts val="600"/>
              </a:spcAft>
            </a:pPr>
            <a:r>
              <a:rPr lang="en-US" b="1" dirty="0">
                <a:solidFill>
                  <a:schemeClr val="accent1">
                    <a:lumMod val="60000"/>
                    <a:lumOff val="40000"/>
                  </a:schemeClr>
                </a:solidFill>
              </a:rPr>
              <a:t>What information is most important to you? </a:t>
            </a:r>
          </a:p>
        </p:txBody>
      </p:sp>
      <p:pic>
        <p:nvPicPr>
          <p:cNvPr id="40" name="Picture 39">
            <a:extLst>
              <a:ext uri="{FF2B5EF4-FFF2-40B4-BE49-F238E27FC236}">
                <a16:creationId xmlns:a16="http://schemas.microsoft.com/office/drawing/2014/main" id="{3BBE993B-750D-4246-97E9-28F2C89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7" y="6244080"/>
            <a:ext cx="1730459" cy="540768"/>
          </a:xfrm>
          <a:prstGeom prst="rect">
            <a:avLst/>
          </a:prstGeom>
        </p:spPr>
      </p:pic>
      <p:graphicFrame>
        <p:nvGraphicFramePr>
          <p:cNvPr id="43" name="Chart 42">
            <a:extLst>
              <a:ext uri="{FF2B5EF4-FFF2-40B4-BE49-F238E27FC236}">
                <a16:creationId xmlns:a16="http://schemas.microsoft.com/office/drawing/2014/main" id="{B6CB7725-6E28-41DF-AFAB-991AE478750F}"/>
              </a:ext>
            </a:extLst>
          </p:cNvPr>
          <p:cNvGraphicFramePr>
            <a:graphicFrameLocks/>
          </p:cNvGraphicFramePr>
          <p:nvPr>
            <p:extLst>
              <p:ext uri="{D42A27DB-BD31-4B8C-83A1-F6EECF244321}">
                <p14:modId xmlns:p14="http://schemas.microsoft.com/office/powerpoint/2010/main" val="120953298"/>
              </p:ext>
            </p:extLst>
          </p:nvPr>
        </p:nvGraphicFramePr>
        <p:xfrm>
          <a:off x="5779046" y="1192532"/>
          <a:ext cx="6140052" cy="4625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035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39ACEE-8CC2-47E8-A02E-C9EB99AAAAE3}"/>
              </a:ext>
            </a:extLst>
          </p:cNvPr>
          <p:cNvSpPr>
            <a:spLocks noGrp="1"/>
          </p:cNvSpPr>
          <p:nvPr>
            <p:ph type="title"/>
          </p:nvPr>
        </p:nvSpPr>
        <p:spPr>
          <a:xfrm>
            <a:off x="778933" y="1200457"/>
            <a:ext cx="4523774" cy="4075386"/>
          </a:xfrm>
        </p:spPr>
        <p:txBody>
          <a:bodyPr anchor="ctr">
            <a:normAutofit/>
          </a:bodyPr>
          <a:lstStyle/>
          <a:p>
            <a:r>
              <a:rPr lang="en-US" sz="3800" dirty="0"/>
              <a:t>Most desired format for information on oral-systemic link:</a:t>
            </a:r>
            <a:br>
              <a:rPr lang="en-US" sz="3800" dirty="0"/>
            </a:br>
            <a:r>
              <a:rPr lang="en-US" sz="2300" dirty="0"/>
              <a:t>-Printable material/pamphlets (71%)</a:t>
            </a:r>
            <a:br>
              <a:rPr lang="en-US" sz="2300" dirty="0"/>
            </a:br>
            <a:r>
              <a:rPr lang="en-US" sz="2300" dirty="0"/>
              <a:t>-Online videos (54%)</a:t>
            </a:r>
            <a:br>
              <a:rPr lang="en-US" sz="2300" dirty="0"/>
            </a:br>
            <a:r>
              <a:rPr lang="en-US" sz="2300" dirty="0"/>
              <a:t>-Chairside laminates (51%)</a:t>
            </a:r>
            <a:br>
              <a:rPr lang="en-US" sz="3800" dirty="0"/>
            </a:br>
            <a:endParaRPr lang="en-US" sz="3800" dirty="0"/>
          </a:p>
        </p:txBody>
      </p:sp>
      <p:grpSp>
        <p:nvGrpSpPr>
          <p:cNvPr id="17" name="Group 16">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8"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4">
            <a:extLst>
              <a:ext uri="{FF2B5EF4-FFF2-40B4-BE49-F238E27FC236}">
                <a16:creationId xmlns:a16="http://schemas.microsoft.com/office/drawing/2014/main" id="{5718FB38-F9A4-401E-8149-6C9BBFFEF9AE}"/>
              </a:ext>
            </a:extLst>
          </p:cNvPr>
          <p:cNvSpPr txBox="1"/>
          <p:nvPr/>
        </p:nvSpPr>
        <p:spPr>
          <a:xfrm>
            <a:off x="6096000" y="125858"/>
            <a:ext cx="5738555" cy="9233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accent1">
                    <a:lumMod val="60000"/>
                    <a:lumOff val="40000"/>
                  </a:schemeClr>
                </a:solidFill>
              </a:rPr>
              <a:t> In what format would you prefer to receive patient education materials on the relationship between oral health and overall health? (Check all that apply) </a:t>
            </a:r>
          </a:p>
        </p:txBody>
      </p:sp>
      <p:pic>
        <p:nvPicPr>
          <p:cNvPr id="38" name="Picture 37">
            <a:extLst>
              <a:ext uri="{FF2B5EF4-FFF2-40B4-BE49-F238E27FC236}">
                <a16:creationId xmlns:a16="http://schemas.microsoft.com/office/drawing/2014/main" id="{B7C8CE4E-B3EB-4330-8F47-5C5AFB4B4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102" y="6269230"/>
            <a:ext cx="1730459" cy="540768"/>
          </a:xfrm>
          <a:prstGeom prst="rect">
            <a:avLst/>
          </a:prstGeom>
        </p:spPr>
      </p:pic>
      <p:graphicFrame>
        <p:nvGraphicFramePr>
          <p:cNvPr id="40" name="Chart 39">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776566894"/>
              </p:ext>
            </p:extLst>
          </p:nvPr>
        </p:nvGraphicFramePr>
        <p:xfrm>
          <a:off x="6026185" y="1235991"/>
          <a:ext cx="5877947" cy="5107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402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0EDF680-0EE3-4077-A0FB-FFC1F6928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D073CE-149E-4318-86E6-CC6D88211378}"/>
              </a:ext>
            </a:extLst>
          </p:cNvPr>
          <p:cNvSpPr>
            <a:spLocks noGrp="1"/>
          </p:cNvSpPr>
          <p:nvPr>
            <p:ph type="title"/>
          </p:nvPr>
        </p:nvSpPr>
        <p:spPr>
          <a:xfrm>
            <a:off x="1166647" y="801277"/>
            <a:ext cx="4376313" cy="2141046"/>
          </a:xfrm>
        </p:spPr>
        <p:txBody>
          <a:bodyPr>
            <a:normAutofit/>
          </a:bodyPr>
          <a:lstStyle/>
          <a:p>
            <a:r>
              <a:rPr lang="en-US" sz="4200" dirty="0"/>
              <a:t>Other IFDH Survey Results </a:t>
            </a:r>
          </a:p>
        </p:txBody>
      </p:sp>
      <p:sp>
        <p:nvSpPr>
          <p:cNvPr id="44" name="Rectangle 4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E2023A6B-474A-4C72-AE9E-7E61B1FA02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7" name="Rectangle 64">
              <a:extLst>
                <a:ext uri="{FF2B5EF4-FFF2-40B4-BE49-F238E27FC236}">
                  <a16:creationId xmlns:a16="http://schemas.microsoft.com/office/drawing/2014/main" id="{B0BBC543-6642-481D-A486-49842369D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6">
              <a:extLst>
                <a:ext uri="{FF2B5EF4-FFF2-40B4-BE49-F238E27FC236}">
                  <a16:creationId xmlns:a16="http://schemas.microsoft.com/office/drawing/2014/main" id="{916731A1-B127-427A-9AA6-8CE75940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4">
              <a:extLst>
                <a:ext uri="{FF2B5EF4-FFF2-40B4-BE49-F238E27FC236}">
                  <a16:creationId xmlns:a16="http://schemas.microsoft.com/office/drawing/2014/main" id="{FCC7D3E6-CDAF-44CE-871A-7AA790B12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6">
              <a:extLst>
                <a:ext uri="{FF2B5EF4-FFF2-40B4-BE49-F238E27FC236}">
                  <a16:creationId xmlns:a16="http://schemas.microsoft.com/office/drawing/2014/main" id="{C732796F-4C2A-4B12-A428-1DD98D3CB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4">
              <a:extLst>
                <a:ext uri="{FF2B5EF4-FFF2-40B4-BE49-F238E27FC236}">
                  <a16:creationId xmlns:a16="http://schemas.microsoft.com/office/drawing/2014/main" id="{2D7CDE26-B570-4FD9-BE55-42F3B5DC9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6">
              <a:extLst>
                <a:ext uri="{FF2B5EF4-FFF2-40B4-BE49-F238E27FC236}">
                  <a16:creationId xmlns:a16="http://schemas.microsoft.com/office/drawing/2014/main" id="{751365D3-D87E-418A-A5B3-9FBA4D5B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4">
              <a:extLst>
                <a:ext uri="{FF2B5EF4-FFF2-40B4-BE49-F238E27FC236}">
                  <a16:creationId xmlns:a16="http://schemas.microsoft.com/office/drawing/2014/main" id="{21511E1A-481B-4B7A-9144-951E87128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6">
              <a:extLst>
                <a:ext uri="{FF2B5EF4-FFF2-40B4-BE49-F238E27FC236}">
                  <a16:creationId xmlns:a16="http://schemas.microsoft.com/office/drawing/2014/main" id="{0FA45996-5B6A-4CFA-A088-389C8CBB1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4">
              <a:extLst>
                <a:ext uri="{FF2B5EF4-FFF2-40B4-BE49-F238E27FC236}">
                  <a16:creationId xmlns:a16="http://schemas.microsoft.com/office/drawing/2014/main" id="{C8EF3915-67C8-4B11-8DA1-8D36AF381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6">
              <a:extLst>
                <a:ext uri="{FF2B5EF4-FFF2-40B4-BE49-F238E27FC236}">
                  <a16:creationId xmlns:a16="http://schemas.microsoft.com/office/drawing/2014/main" id="{67C6CE21-5336-4BED-9E43-F9DA89FF5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14482BB9-B2F4-4FE2-A8AE-DDE3AE1CE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45983752-71E2-4888-BA93-7B535A5DD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4">
              <a:extLst>
                <a:ext uri="{FF2B5EF4-FFF2-40B4-BE49-F238E27FC236}">
                  <a16:creationId xmlns:a16="http://schemas.microsoft.com/office/drawing/2014/main" id="{007BD6B4-655D-4EA6-890A-EBC46AD9D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6">
              <a:extLst>
                <a:ext uri="{FF2B5EF4-FFF2-40B4-BE49-F238E27FC236}">
                  <a16:creationId xmlns:a16="http://schemas.microsoft.com/office/drawing/2014/main" id="{CE04D955-6B26-4799-A26E-EEC52ED3D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4">
              <a:extLst>
                <a:ext uri="{FF2B5EF4-FFF2-40B4-BE49-F238E27FC236}">
                  <a16:creationId xmlns:a16="http://schemas.microsoft.com/office/drawing/2014/main" id="{16D59A37-B397-46C7-8C07-C15E3F1B2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6">
              <a:extLst>
                <a:ext uri="{FF2B5EF4-FFF2-40B4-BE49-F238E27FC236}">
                  <a16:creationId xmlns:a16="http://schemas.microsoft.com/office/drawing/2014/main" id="{C9DE589C-4B40-4E46-B86C-B8A631D98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740EAE1B-DF39-4048-9330-71AC77364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6">
              <a:extLst>
                <a:ext uri="{FF2B5EF4-FFF2-40B4-BE49-F238E27FC236}">
                  <a16:creationId xmlns:a16="http://schemas.microsoft.com/office/drawing/2014/main" id="{10CB22A5-5D4C-4377-975B-EFEDB44D6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170B36B0-AFFF-4BFC-A38C-4093BBFD8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6">
              <a:extLst>
                <a:ext uri="{FF2B5EF4-FFF2-40B4-BE49-F238E27FC236}">
                  <a16:creationId xmlns:a16="http://schemas.microsoft.com/office/drawing/2014/main" id="{8B50166F-997B-42B4-BF52-C5287413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Rectangle 67">
            <a:extLst>
              <a:ext uri="{FF2B5EF4-FFF2-40B4-BE49-F238E27FC236}">
                <a16:creationId xmlns:a16="http://schemas.microsoft.com/office/drawing/2014/main" id="{A54F98A6-68EF-49B3-BFA0-411E5E27F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5"/>
            <a:ext cx="6333856" cy="3624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F145AF-BFE0-42E0-8F15-8A8BABBABD2D}"/>
              </a:ext>
            </a:extLst>
          </p:cNvPr>
          <p:cNvSpPr>
            <a:spLocks noGrp="1"/>
          </p:cNvSpPr>
          <p:nvPr>
            <p:ph idx="1"/>
          </p:nvPr>
        </p:nvSpPr>
        <p:spPr>
          <a:xfrm>
            <a:off x="693325" y="3524686"/>
            <a:ext cx="5172884" cy="3034862"/>
          </a:xfrm>
        </p:spPr>
        <p:txBody>
          <a:bodyPr anchor="ctr">
            <a:noAutofit/>
          </a:bodyPr>
          <a:lstStyle/>
          <a:p>
            <a:pPr marL="0" indent="0">
              <a:buNone/>
            </a:pPr>
            <a:r>
              <a:rPr lang="en-US" sz="2400" dirty="0"/>
              <a:t>Click the links below to learn more about other IFDH surveys: </a:t>
            </a:r>
          </a:p>
          <a:p>
            <a:pPr marL="0" indent="0">
              <a:buNone/>
            </a:pPr>
            <a:r>
              <a:rPr lang="en-US" sz="2400" dirty="0">
                <a:hlinkClick r:id="rId2"/>
              </a:rPr>
              <a:t>2021 Electric toothbrush survey</a:t>
            </a:r>
            <a:endParaRPr lang="en-US" sz="2400" dirty="0">
              <a:hlinkClick r:id="rId3"/>
            </a:endParaRPr>
          </a:p>
          <a:p>
            <a:pPr marL="0" indent="0">
              <a:buNone/>
            </a:pPr>
            <a:r>
              <a:rPr lang="en-US" sz="2400" dirty="0">
                <a:hlinkClick r:id="rId3"/>
              </a:rPr>
              <a:t>2020 Covid Survey</a:t>
            </a:r>
            <a:endParaRPr lang="en-US" sz="2400" dirty="0"/>
          </a:p>
          <a:p>
            <a:pPr marL="0" indent="0">
              <a:buNone/>
            </a:pPr>
            <a:r>
              <a:rPr lang="en-US" sz="2400" dirty="0">
                <a:hlinkClick r:id="rId4"/>
              </a:rPr>
              <a:t>2019 Toothpaste Survey </a:t>
            </a:r>
            <a:endParaRPr lang="en-US" sz="2400" dirty="0"/>
          </a:p>
          <a:p>
            <a:endParaRPr lang="en-US" sz="800" dirty="0"/>
          </a:p>
        </p:txBody>
      </p:sp>
      <p:pic>
        <p:nvPicPr>
          <p:cNvPr id="30" name="Picture 29">
            <a:extLst>
              <a:ext uri="{FF2B5EF4-FFF2-40B4-BE49-F238E27FC236}">
                <a16:creationId xmlns:a16="http://schemas.microsoft.com/office/drawing/2014/main" id="{AE74D0A3-84AB-4094-9C03-62DF87106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638" y="2183610"/>
            <a:ext cx="2885218" cy="901630"/>
          </a:xfrm>
          <a:prstGeom prst="rect">
            <a:avLst/>
          </a:prstGeom>
        </p:spPr>
      </p:pic>
      <p:pic>
        <p:nvPicPr>
          <p:cNvPr id="31" name="Picture 2" descr="Crest OralB">
            <a:extLst>
              <a:ext uri="{FF2B5EF4-FFF2-40B4-BE49-F238E27FC236}">
                <a16:creationId xmlns:a16="http://schemas.microsoft.com/office/drawing/2014/main" id="{E6E9C044-22A0-473E-AF8D-0028C9227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8457" y="6198918"/>
            <a:ext cx="3151977" cy="4556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0CEB48E0-B683-421E-A29A-EC92AC31361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67226" y="329661"/>
            <a:ext cx="5791404" cy="4567770"/>
          </a:xfrm>
          <a:prstGeom prst="rect">
            <a:avLst/>
          </a:prstGeom>
        </p:spPr>
      </p:pic>
      <p:sp>
        <p:nvSpPr>
          <p:cNvPr id="8" name="TextBox 7">
            <a:extLst>
              <a:ext uri="{FF2B5EF4-FFF2-40B4-BE49-F238E27FC236}">
                <a16:creationId xmlns:a16="http://schemas.microsoft.com/office/drawing/2014/main" id="{05C11309-AEB4-4A3F-818E-D07E11FA6082}"/>
              </a:ext>
            </a:extLst>
          </p:cNvPr>
          <p:cNvSpPr txBox="1"/>
          <p:nvPr/>
        </p:nvSpPr>
        <p:spPr>
          <a:xfrm>
            <a:off x="8753788" y="5497452"/>
            <a:ext cx="3454896" cy="923330"/>
          </a:xfrm>
          <a:prstGeom prst="rect">
            <a:avLst/>
          </a:prstGeom>
          <a:noFill/>
        </p:spPr>
        <p:txBody>
          <a:bodyPr wrap="square" rtlCol="0">
            <a:spAutoFit/>
          </a:bodyPr>
          <a:lstStyle/>
          <a:p>
            <a:r>
              <a:rPr lang="en-US" dirty="0"/>
              <a:t>The IFDH thanks Procter &amp; Gamble for supporting these surveys.</a:t>
            </a:r>
          </a:p>
          <a:p>
            <a:endParaRPr lang="en-US" dirty="0"/>
          </a:p>
        </p:txBody>
      </p:sp>
    </p:spTree>
    <p:extLst>
      <p:ext uri="{BB962C8B-B14F-4D97-AF65-F5344CB8AC3E}">
        <p14:creationId xmlns:p14="http://schemas.microsoft.com/office/powerpoint/2010/main" val="87687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1DCD4319-21CA-4165-A08D-D1E05DC37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0DA53-ED4B-4624-9273-C94BF70628AA}"/>
              </a:ext>
            </a:extLst>
          </p:cNvPr>
          <p:cNvSpPr>
            <a:spLocks noGrp="1"/>
          </p:cNvSpPr>
          <p:nvPr>
            <p:ph type="title"/>
          </p:nvPr>
        </p:nvSpPr>
        <p:spPr>
          <a:xfrm>
            <a:off x="1166648" y="655591"/>
            <a:ext cx="4929352" cy="2315616"/>
          </a:xfrm>
        </p:spPr>
        <p:txBody>
          <a:bodyPr>
            <a:normAutofit/>
          </a:bodyPr>
          <a:lstStyle/>
          <a:p>
            <a:r>
              <a:rPr lang="en-US" dirty="0"/>
              <a:t>Oral-Systemic Link Survey Background </a:t>
            </a:r>
          </a:p>
        </p:txBody>
      </p:sp>
      <p:sp>
        <p:nvSpPr>
          <p:cNvPr id="42" name="Rectangle 41">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71669B06-C46A-44F5-8C95-4AA9C87956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4D76B2F7-4F50-4773-9D4F-290F710032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6">
              <a:extLst>
                <a:ext uri="{FF2B5EF4-FFF2-40B4-BE49-F238E27FC236}">
                  <a16:creationId xmlns:a16="http://schemas.microsoft.com/office/drawing/2014/main" id="{129C72A8-9B1F-4E7C-849C-3ED6C4F65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4">
              <a:extLst>
                <a:ext uri="{FF2B5EF4-FFF2-40B4-BE49-F238E27FC236}">
                  <a16:creationId xmlns:a16="http://schemas.microsoft.com/office/drawing/2014/main" id="{9B4AD277-5CD3-42C3-8B43-2D645DF11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6">
              <a:extLst>
                <a:ext uri="{FF2B5EF4-FFF2-40B4-BE49-F238E27FC236}">
                  <a16:creationId xmlns:a16="http://schemas.microsoft.com/office/drawing/2014/main" id="{6B705E15-6BC1-424E-9A76-D1005A391C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4">
              <a:extLst>
                <a:ext uri="{FF2B5EF4-FFF2-40B4-BE49-F238E27FC236}">
                  <a16:creationId xmlns:a16="http://schemas.microsoft.com/office/drawing/2014/main" id="{1F76BC37-F98D-4577-97A0-F827D0D17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6">
              <a:extLst>
                <a:ext uri="{FF2B5EF4-FFF2-40B4-BE49-F238E27FC236}">
                  <a16:creationId xmlns:a16="http://schemas.microsoft.com/office/drawing/2014/main" id="{9BD26941-01BA-4D66-8E65-20857D3DCE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4">
              <a:extLst>
                <a:ext uri="{FF2B5EF4-FFF2-40B4-BE49-F238E27FC236}">
                  <a16:creationId xmlns:a16="http://schemas.microsoft.com/office/drawing/2014/main" id="{449B424C-62D9-4A49-AC52-5A78F2E40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6">
              <a:extLst>
                <a:ext uri="{FF2B5EF4-FFF2-40B4-BE49-F238E27FC236}">
                  <a16:creationId xmlns:a16="http://schemas.microsoft.com/office/drawing/2014/main" id="{576C9EBF-ED63-4269-A697-F6509920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4">
              <a:extLst>
                <a:ext uri="{FF2B5EF4-FFF2-40B4-BE49-F238E27FC236}">
                  <a16:creationId xmlns:a16="http://schemas.microsoft.com/office/drawing/2014/main" id="{AD803FF3-8F07-4737-8BB1-105F778F1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7FAED273-7CA0-4E1E-B334-37B189A6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4">
              <a:extLst>
                <a:ext uri="{FF2B5EF4-FFF2-40B4-BE49-F238E27FC236}">
                  <a16:creationId xmlns:a16="http://schemas.microsoft.com/office/drawing/2014/main" id="{C9C1E0D9-E570-4AF5-880E-BBA6DD522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6">
              <a:extLst>
                <a:ext uri="{FF2B5EF4-FFF2-40B4-BE49-F238E27FC236}">
                  <a16:creationId xmlns:a16="http://schemas.microsoft.com/office/drawing/2014/main" id="{EDEDE693-1FBA-4D1A-A164-53CCD5CB0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6AA202F9-EAD4-4DEA-9024-632A4F73B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C6CCC0AF-E071-40EB-8C53-5ACA30272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4">
              <a:extLst>
                <a:ext uri="{FF2B5EF4-FFF2-40B4-BE49-F238E27FC236}">
                  <a16:creationId xmlns:a16="http://schemas.microsoft.com/office/drawing/2014/main" id="{0AA000E7-AF97-4611-99C3-B1E03F5A4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6">
              <a:extLst>
                <a:ext uri="{FF2B5EF4-FFF2-40B4-BE49-F238E27FC236}">
                  <a16:creationId xmlns:a16="http://schemas.microsoft.com/office/drawing/2014/main" id="{AFC00B1E-E93B-4433-97D2-5360B330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4">
              <a:extLst>
                <a:ext uri="{FF2B5EF4-FFF2-40B4-BE49-F238E27FC236}">
                  <a16:creationId xmlns:a16="http://schemas.microsoft.com/office/drawing/2014/main" id="{B4B77C83-19B4-4B90-ABA7-E70C365B4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6">
              <a:extLst>
                <a:ext uri="{FF2B5EF4-FFF2-40B4-BE49-F238E27FC236}">
                  <a16:creationId xmlns:a16="http://schemas.microsoft.com/office/drawing/2014/main" id="{597565E2-2F06-489E-937B-AD74A7823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2F228EE9-2816-457D-83CE-BCFA543CB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6">
              <a:extLst>
                <a:ext uri="{FF2B5EF4-FFF2-40B4-BE49-F238E27FC236}">
                  <a16:creationId xmlns:a16="http://schemas.microsoft.com/office/drawing/2014/main" id="{374D8F1E-E29D-4C22-AF20-A95EB92C9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3" name="Picture 32">
            <a:extLst>
              <a:ext uri="{FF2B5EF4-FFF2-40B4-BE49-F238E27FC236}">
                <a16:creationId xmlns:a16="http://schemas.microsoft.com/office/drawing/2014/main" id="{5098949E-5092-4412-96DF-3B6F7FDD1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625" y="994545"/>
            <a:ext cx="4890276" cy="1528211"/>
          </a:xfrm>
          <a:prstGeom prst="rect">
            <a:avLst/>
          </a:prstGeom>
        </p:spPr>
      </p:pic>
      <p:sp>
        <p:nvSpPr>
          <p:cNvPr id="73" name="Rectangle 65">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46C456-1F36-4AD3-8574-3863856518C4}"/>
              </a:ext>
            </a:extLst>
          </p:cNvPr>
          <p:cNvSpPr>
            <a:spLocks noGrp="1"/>
          </p:cNvSpPr>
          <p:nvPr>
            <p:ph idx="1"/>
          </p:nvPr>
        </p:nvSpPr>
        <p:spPr>
          <a:xfrm>
            <a:off x="1181527" y="3502955"/>
            <a:ext cx="10659373" cy="3027651"/>
          </a:xfrm>
        </p:spPr>
        <p:txBody>
          <a:bodyPr anchor="ctr">
            <a:normAutofit/>
          </a:bodyPr>
          <a:lstStyle/>
          <a:p>
            <a:pPr marL="0" indent="0">
              <a:buNone/>
            </a:pPr>
            <a:r>
              <a:rPr lang="en-US" sz="2000" dirty="0"/>
              <a:t>Survey #4 in a series supported by Procter &amp; Gamble</a:t>
            </a:r>
            <a:br>
              <a:rPr lang="en-US" sz="2000" dirty="0"/>
            </a:br>
            <a:br>
              <a:rPr lang="en-US" sz="2000" dirty="0"/>
            </a:br>
            <a:r>
              <a:rPr lang="en-US" sz="2000" b="1" dirty="0"/>
              <a:t>Objective</a:t>
            </a:r>
            <a:r>
              <a:rPr lang="en-US" sz="2000" dirty="0"/>
              <a:t>:</a:t>
            </a:r>
            <a:br>
              <a:rPr lang="en-US" sz="2000" dirty="0"/>
            </a:br>
            <a:r>
              <a:rPr lang="en-US" sz="2000" dirty="0"/>
              <a:t>To better understand global dental hygienists’ knowledge and practices regarding the relationship between oral health and overall health (i.e., oral-systemic link)</a:t>
            </a:r>
            <a:br>
              <a:rPr lang="en-US" sz="2000" dirty="0"/>
            </a:br>
            <a:br>
              <a:rPr lang="en-US" sz="2000" dirty="0"/>
            </a:br>
            <a:r>
              <a:rPr lang="en-US" sz="2000" dirty="0"/>
              <a:t>Information used to identify opportunities for future educational programs</a:t>
            </a:r>
            <a:br>
              <a:rPr lang="en-US" sz="2000" dirty="0"/>
            </a:br>
            <a:br>
              <a:rPr lang="en-US" sz="2000" dirty="0"/>
            </a:br>
            <a:r>
              <a:rPr lang="en-US" sz="2000" dirty="0"/>
              <a:t>Survey flow: IFDH </a:t>
            </a:r>
            <a:r>
              <a:rPr lang="en-US" sz="2000" dirty="0">
                <a:sym typeface="Wingdings" panose="05000000000000000000" pitchFamily="2" charset="2"/>
              </a:rPr>
              <a:t> 34 national associations</a:t>
            </a:r>
            <a:r>
              <a:rPr lang="en-US" sz="2000" dirty="0"/>
              <a:t> </a:t>
            </a:r>
            <a:r>
              <a:rPr lang="en-US" sz="2000" dirty="0">
                <a:sym typeface="Wingdings" panose="05000000000000000000" pitchFamily="2" charset="2"/>
              </a:rPr>
              <a:t> individual </a:t>
            </a:r>
            <a:r>
              <a:rPr lang="en-US" sz="2000" dirty="0"/>
              <a:t>members </a:t>
            </a:r>
            <a:br>
              <a:rPr lang="en-US" sz="2000" dirty="0"/>
            </a:br>
            <a:r>
              <a:rPr lang="en-US" sz="2000" dirty="0"/>
              <a:t> </a:t>
            </a:r>
          </a:p>
        </p:txBody>
      </p:sp>
    </p:spTree>
    <p:extLst>
      <p:ext uri="{BB962C8B-B14F-4D97-AF65-F5344CB8AC3E}">
        <p14:creationId xmlns:p14="http://schemas.microsoft.com/office/powerpoint/2010/main" val="356909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FB4E1AD-FC4F-4946-AF42-211301DA31A2}"/>
              </a:ext>
            </a:extLst>
          </p:cNvPr>
          <p:cNvSpPr>
            <a:spLocks noGrp="1"/>
          </p:cNvSpPr>
          <p:nvPr>
            <p:ph type="title"/>
          </p:nvPr>
        </p:nvSpPr>
        <p:spPr>
          <a:xfrm>
            <a:off x="989580" y="517393"/>
            <a:ext cx="5239161" cy="605979"/>
          </a:xfrm>
        </p:spPr>
        <p:txBody>
          <a:bodyPr vert="horz" lIns="91440" tIns="45720" rIns="91440" bIns="45720" rtlCol="0">
            <a:noAutofit/>
          </a:bodyPr>
          <a:lstStyle/>
          <a:p>
            <a:br>
              <a:rPr lang="en-US" sz="4000" kern="1200" dirty="0">
                <a:latin typeface="+mj-lt"/>
                <a:ea typeface="+mj-ea"/>
                <a:cs typeface="+mj-cs"/>
              </a:rPr>
            </a:br>
            <a:br>
              <a:rPr lang="en-US" sz="4000" kern="1200" dirty="0">
                <a:latin typeface="+mj-lt"/>
                <a:ea typeface="+mj-ea"/>
                <a:cs typeface="+mj-cs"/>
              </a:rPr>
            </a:br>
            <a:r>
              <a:rPr lang="en-US" sz="3600" dirty="0"/>
              <a:t>706</a:t>
            </a:r>
            <a:r>
              <a:rPr lang="en-US" sz="3600" kern="1200" dirty="0">
                <a:latin typeface="+mj-lt"/>
                <a:ea typeface="+mj-ea"/>
                <a:cs typeface="+mj-cs"/>
              </a:rPr>
              <a:t> respondents from</a:t>
            </a:r>
            <a:br>
              <a:rPr lang="en-US" sz="3600" kern="1200" dirty="0">
                <a:latin typeface="+mj-lt"/>
                <a:ea typeface="+mj-ea"/>
                <a:cs typeface="+mj-cs"/>
              </a:rPr>
            </a:br>
            <a:r>
              <a:rPr lang="en-US" sz="3600" dirty="0"/>
              <a:t>23 countries</a:t>
            </a:r>
            <a:br>
              <a:rPr lang="en-US" sz="4000" dirty="0"/>
            </a:br>
            <a:endParaRPr lang="en-US" sz="4000" kern="1200" dirty="0">
              <a:latin typeface="+mj-lt"/>
              <a:ea typeface="+mj-ea"/>
              <a:cs typeface="+mj-cs"/>
            </a:endParaRPr>
          </a:p>
        </p:txBody>
      </p:sp>
      <p:sp>
        <p:nvSpPr>
          <p:cNvPr id="11"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7">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5"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9893E4E-15A6-4673-B6DD-7BE6C49A4849}"/>
              </a:ext>
            </a:extLst>
          </p:cNvPr>
          <p:cNvSpPr>
            <a:spLocks noGrp="1"/>
          </p:cNvSpPr>
          <p:nvPr>
            <p:ph idx="1"/>
          </p:nvPr>
        </p:nvSpPr>
        <p:spPr>
          <a:xfrm>
            <a:off x="990401" y="1582975"/>
            <a:ext cx="11010093" cy="5412634"/>
          </a:xfrm>
        </p:spPr>
        <p:txBody>
          <a:bodyPr anchor="ctr">
            <a:noAutofit/>
          </a:bodyPr>
          <a:lstStyle/>
          <a:p>
            <a:pPr marL="0" indent="0">
              <a:buNone/>
            </a:pPr>
            <a:br>
              <a:rPr lang="en-US" sz="1800" dirty="0"/>
            </a:br>
            <a:endParaRPr lang="en-US" sz="1800" dirty="0"/>
          </a:p>
          <a:p>
            <a:pPr marL="0" indent="0">
              <a:buNone/>
            </a:pPr>
            <a:r>
              <a:rPr lang="en-US" sz="2000" dirty="0"/>
              <a:t>Top countries 	</a:t>
            </a:r>
          </a:p>
          <a:p>
            <a:pPr marL="0" indent="0">
              <a:buNone/>
            </a:pPr>
            <a:r>
              <a:rPr lang="en-US" sz="2000" dirty="0"/>
              <a:t>United Kingdom 40%</a:t>
            </a:r>
            <a:br>
              <a:rPr lang="en-US" sz="2000" dirty="0"/>
            </a:br>
            <a:r>
              <a:rPr lang="en-US" sz="2000" dirty="0"/>
              <a:t>Canada 14%</a:t>
            </a:r>
            <a:br>
              <a:rPr lang="en-US" sz="2000" dirty="0"/>
            </a:br>
            <a:r>
              <a:rPr lang="en-US" sz="2000" dirty="0"/>
              <a:t>South Africa 7%</a:t>
            </a:r>
            <a:br>
              <a:rPr lang="en-US" sz="2000" dirty="0"/>
            </a:br>
            <a:r>
              <a:rPr lang="en-US" sz="2000" dirty="0"/>
              <a:t>Finland 7%</a:t>
            </a:r>
            <a:br>
              <a:rPr lang="en-US" sz="2000" dirty="0"/>
            </a:br>
            <a:r>
              <a:rPr lang="en-US" sz="2000" dirty="0"/>
              <a:t>Korea 5%</a:t>
            </a:r>
            <a:br>
              <a:rPr lang="en-US" sz="2000" dirty="0"/>
            </a:br>
            <a:r>
              <a:rPr lang="en-US" sz="2000" dirty="0"/>
              <a:t>Portugal 4%</a:t>
            </a:r>
            <a:br>
              <a:rPr lang="en-US" sz="2000" dirty="0"/>
            </a:br>
            <a:r>
              <a:rPr lang="en-US" sz="2000" dirty="0"/>
              <a:t>Israel 4%</a:t>
            </a:r>
            <a:br>
              <a:rPr lang="en-US" sz="2000" dirty="0"/>
            </a:br>
            <a:r>
              <a:rPr lang="en-US" sz="2000" dirty="0"/>
              <a:t>United States 3%</a:t>
            </a:r>
            <a:br>
              <a:rPr lang="en-US" sz="2000" dirty="0"/>
            </a:br>
            <a:r>
              <a:rPr lang="en-US" sz="2000" dirty="0"/>
              <a:t>Norway 3%			</a:t>
            </a:r>
          </a:p>
          <a:p>
            <a:pPr marL="0" indent="0">
              <a:buNone/>
            </a:pPr>
            <a:br>
              <a:rPr lang="en-US" sz="1800" dirty="0"/>
            </a:br>
            <a:r>
              <a:rPr lang="en-US" sz="1800" i="1" dirty="0"/>
              <a:t>Countries with </a:t>
            </a:r>
            <a:r>
              <a:rPr lang="en-US" sz="1800" i="1" u="sng" dirty="0"/>
              <a:t>&lt;</a:t>
            </a:r>
            <a:r>
              <a:rPr lang="en-US" sz="1800" i="1" dirty="0"/>
              <a:t> 2% : Ireland, Belgium, Australia, Sweden, Malta, Singapore, Latvia, Switzerland, Italy, Netherlands, Austria, Denmark, New Zealand, United Arab Emirates</a:t>
            </a:r>
            <a:br>
              <a:rPr lang="en-US" sz="1800" i="1" dirty="0"/>
            </a:br>
            <a:endParaRPr lang="en-US" sz="1800" dirty="0"/>
          </a:p>
          <a:p>
            <a:pPr lvl="1"/>
            <a:endParaRPr lang="en-US" sz="1800" dirty="0"/>
          </a:p>
          <a:p>
            <a:endParaRPr lang="en-US" sz="1800" dirty="0"/>
          </a:p>
          <a:p>
            <a:endParaRPr lang="en-US" sz="1800" dirty="0"/>
          </a:p>
        </p:txBody>
      </p:sp>
      <p:pic>
        <p:nvPicPr>
          <p:cNvPr id="59" name="Picture 58" descr="Map&#10;&#10;Description automatically generated">
            <a:extLst>
              <a:ext uri="{FF2B5EF4-FFF2-40B4-BE49-F238E27FC236}">
                <a16:creationId xmlns:a16="http://schemas.microsoft.com/office/drawing/2014/main" id="{DBD82C2F-63CC-4818-8150-0DEEBD037A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88411" y="306115"/>
            <a:ext cx="5041935" cy="3781452"/>
          </a:xfrm>
          <a:prstGeom prst="rect">
            <a:avLst/>
          </a:prstGeom>
        </p:spPr>
      </p:pic>
      <p:pic>
        <p:nvPicPr>
          <p:cNvPr id="30" name="Picture 29">
            <a:extLst>
              <a:ext uri="{FF2B5EF4-FFF2-40B4-BE49-F238E27FC236}">
                <a16:creationId xmlns:a16="http://schemas.microsoft.com/office/drawing/2014/main" id="{31CDD882-203E-42A5-AE29-D3D593E48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8816" y="6201035"/>
            <a:ext cx="1830668" cy="572084"/>
          </a:xfrm>
          <a:prstGeom prst="rect">
            <a:avLst/>
          </a:prstGeom>
        </p:spPr>
      </p:pic>
    </p:spTree>
    <p:extLst>
      <p:ext uri="{BB962C8B-B14F-4D97-AF65-F5344CB8AC3E}">
        <p14:creationId xmlns:p14="http://schemas.microsoft.com/office/powerpoint/2010/main" val="417740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86"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B9C03FB2-BC27-4D57-AFBF-CB7F19F3F68B}"/>
              </a:ext>
            </a:extLst>
          </p:cNvPr>
          <p:cNvSpPr>
            <a:spLocks noGrp="1"/>
          </p:cNvSpPr>
          <p:nvPr>
            <p:ph type="title"/>
          </p:nvPr>
        </p:nvSpPr>
        <p:spPr>
          <a:xfrm>
            <a:off x="995752" y="2571202"/>
            <a:ext cx="3917972" cy="1325563"/>
          </a:xfrm>
        </p:spPr>
        <p:txBody>
          <a:bodyPr>
            <a:normAutofit fontScale="90000"/>
          </a:bodyPr>
          <a:lstStyle/>
          <a:p>
            <a:r>
              <a:rPr lang="en-US" u="sng" dirty="0"/>
              <a:t>Years of experience</a:t>
            </a:r>
            <a:br>
              <a:rPr lang="en-US" dirty="0"/>
            </a:br>
            <a:br>
              <a:rPr lang="en-US" dirty="0"/>
            </a:br>
            <a:r>
              <a:rPr lang="en-US" sz="3600" dirty="0"/>
              <a:t>Skewed towards more years in practice</a:t>
            </a:r>
          </a:p>
        </p:txBody>
      </p:sp>
      <p:pic>
        <p:nvPicPr>
          <p:cNvPr id="29" name="Picture 28">
            <a:extLst>
              <a:ext uri="{FF2B5EF4-FFF2-40B4-BE49-F238E27FC236}">
                <a16:creationId xmlns:a16="http://schemas.microsoft.com/office/drawing/2014/main" id="{8B8D5007-7DC3-4FB9-B1BB-BA28A6764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32" name="Chart 3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967797726"/>
              </p:ext>
            </p:extLst>
          </p:nvPr>
        </p:nvGraphicFramePr>
        <p:xfrm>
          <a:off x="5913120" y="222573"/>
          <a:ext cx="5527040" cy="5618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466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129D53-BD08-4F84-B9E8-17FF58033F4E}"/>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4300" u="sng" kern="1200" dirty="0">
                <a:solidFill>
                  <a:schemeClr val="tx1"/>
                </a:solidFill>
                <a:latin typeface="+mj-lt"/>
                <a:ea typeface="+mj-ea"/>
                <a:cs typeface="+mj-cs"/>
              </a:rPr>
              <a:t>Work Setting </a:t>
            </a:r>
            <a:br>
              <a:rPr lang="en-US" sz="4300" u="sng" kern="1200" dirty="0">
                <a:solidFill>
                  <a:schemeClr val="tx1"/>
                </a:solidFill>
                <a:latin typeface="+mj-lt"/>
                <a:ea typeface="+mj-ea"/>
                <a:cs typeface="+mj-cs"/>
              </a:rPr>
            </a:br>
            <a:br>
              <a:rPr lang="en-US" sz="4300" kern="1200" dirty="0">
                <a:solidFill>
                  <a:schemeClr val="tx1"/>
                </a:solidFill>
                <a:latin typeface="+mj-lt"/>
                <a:ea typeface="+mj-ea"/>
                <a:cs typeface="+mj-cs"/>
              </a:rPr>
            </a:br>
            <a:r>
              <a:rPr lang="en-US" sz="3200" kern="1200" dirty="0">
                <a:solidFill>
                  <a:schemeClr val="tx1"/>
                </a:solidFill>
                <a:latin typeface="+mj-lt"/>
                <a:ea typeface="+mj-ea"/>
                <a:cs typeface="+mj-cs"/>
              </a:rPr>
              <a:t>Majority in private practice, general dentistry</a:t>
            </a:r>
          </a:p>
        </p:txBody>
      </p:sp>
      <p:grpSp>
        <p:nvGrpSpPr>
          <p:cNvPr id="51" name="Group 50">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2"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a:extLst>
              <a:ext uri="{FF2B5EF4-FFF2-40B4-BE49-F238E27FC236}">
                <a16:creationId xmlns:a16="http://schemas.microsoft.com/office/drawing/2014/main" id="{52B81708-0B89-4F8B-89BF-15C4A918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31" name="Chart 30">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670229507"/>
              </p:ext>
            </p:extLst>
          </p:nvPr>
        </p:nvGraphicFramePr>
        <p:xfrm>
          <a:off x="5473763" y="648586"/>
          <a:ext cx="6413500" cy="5176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853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129D53-BD08-4F84-B9E8-17FF58033F4E}"/>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4800" u="sng" kern="1200" dirty="0">
                <a:solidFill>
                  <a:schemeClr val="tx1"/>
                </a:solidFill>
                <a:latin typeface="+mj-lt"/>
                <a:ea typeface="+mj-ea"/>
                <a:cs typeface="+mj-cs"/>
              </a:rPr>
              <a:t>Education</a:t>
            </a:r>
            <a:br>
              <a:rPr lang="en-US" sz="4800" kern="1200" dirty="0">
                <a:solidFill>
                  <a:schemeClr val="tx1"/>
                </a:solidFill>
                <a:latin typeface="+mj-lt"/>
                <a:ea typeface="+mj-ea"/>
                <a:cs typeface="+mj-cs"/>
              </a:rPr>
            </a:br>
            <a:br>
              <a:rPr lang="en-US" sz="4800" kern="1200" dirty="0">
                <a:solidFill>
                  <a:schemeClr val="tx1"/>
                </a:solidFill>
                <a:latin typeface="+mj-lt"/>
                <a:ea typeface="+mj-ea"/>
                <a:cs typeface="+mj-cs"/>
              </a:rPr>
            </a:br>
            <a:r>
              <a:rPr lang="en-US" sz="3600" kern="1200" dirty="0">
                <a:solidFill>
                  <a:schemeClr val="tx1"/>
                </a:solidFill>
                <a:latin typeface="+mj-lt"/>
                <a:ea typeface="+mj-ea"/>
                <a:cs typeface="+mj-cs"/>
              </a:rPr>
              <a:t>70% have a</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Diploma or Bachelor’s Degree</a:t>
            </a:r>
          </a:p>
        </p:txBody>
      </p:sp>
      <p:grpSp>
        <p:nvGrpSpPr>
          <p:cNvPr id="102" name="Group 101">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03"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a:extLst>
              <a:ext uri="{FF2B5EF4-FFF2-40B4-BE49-F238E27FC236}">
                <a16:creationId xmlns:a16="http://schemas.microsoft.com/office/drawing/2014/main" id="{782996CD-1143-4925-9156-C41304569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024" y="6232350"/>
            <a:ext cx="1730459" cy="540768"/>
          </a:xfrm>
          <a:prstGeom prst="rect">
            <a:avLst/>
          </a:prstGeom>
        </p:spPr>
      </p:pic>
      <p:graphicFrame>
        <p:nvGraphicFramePr>
          <p:cNvPr id="32" name="Chart 3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207190185"/>
              </p:ext>
            </p:extLst>
          </p:nvPr>
        </p:nvGraphicFramePr>
        <p:xfrm>
          <a:off x="5435599" y="669851"/>
          <a:ext cx="6149429" cy="5009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39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129D53-BD08-4F84-B9E8-17FF58033F4E}"/>
              </a:ext>
            </a:extLst>
          </p:cNvPr>
          <p:cNvSpPr>
            <a:spLocks noGrp="1"/>
          </p:cNvSpPr>
          <p:nvPr>
            <p:ph type="title"/>
          </p:nvPr>
        </p:nvSpPr>
        <p:spPr>
          <a:xfrm>
            <a:off x="1166649" y="914078"/>
            <a:ext cx="4024135" cy="5029839"/>
          </a:xfrm>
        </p:spPr>
        <p:txBody>
          <a:bodyPr vert="horz" lIns="91440" tIns="45720" rIns="91440" bIns="45720" rtlCol="0" anchor="ctr">
            <a:normAutofit/>
          </a:bodyPr>
          <a:lstStyle/>
          <a:p>
            <a:r>
              <a:rPr lang="en-US" sz="3600" kern="1200" dirty="0">
                <a:latin typeface="+mj-lt"/>
                <a:ea typeface="+mj-ea"/>
                <a:cs typeface="+mj-cs"/>
              </a:rPr>
              <a:t>Majority of respondents report an established link with oral health and:</a:t>
            </a:r>
            <a:br>
              <a:rPr lang="en-US" sz="3600" kern="1200" dirty="0">
                <a:latin typeface="+mj-lt"/>
                <a:ea typeface="+mj-ea"/>
                <a:cs typeface="+mj-cs"/>
              </a:rPr>
            </a:br>
            <a:br>
              <a:rPr lang="en-US" sz="3600" kern="1200" dirty="0">
                <a:latin typeface="+mj-lt"/>
                <a:ea typeface="+mj-ea"/>
                <a:cs typeface="+mj-cs"/>
              </a:rPr>
            </a:br>
            <a:r>
              <a:rPr lang="en-US" sz="2700" kern="1200" dirty="0">
                <a:latin typeface="+mj-lt"/>
                <a:ea typeface="+mj-ea"/>
                <a:cs typeface="+mj-cs"/>
              </a:rPr>
              <a:t>Diabetes 92%</a:t>
            </a:r>
            <a:br>
              <a:rPr lang="en-US" sz="2700" kern="1200" dirty="0">
                <a:latin typeface="+mj-lt"/>
                <a:ea typeface="+mj-ea"/>
                <a:cs typeface="+mj-cs"/>
              </a:rPr>
            </a:br>
            <a:r>
              <a:rPr lang="en-US" sz="2700" kern="1200" dirty="0">
                <a:latin typeface="+mj-lt"/>
                <a:ea typeface="+mj-ea"/>
                <a:cs typeface="+mj-cs"/>
              </a:rPr>
              <a:t>Cardiovascular disease 90%</a:t>
            </a:r>
            <a:br>
              <a:rPr lang="en-US" sz="2700" kern="1200" dirty="0">
                <a:latin typeface="+mj-lt"/>
                <a:ea typeface="+mj-ea"/>
                <a:cs typeface="+mj-cs"/>
              </a:rPr>
            </a:br>
            <a:r>
              <a:rPr lang="en-US" sz="2700" kern="1200" dirty="0">
                <a:latin typeface="+mj-lt"/>
                <a:ea typeface="+mj-ea"/>
                <a:cs typeface="+mj-cs"/>
              </a:rPr>
              <a:t>Mouth cancer 75%</a:t>
            </a:r>
            <a:br>
              <a:rPr lang="en-US" sz="2700" kern="1200" dirty="0">
                <a:latin typeface="+mj-lt"/>
                <a:ea typeface="+mj-ea"/>
                <a:cs typeface="+mj-cs"/>
              </a:rPr>
            </a:br>
            <a:r>
              <a:rPr lang="en-US" sz="2700" kern="1200" dirty="0">
                <a:latin typeface="+mj-lt"/>
                <a:ea typeface="+mj-ea"/>
                <a:cs typeface="+mj-cs"/>
              </a:rPr>
              <a:t>Pregnancy outcomes 72%</a:t>
            </a:r>
          </a:p>
        </p:txBody>
      </p:sp>
      <p:grpSp>
        <p:nvGrpSpPr>
          <p:cNvPr id="69" name="Group 68">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70"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F530504-F53D-4024-B6B5-F5CDF1ED67A2}"/>
              </a:ext>
            </a:extLst>
          </p:cNvPr>
          <p:cNvSpPr txBox="1">
            <a:spLocks/>
          </p:cNvSpPr>
          <p:nvPr/>
        </p:nvSpPr>
        <p:spPr>
          <a:xfrm>
            <a:off x="5794704" y="137322"/>
            <a:ext cx="5945360" cy="3147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b="1" dirty="0">
                <a:solidFill>
                  <a:schemeClr val="accent1">
                    <a:lumMod val="60000"/>
                    <a:lumOff val="40000"/>
                  </a:schemeClr>
                </a:solidFill>
              </a:rPr>
              <a:t>Are you aware of a link between oral health and the conditions below? </a:t>
            </a:r>
          </a:p>
        </p:txBody>
      </p:sp>
      <p:graphicFrame>
        <p:nvGraphicFramePr>
          <p:cNvPr id="5" name="Content Placeholder 4">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51809871"/>
              </p:ext>
            </p:extLst>
          </p:nvPr>
        </p:nvGraphicFramePr>
        <p:xfrm>
          <a:off x="5794704" y="711732"/>
          <a:ext cx="5790329" cy="5209967"/>
        </p:xfrm>
        <a:graphic>
          <a:graphicData uri="http://schemas.openxmlformats.org/drawingml/2006/chart">
            <c:chart xmlns:c="http://schemas.openxmlformats.org/drawingml/2006/chart" xmlns:r="http://schemas.openxmlformats.org/officeDocument/2006/relationships" r:id="rId2"/>
          </a:graphicData>
        </a:graphic>
      </p:graphicFrame>
      <p:pic>
        <p:nvPicPr>
          <p:cNvPr id="31" name="Picture 30">
            <a:extLst>
              <a:ext uri="{FF2B5EF4-FFF2-40B4-BE49-F238E27FC236}">
                <a16:creationId xmlns:a16="http://schemas.microsoft.com/office/drawing/2014/main" id="{5451CCD2-3CF2-49AC-9F93-BFD8A2D76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082" y="6289524"/>
            <a:ext cx="1730459" cy="540768"/>
          </a:xfrm>
          <a:prstGeom prst="rect">
            <a:avLst/>
          </a:prstGeom>
        </p:spPr>
      </p:pic>
      <p:graphicFrame>
        <p:nvGraphicFramePr>
          <p:cNvPr id="35" name="Chart 3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646386509"/>
              </p:ext>
            </p:extLst>
          </p:nvPr>
        </p:nvGraphicFramePr>
        <p:xfrm>
          <a:off x="5623575" y="452094"/>
          <a:ext cx="6132586" cy="62162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178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129D53-BD08-4F84-B9E8-17FF58033F4E}"/>
              </a:ext>
            </a:extLst>
          </p:cNvPr>
          <p:cNvSpPr>
            <a:spLocks noGrp="1"/>
          </p:cNvSpPr>
          <p:nvPr>
            <p:ph type="title"/>
          </p:nvPr>
        </p:nvSpPr>
        <p:spPr>
          <a:xfrm>
            <a:off x="1166649" y="1200456"/>
            <a:ext cx="4024136" cy="5029839"/>
          </a:xfrm>
        </p:spPr>
        <p:txBody>
          <a:bodyPr vert="horz" lIns="91440" tIns="45720" rIns="91440" bIns="45720" rtlCol="0" anchor="ctr">
            <a:normAutofit/>
          </a:bodyPr>
          <a:lstStyle/>
          <a:p>
            <a:r>
              <a:rPr lang="en-US" sz="3600" kern="1200" dirty="0">
                <a:latin typeface="+mj-lt"/>
                <a:ea typeface="+mj-ea"/>
                <a:cs typeface="+mj-cs"/>
              </a:rPr>
              <a:t>Less than half of respondents report an established link with oral health and:</a:t>
            </a:r>
            <a:br>
              <a:rPr lang="en-US" sz="3600" kern="1200" dirty="0">
                <a:latin typeface="+mj-lt"/>
                <a:ea typeface="+mj-ea"/>
                <a:cs typeface="+mj-cs"/>
              </a:rPr>
            </a:br>
            <a:br>
              <a:rPr lang="en-US" sz="3600" kern="1200" dirty="0">
                <a:latin typeface="+mj-lt"/>
                <a:ea typeface="+mj-ea"/>
                <a:cs typeface="+mj-cs"/>
              </a:rPr>
            </a:br>
            <a:r>
              <a:rPr lang="en-US" sz="2700" kern="1200" dirty="0">
                <a:latin typeface="+mj-lt"/>
                <a:ea typeface="+mj-ea"/>
                <a:cs typeface="+mj-cs"/>
              </a:rPr>
              <a:t>Alzheimer’s disease 42%</a:t>
            </a:r>
            <a:br>
              <a:rPr lang="en-US" sz="2700" kern="1200" dirty="0">
                <a:latin typeface="+mj-lt"/>
                <a:ea typeface="+mj-ea"/>
                <a:cs typeface="+mj-cs"/>
              </a:rPr>
            </a:br>
            <a:r>
              <a:rPr lang="en-US" sz="2700" kern="1200" dirty="0">
                <a:latin typeface="+mj-lt"/>
                <a:ea typeface="+mj-ea"/>
                <a:cs typeface="+mj-cs"/>
              </a:rPr>
              <a:t>Rheumatoid arthritis 41%</a:t>
            </a:r>
            <a:br>
              <a:rPr lang="en-US" sz="2700" kern="1200" dirty="0">
                <a:latin typeface="+mj-lt"/>
                <a:ea typeface="+mj-ea"/>
                <a:cs typeface="+mj-cs"/>
              </a:rPr>
            </a:br>
            <a:r>
              <a:rPr lang="en-US" sz="2700" kern="1200" dirty="0">
                <a:latin typeface="+mj-lt"/>
                <a:ea typeface="+mj-ea"/>
                <a:cs typeface="+mj-cs"/>
              </a:rPr>
              <a:t>COVID-19 22%</a:t>
            </a:r>
            <a:br>
              <a:rPr lang="en-US" sz="2700" kern="1200" dirty="0">
                <a:latin typeface="+mj-lt"/>
                <a:ea typeface="+mj-ea"/>
                <a:cs typeface="+mj-cs"/>
              </a:rPr>
            </a:br>
            <a:r>
              <a:rPr lang="en-US" sz="2700" kern="1200" dirty="0">
                <a:latin typeface="+mj-lt"/>
                <a:ea typeface="+mj-ea"/>
                <a:cs typeface="+mj-cs"/>
              </a:rPr>
              <a:t>Kidney disease 19%</a:t>
            </a:r>
            <a:br>
              <a:rPr lang="en-US" sz="2700" kern="1200" dirty="0">
                <a:latin typeface="+mj-lt"/>
                <a:ea typeface="+mj-ea"/>
                <a:cs typeface="+mj-cs"/>
              </a:rPr>
            </a:br>
            <a:r>
              <a:rPr lang="en-US" sz="2700" kern="1200" dirty="0">
                <a:latin typeface="+mj-lt"/>
                <a:ea typeface="+mj-ea"/>
                <a:cs typeface="+mj-cs"/>
              </a:rPr>
              <a:t>Colon cancer 12%</a:t>
            </a:r>
            <a:br>
              <a:rPr lang="en-US" sz="2700" kern="1200" dirty="0">
                <a:latin typeface="+mj-lt"/>
                <a:ea typeface="+mj-ea"/>
                <a:cs typeface="+mj-cs"/>
              </a:rPr>
            </a:br>
            <a:endParaRPr lang="en-US" sz="2700" kern="1200" dirty="0">
              <a:latin typeface="+mj-lt"/>
              <a:ea typeface="+mj-ea"/>
              <a:cs typeface="+mj-cs"/>
            </a:endParaRPr>
          </a:p>
        </p:txBody>
      </p:sp>
      <p:grpSp>
        <p:nvGrpSpPr>
          <p:cNvPr id="69" name="Group 68">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70"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itle 1">
            <a:extLst>
              <a:ext uri="{FF2B5EF4-FFF2-40B4-BE49-F238E27FC236}">
                <a16:creationId xmlns:a16="http://schemas.microsoft.com/office/drawing/2014/main" id="{1F530504-F53D-4024-B6B5-F5CDF1ED67A2}"/>
              </a:ext>
            </a:extLst>
          </p:cNvPr>
          <p:cNvSpPr txBox="1">
            <a:spLocks/>
          </p:cNvSpPr>
          <p:nvPr/>
        </p:nvSpPr>
        <p:spPr>
          <a:xfrm>
            <a:off x="6194548" y="137322"/>
            <a:ext cx="5545516" cy="33758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j-ea"/>
                <a:cs typeface="+mj-cs"/>
              </a:rPr>
              <a:t>Are you aware of a link between oral health and the conditions below? </a:t>
            </a:r>
          </a:p>
        </p:txBody>
      </p:sp>
      <p:graphicFrame>
        <p:nvGraphicFramePr>
          <p:cNvPr id="5" name="Content Placeholder 4">
            <a:extLst>
              <a:ext uri="{FF2B5EF4-FFF2-40B4-BE49-F238E27FC236}">
                <a16:creationId xmlns:a16="http://schemas.microsoft.com/office/drawing/2014/main" id="{00000000-0008-0000-0600-000002000000}"/>
              </a:ext>
            </a:extLst>
          </p:cNvPr>
          <p:cNvGraphicFramePr>
            <a:graphicFrameLocks noGrp="1"/>
          </p:cNvGraphicFramePr>
          <p:nvPr>
            <p:ph idx="1"/>
          </p:nvPr>
        </p:nvGraphicFramePr>
        <p:xfrm>
          <a:off x="5794704" y="711732"/>
          <a:ext cx="5790329" cy="5209967"/>
        </p:xfrm>
        <a:graphic>
          <a:graphicData uri="http://schemas.openxmlformats.org/drawingml/2006/chart">
            <c:chart xmlns:c="http://schemas.openxmlformats.org/drawingml/2006/chart" xmlns:r="http://schemas.openxmlformats.org/officeDocument/2006/relationships" r:id="rId2"/>
          </a:graphicData>
        </a:graphic>
      </p:graphicFrame>
      <p:pic>
        <p:nvPicPr>
          <p:cNvPr id="31" name="Picture 30">
            <a:extLst>
              <a:ext uri="{FF2B5EF4-FFF2-40B4-BE49-F238E27FC236}">
                <a16:creationId xmlns:a16="http://schemas.microsoft.com/office/drawing/2014/main" id="{5451CCD2-3CF2-49AC-9F93-BFD8A2D76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082" y="6289524"/>
            <a:ext cx="1730459" cy="540768"/>
          </a:xfrm>
          <a:prstGeom prst="rect">
            <a:avLst/>
          </a:prstGeom>
        </p:spPr>
      </p:pic>
      <p:graphicFrame>
        <p:nvGraphicFramePr>
          <p:cNvPr id="32" name="Content Placeholder 3">
            <a:extLst>
              <a:ext uri="{FF2B5EF4-FFF2-40B4-BE49-F238E27FC236}">
                <a16:creationId xmlns:a16="http://schemas.microsoft.com/office/drawing/2014/main" id="{26BA8C42-EC60-4744-94A2-E12A57C3013B}"/>
              </a:ext>
            </a:extLst>
          </p:cNvPr>
          <p:cNvGraphicFramePr>
            <a:graphicFrameLocks/>
          </p:cNvGraphicFramePr>
          <p:nvPr>
            <p:extLst>
              <p:ext uri="{D42A27DB-BD31-4B8C-83A1-F6EECF244321}">
                <p14:modId xmlns:p14="http://schemas.microsoft.com/office/powerpoint/2010/main" val="3288083964"/>
              </p:ext>
            </p:extLst>
          </p:nvPr>
        </p:nvGraphicFramePr>
        <p:xfrm>
          <a:off x="5313679" y="474907"/>
          <a:ext cx="6708861" cy="6159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639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129D53-BD08-4F84-B9E8-17FF58033F4E}"/>
              </a:ext>
            </a:extLst>
          </p:cNvPr>
          <p:cNvSpPr>
            <a:spLocks noGrp="1"/>
          </p:cNvSpPr>
          <p:nvPr>
            <p:ph type="title"/>
          </p:nvPr>
        </p:nvSpPr>
        <p:spPr>
          <a:xfrm>
            <a:off x="1166649" y="1200456"/>
            <a:ext cx="4024136" cy="5029839"/>
          </a:xfrm>
        </p:spPr>
        <p:txBody>
          <a:bodyPr vert="horz" lIns="91440" tIns="45720" rIns="91440" bIns="45720" rtlCol="0" anchor="ctr">
            <a:normAutofit fontScale="90000"/>
          </a:bodyPr>
          <a:lstStyle/>
          <a:p>
            <a:r>
              <a:rPr lang="en-US" sz="3600" kern="1200" dirty="0">
                <a:latin typeface="+mj-lt"/>
                <a:ea typeface="+mj-ea"/>
                <a:cs typeface="+mj-cs"/>
              </a:rPr>
              <a:t>Common practices during routine appointments:</a:t>
            </a:r>
            <a:br>
              <a:rPr lang="en-US" sz="3600" kern="1200" dirty="0">
                <a:latin typeface="+mj-lt"/>
                <a:ea typeface="+mj-ea"/>
                <a:cs typeface="+mj-cs"/>
              </a:rPr>
            </a:br>
            <a:r>
              <a:rPr lang="en-US" sz="3600" kern="1200" dirty="0">
                <a:latin typeface="+mj-lt"/>
                <a:ea typeface="+mj-ea"/>
                <a:cs typeface="+mj-cs"/>
              </a:rPr>
              <a:t>  </a:t>
            </a:r>
            <a:r>
              <a:rPr lang="en-US" sz="2400" kern="1200" dirty="0">
                <a:latin typeface="+mj-lt"/>
                <a:ea typeface="+mj-ea"/>
                <a:cs typeface="+mj-cs"/>
              </a:rPr>
              <a:t>- Review medical history</a:t>
            </a:r>
            <a:br>
              <a:rPr lang="en-US" sz="2400" kern="1200" dirty="0">
                <a:latin typeface="+mj-lt"/>
                <a:ea typeface="+mj-ea"/>
                <a:cs typeface="+mj-cs"/>
              </a:rPr>
            </a:br>
            <a:r>
              <a:rPr lang="en-US" sz="2400" kern="1200" dirty="0">
                <a:latin typeface="+mj-lt"/>
                <a:ea typeface="+mj-ea"/>
                <a:cs typeface="+mj-cs"/>
              </a:rPr>
              <a:t>   - Counsel patients about link </a:t>
            </a:r>
            <a:br>
              <a:rPr lang="en-US" sz="2400" kern="1200" dirty="0">
                <a:latin typeface="+mj-lt"/>
                <a:ea typeface="+mj-ea"/>
                <a:cs typeface="+mj-cs"/>
              </a:rPr>
            </a:br>
            <a:r>
              <a:rPr lang="en-US" sz="2400" kern="1200" dirty="0">
                <a:latin typeface="+mj-lt"/>
                <a:ea typeface="+mj-ea"/>
                <a:cs typeface="+mj-cs"/>
              </a:rPr>
              <a:t>     between oral health and </a:t>
            </a:r>
            <a:br>
              <a:rPr lang="en-US" sz="2400" kern="1200" dirty="0">
                <a:latin typeface="+mj-lt"/>
                <a:ea typeface="+mj-ea"/>
                <a:cs typeface="+mj-cs"/>
              </a:rPr>
            </a:br>
            <a:r>
              <a:rPr lang="en-US" sz="2400" kern="1200" dirty="0">
                <a:latin typeface="+mj-lt"/>
                <a:ea typeface="+mj-ea"/>
                <a:cs typeface="+mj-cs"/>
              </a:rPr>
              <a:t>     overall health </a:t>
            </a:r>
            <a:br>
              <a:rPr lang="en-US" sz="3600" kern="1200" dirty="0">
                <a:latin typeface="+mj-lt"/>
                <a:ea typeface="+mj-ea"/>
                <a:cs typeface="+mj-cs"/>
              </a:rPr>
            </a:br>
            <a:br>
              <a:rPr lang="en-US" sz="3600" kern="1200" dirty="0">
                <a:latin typeface="+mj-lt"/>
                <a:ea typeface="+mj-ea"/>
                <a:cs typeface="+mj-cs"/>
              </a:rPr>
            </a:br>
            <a:r>
              <a:rPr lang="en-US" sz="3600" kern="1200" dirty="0">
                <a:latin typeface="+mj-lt"/>
                <a:ea typeface="+mj-ea"/>
                <a:cs typeface="+mj-cs"/>
              </a:rPr>
              <a:t>Uncommon practices: </a:t>
            </a:r>
            <a:br>
              <a:rPr lang="en-US" sz="3600" kern="1200" dirty="0">
                <a:latin typeface="+mj-lt"/>
                <a:ea typeface="+mj-ea"/>
                <a:cs typeface="+mj-cs"/>
              </a:rPr>
            </a:br>
            <a:r>
              <a:rPr lang="en-US" sz="3600" kern="1200" dirty="0">
                <a:latin typeface="+mj-lt"/>
                <a:ea typeface="+mj-ea"/>
                <a:cs typeface="+mj-cs"/>
              </a:rPr>
              <a:t>  </a:t>
            </a:r>
            <a:r>
              <a:rPr lang="en-US" sz="2400" kern="1200" dirty="0">
                <a:latin typeface="+mj-lt"/>
                <a:ea typeface="+mj-ea"/>
                <a:cs typeface="+mj-cs"/>
              </a:rPr>
              <a:t>- Take blood pressure</a:t>
            </a:r>
            <a:br>
              <a:rPr lang="en-US" sz="2400" kern="1200" dirty="0">
                <a:latin typeface="+mj-lt"/>
                <a:ea typeface="+mj-ea"/>
                <a:cs typeface="+mj-cs"/>
              </a:rPr>
            </a:br>
            <a:r>
              <a:rPr lang="en-US" sz="2400" kern="1200" dirty="0">
                <a:latin typeface="+mj-lt"/>
                <a:ea typeface="+mj-ea"/>
                <a:cs typeface="+mj-cs"/>
              </a:rPr>
              <a:t>   - Test blood sugar level</a:t>
            </a:r>
            <a:br>
              <a:rPr lang="en-US" sz="2400" kern="1200" dirty="0">
                <a:latin typeface="+mj-lt"/>
                <a:ea typeface="+mj-ea"/>
                <a:cs typeface="+mj-cs"/>
              </a:rPr>
            </a:br>
            <a:endParaRPr lang="en-US" sz="2400" kern="1200" dirty="0">
              <a:latin typeface="+mj-lt"/>
              <a:ea typeface="+mj-ea"/>
              <a:cs typeface="+mj-cs"/>
            </a:endParaRPr>
          </a:p>
        </p:txBody>
      </p:sp>
      <p:grpSp>
        <p:nvGrpSpPr>
          <p:cNvPr id="69" name="Group 68">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70"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itle 1">
            <a:extLst>
              <a:ext uri="{FF2B5EF4-FFF2-40B4-BE49-F238E27FC236}">
                <a16:creationId xmlns:a16="http://schemas.microsoft.com/office/drawing/2014/main" id="{1F530504-F53D-4024-B6B5-F5CDF1ED67A2}"/>
              </a:ext>
            </a:extLst>
          </p:cNvPr>
          <p:cNvSpPr txBox="1">
            <a:spLocks/>
          </p:cNvSpPr>
          <p:nvPr/>
        </p:nvSpPr>
        <p:spPr>
          <a:xfrm>
            <a:off x="5958494" y="280612"/>
            <a:ext cx="5916305" cy="367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Aft>
                <a:spcPts val="600"/>
              </a:spcAft>
            </a:pPr>
            <a:r>
              <a:rPr lang="en-US" sz="1400" b="1" dirty="0">
                <a:solidFill>
                  <a:srgbClr val="4472C4">
                    <a:lumMod val="60000"/>
                    <a:lumOff val="40000"/>
                  </a:srgbClr>
                </a:solidFill>
              </a:rPr>
              <a:t>How often do you perform the following activities as part of routine appointments? </a:t>
            </a:r>
            <a:endParaRPr kumimoji="0" lang="en-US" sz="14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j-ea"/>
              <a:cs typeface="+mj-cs"/>
            </a:endParaRPr>
          </a:p>
        </p:txBody>
      </p:sp>
      <p:graphicFrame>
        <p:nvGraphicFramePr>
          <p:cNvPr id="5" name="Content Placeholder 4">
            <a:extLst>
              <a:ext uri="{FF2B5EF4-FFF2-40B4-BE49-F238E27FC236}">
                <a16:creationId xmlns:a16="http://schemas.microsoft.com/office/drawing/2014/main" id="{00000000-0008-0000-0600-000002000000}"/>
              </a:ext>
            </a:extLst>
          </p:cNvPr>
          <p:cNvGraphicFramePr>
            <a:graphicFrameLocks noGrp="1"/>
          </p:cNvGraphicFramePr>
          <p:nvPr>
            <p:ph idx="1"/>
          </p:nvPr>
        </p:nvGraphicFramePr>
        <p:xfrm>
          <a:off x="5794704" y="711732"/>
          <a:ext cx="5790329" cy="5209967"/>
        </p:xfrm>
        <a:graphic>
          <a:graphicData uri="http://schemas.openxmlformats.org/drawingml/2006/chart">
            <c:chart xmlns:c="http://schemas.openxmlformats.org/drawingml/2006/chart" xmlns:r="http://schemas.openxmlformats.org/officeDocument/2006/relationships" r:id="rId2"/>
          </a:graphicData>
        </a:graphic>
      </p:graphicFrame>
      <p:pic>
        <p:nvPicPr>
          <p:cNvPr id="31" name="Picture 30">
            <a:extLst>
              <a:ext uri="{FF2B5EF4-FFF2-40B4-BE49-F238E27FC236}">
                <a16:creationId xmlns:a16="http://schemas.microsoft.com/office/drawing/2014/main" id="{5451CCD2-3CF2-49AC-9F93-BFD8A2D76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082" y="6289524"/>
            <a:ext cx="1730459" cy="540768"/>
          </a:xfrm>
          <a:prstGeom prst="rect">
            <a:avLst/>
          </a:prstGeom>
        </p:spPr>
      </p:pic>
      <p:graphicFrame>
        <p:nvGraphicFramePr>
          <p:cNvPr id="33" name="Chart 32">
            <a:extLst>
              <a:ext uri="{FF2B5EF4-FFF2-40B4-BE49-F238E27FC236}">
                <a16:creationId xmlns:a16="http://schemas.microsoft.com/office/drawing/2014/main" id="{A0022BE3-D7B3-4C88-BC62-B1FA55EF889A}"/>
              </a:ext>
            </a:extLst>
          </p:cNvPr>
          <p:cNvGraphicFramePr>
            <a:graphicFrameLocks/>
          </p:cNvGraphicFramePr>
          <p:nvPr>
            <p:extLst>
              <p:ext uri="{D42A27DB-BD31-4B8C-83A1-F6EECF244321}">
                <p14:modId xmlns:p14="http://schemas.microsoft.com/office/powerpoint/2010/main" val="3443954989"/>
              </p:ext>
            </p:extLst>
          </p:nvPr>
        </p:nvGraphicFramePr>
        <p:xfrm>
          <a:off x="5644341" y="504570"/>
          <a:ext cx="6544611" cy="58488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86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3571151892644DA18B486CD675D4FA" ma:contentTypeVersion="13" ma:contentTypeDescription="Create a new document." ma:contentTypeScope="" ma:versionID="11e3aaf8e9c291ec86d61b409642c55b">
  <xsd:schema xmlns:xsd="http://www.w3.org/2001/XMLSchema" xmlns:xs="http://www.w3.org/2001/XMLSchema" xmlns:p="http://schemas.microsoft.com/office/2006/metadata/properties" xmlns:ns3="9624a59d-969a-4fc3-acc8-b2f4295cbca2" xmlns:ns4="6d681dad-40a6-4fe7-8861-b9379cb03871" targetNamespace="http://schemas.microsoft.com/office/2006/metadata/properties" ma:root="true" ma:fieldsID="17a3e1501fa1ee5c45e120aad50c21c4" ns3:_="" ns4:_="">
    <xsd:import namespace="9624a59d-969a-4fc3-acc8-b2f4295cbca2"/>
    <xsd:import namespace="6d681dad-40a6-4fe7-8861-b9379cb0387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24a59d-969a-4fc3-acc8-b2f4295cbc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681dad-40a6-4fe7-8861-b9379cb03871"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F920D6-B9E0-4C36-AB63-147357CA6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24a59d-969a-4fc3-acc8-b2f4295cbca2"/>
    <ds:schemaRef ds:uri="6d681dad-40a6-4fe7-8861-b9379cb038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AC2B4C-EA93-457B-96DD-2EDCDC32424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AE6A3A-A8E9-4A0F-98C1-CB15F30280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1522</TotalTime>
  <Words>1396</Words>
  <Application>Microsoft Office PowerPoint</Application>
  <PresentationFormat>Widescreen</PresentationFormat>
  <Paragraphs>137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IFDH Oral-Systemic Link Knowledge and Practices Survey</vt:lpstr>
      <vt:lpstr>Oral-Systemic Link Survey Background </vt:lpstr>
      <vt:lpstr>  706 respondents from 23 countries </vt:lpstr>
      <vt:lpstr>Years of experience  Skewed towards more years in practice</vt:lpstr>
      <vt:lpstr>Work Setting   Majority in private practice, general dentistry</vt:lpstr>
      <vt:lpstr>Education  70% have a Diploma or Bachelor’s Degree</vt:lpstr>
      <vt:lpstr>Majority of respondents report an established link with oral health and:  Diabetes 92% Cardiovascular disease 90% Mouth cancer 75% Pregnancy outcomes 72%</vt:lpstr>
      <vt:lpstr>Less than half of respondents report an established link with oral health and:  Alzheimer’s disease 42% Rheumatoid arthritis 41% COVID-19 22% Kidney disease 19% Colon cancer 12% </vt:lpstr>
      <vt:lpstr>Common practices during routine appointments:   - Review medical history    - Counsel patients about link       between oral health and       overall health   Uncommon practices:    - Take blood pressure    - Test blood sugar level </vt:lpstr>
      <vt:lpstr>Respondents strongly agree that:   - Relationship exists    between dental plaque,    bacteria, gingival    bleeding/inflammation,    and overall health   - Improved plaque    control will reduce risk    of systemic conditions  - There is a need for    more medical-dental    interprofessional    integration</vt:lpstr>
      <vt:lpstr>  </vt:lpstr>
      <vt:lpstr>  </vt:lpstr>
      <vt:lpstr>PowerPoint Presentation</vt:lpstr>
      <vt:lpstr>60% of respondents said patients view Oral Health Professionals as primary source for oral-systemic link information </vt:lpstr>
      <vt:lpstr>Oral health practices receiving highest “extremely important” rating for reducing risk for systemic diseases:   - Remove plaque regularly via    toothbrushing 91% - Managing periodontal    disease 90% - Interdental cleaning 82% - Reducing gingival bleeding    81%</vt:lpstr>
      <vt:lpstr>Dental hygienists want general and disease-specific information about oral-systemic link   </vt:lpstr>
      <vt:lpstr>Most desired format for information on oral-systemic link: -Printable material/pamphlets (71%) -Online videos (54%) -Chairside laminates (51%) </vt:lpstr>
      <vt:lpstr>Other IFDH Survey Results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IFDH Electric Toothbrush Knowledge and Recommendation Habits Survey</dc:title>
  <dc:creator>Sagel, Lisa</dc:creator>
  <cp:lastModifiedBy>Sagel, Lisa</cp:lastModifiedBy>
  <cp:revision>7</cp:revision>
  <dcterms:created xsi:type="dcterms:W3CDTF">2021-01-11T20:31:21Z</dcterms:created>
  <dcterms:modified xsi:type="dcterms:W3CDTF">2021-05-26T23:14:49Z</dcterms:modified>
</cp:coreProperties>
</file>