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2"/>
  </p:notesMasterIdLst>
  <p:sldIdLst>
    <p:sldId id="269" r:id="rId5"/>
    <p:sldId id="271" r:id="rId6"/>
    <p:sldId id="270" r:id="rId7"/>
    <p:sldId id="307" r:id="rId8"/>
    <p:sldId id="303" r:id="rId9"/>
    <p:sldId id="305" r:id="rId10"/>
    <p:sldId id="302" r:id="rId11"/>
    <p:sldId id="306" r:id="rId12"/>
    <p:sldId id="290" r:id="rId13"/>
    <p:sldId id="294" r:id="rId14"/>
    <p:sldId id="295" r:id="rId15"/>
    <p:sldId id="296" r:id="rId16"/>
    <p:sldId id="297" r:id="rId17"/>
    <p:sldId id="298" r:id="rId18"/>
    <p:sldId id="299" r:id="rId19"/>
    <p:sldId id="301" r:id="rId20"/>
    <p:sldId id="308" r:id="rId2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tlas, Boris" initials="AB" lastIdx="1" clrIdx="0">
    <p:extLst>
      <p:ext uri="{19B8F6BF-5375-455C-9EA6-DF929625EA0E}">
        <p15:presenceInfo xmlns:p15="http://schemas.microsoft.com/office/powerpoint/2012/main" userId="S::atlas.b@pg.com::498e1465-31d0-48b1-877d-bff53f3c58d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A7008D-7DDF-4BAA-BF16-A09DEAE6A079}" v="2" dt="2021-01-21T16:48:08.7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1556" autoAdjust="0"/>
  </p:normalViewPr>
  <p:slideViewPr>
    <p:cSldViewPr snapToGrid="0">
      <p:cViewPr varScale="1">
        <p:scale>
          <a:sx n="51" d="100"/>
          <a:sy n="51" d="100"/>
        </p:scale>
        <p:origin x="12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pgone-my.sharepoint.com/personal/sagel_me_pg_com/Documents/IFDH/Report_IFDH_Electric_Toothbrush_Surve_12-15-2020-01-41-26-966-PM_ES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pgone-my.sharepoint.com/personal/sagel_me_pg_com/Documents/IFDH/Report_IFDH_Electric_Toothbrush_For%20PPT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pgone-my.sharepoint.com/personal/sagel_me_pg_com/Documents/IFDH/Report_IFDH_Electric_Toothbrush_For%20PP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s://pgone-my.sharepoint.com/personal/sagel_me_pg_com/Documents/IFDH/Report_IFDH_Electric_Toothbrush_For%20PP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https://pgone-my.sharepoint.com/personal/sagel_me_pg_com/Documents/IFDH/Report_IFDH_Electric_Toothbrush_For%20PPT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pgone-my.sharepoint.com/personal/sagel_me_pg_com/Documents/IFDH/Report_IFDH_Electric_Toothbrush_For%20PP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pgone-my.sharepoint.com/personal/sagel_me_pg_com/Documents/IFDH/Report_IFDH_Electric_Toothbrush_For%20PP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653111696020066"/>
          <c:y val="3.5471854805598411E-2"/>
          <c:w val="0.69879082831351902"/>
          <c:h val="0.934968266189736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8ED3F7"/>
            </a:solidFill>
            <a:ln w="28575">
              <a:solidFill>
                <a:srgbClr val="FFFFFF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BACAD4"/>
              </a:solidFill>
              <a:ln w="28575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2FE-4203-95AD-FCE2B8C3956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2FE-4203-95AD-FCE2B8C39564}"/>
              </c:ext>
            </c:extLst>
          </c:dPt>
          <c:dPt>
            <c:idx val="3"/>
            <c:invertIfNegative val="0"/>
            <c:bubble3D val="0"/>
            <c:spPr>
              <a:solidFill>
                <a:srgbClr val="75B2D2"/>
              </a:solidFill>
              <a:ln w="28575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32FE-4203-95AD-FCE2B8C3956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14%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2FE-4203-95AD-FCE2B8C3956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2FE-4203-95AD-FCE2B8C3956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2FE-4203-95AD-FCE2B8C3956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2FE-4203-95AD-FCE2B8C39564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&lt; 5 years</c:v>
                </c:pt>
                <c:pt idx="1">
                  <c:v>5 to 15 years</c:v>
                </c:pt>
                <c:pt idx="2">
                  <c:v>16 to 25 years</c:v>
                </c:pt>
                <c:pt idx="3">
                  <c:v>&gt; 25 years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0.1353</c:v>
                </c:pt>
                <c:pt idx="1">
                  <c:v>0.313</c:v>
                </c:pt>
                <c:pt idx="2">
                  <c:v>0.1986</c:v>
                </c:pt>
                <c:pt idx="3">
                  <c:v>0.35299999999999998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2FE-4203-95AD-FCE2B8C3956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633717751"/>
        <c:axId val="633725295"/>
      </c:barChart>
      <c:catAx>
        <c:axId val="63371775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33725295"/>
        <c:crosses val="autoZero"/>
        <c:auto val="1"/>
        <c:lblAlgn val="ctr"/>
        <c:lblOffset val="100"/>
        <c:noMultiLvlLbl val="0"/>
      </c:catAx>
      <c:valAx>
        <c:axId val="633725295"/>
        <c:scaling>
          <c:orientation val="minMax"/>
        </c:scaling>
        <c:delete val="1"/>
        <c:axPos val="b"/>
        <c:majorGridlines/>
        <c:numFmt formatCode="0.00%" sourceLinked="1"/>
        <c:majorTickMark val="out"/>
        <c:minorTickMark val="none"/>
        <c:tickLblPos val="nextTo"/>
        <c:crossAx val="633717751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Total</c:v>
          </c:tx>
          <c:invertIfNegative val="0"/>
          <c:dPt>
            <c:idx val="0"/>
            <c:invertIfNegative val="0"/>
            <c:bubble3D val="0"/>
            <c:spPr>
              <a:solidFill>
                <a:srgbClr val="8ED3F7"/>
              </a:solidFill>
            </c:spPr>
            <c:extLst>
              <c:ext xmlns:c16="http://schemas.microsoft.com/office/drawing/2014/chart" uri="{C3380CC4-5D6E-409C-BE32-E72D297353CC}">
                <c16:uniqueId val="{00000001-1284-471B-9468-F66A195A0CA0}"/>
              </c:ext>
            </c:extLst>
          </c:dPt>
          <c:dPt>
            <c:idx val="1"/>
            <c:invertIfNegative val="0"/>
            <c:bubble3D val="0"/>
            <c:spPr>
              <a:solidFill>
                <a:srgbClr val="85DEA7"/>
              </a:solidFill>
            </c:spPr>
            <c:extLst>
              <c:ext xmlns:c16="http://schemas.microsoft.com/office/drawing/2014/chart" uri="{C3380CC4-5D6E-409C-BE32-E72D297353CC}">
                <c16:uniqueId val="{00000003-1284-471B-9468-F66A195A0CA0}"/>
              </c:ext>
            </c:extLst>
          </c:dPt>
          <c:dPt>
            <c:idx val="2"/>
            <c:invertIfNegative val="0"/>
            <c:bubble3D val="0"/>
            <c:spPr>
              <a:solidFill>
                <a:srgbClr val="DCD973"/>
              </a:solidFill>
            </c:spPr>
            <c:extLst>
              <c:ext xmlns:c16="http://schemas.microsoft.com/office/drawing/2014/chart" uri="{C3380CC4-5D6E-409C-BE32-E72D297353CC}">
                <c16:uniqueId val="{00000005-1284-471B-9468-F66A195A0CA0}"/>
              </c:ext>
            </c:extLst>
          </c:dPt>
          <c:dPt>
            <c:idx val="3"/>
            <c:invertIfNegative val="0"/>
            <c:bubble3D val="0"/>
            <c:spPr>
              <a:solidFill>
                <a:srgbClr val="9A888B"/>
              </a:solidFill>
            </c:spPr>
            <c:extLst>
              <c:ext xmlns:c16="http://schemas.microsoft.com/office/drawing/2014/chart" uri="{C3380CC4-5D6E-409C-BE32-E72D297353CC}">
                <c16:uniqueId val="{00000007-1284-471B-9468-F66A195A0CA0}"/>
              </c:ext>
            </c:extLst>
          </c:dPt>
          <c:dPt>
            <c:idx val="4"/>
            <c:invertIfNegative val="0"/>
            <c:bubble3D val="0"/>
            <c:spPr>
              <a:solidFill>
                <a:srgbClr val="E79C92"/>
              </a:solidFill>
            </c:spPr>
            <c:extLst>
              <c:ext xmlns:c16="http://schemas.microsoft.com/office/drawing/2014/chart" uri="{C3380CC4-5D6E-409C-BE32-E72D297353CC}">
                <c16:uniqueId val="{00000009-1284-471B-9468-F66A195A0CA0}"/>
              </c:ext>
            </c:extLst>
          </c:dPt>
          <c:dPt>
            <c:idx val="5"/>
            <c:invertIfNegative val="0"/>
            <c:bubble3D val="0"/>
            <c:spPr>
              <a:solidFill>
                <a:srgbClr val="98D2D1"/>
              </a:solidFill>
            </c:spPr>
            <c:extLst>
              <c:ext xmlns:c16="http://schemas.microsoft.com/office/drawing/2014/chart" uri="{C3380CC4-5D6E-409C-BE32-E72D297353CC}">
                <c16:uniqueId val="{0000000B-1284-471B-9468-F66A195A0CA0}"/>
              </c:ext>
            </c:extLst>
          </c:dPt>
          <c:dPt>
            <c:idx val="6"/>
            <c:invertIfNegative val="0"/>
            <c:bubble3D val="0"/>
            <c:spPr>
              <a:solidFill>
                <a:srgbClr val="CBA2C3"/>
              </a:solidFill>
            </c:spPr>
            <c:extLst>
              <c:ext xmlns:c16="http://schemas.microsoft.com/office/drawing/2014/chart" uri="{C3380CC4-5D6E-409C-BE32-E72D297353CC}">
                <c16:uniqueId val="{0000000D-1284-471B-9468-F66A195A0CA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'2.'!$A$38:$A$44</c:f>
              <c:strCache>
                <c:ptCount val="7"/>
                <c:pt idx="0">
                  <c:v>Other</c:v>
                </c:pt>
                <c:pt idx="1">
                  <c:v>Hospital Clinic</c:v>
                </c:pt>
                <c:pt idx="2">
                  <c:v>Corporate Practice</c:v>
                </c:pt>
                <c:pt idx="3">
                  <c:v>Educational Setting</c:v>
                </c:pt>
                <c:pt idx="4">
                  <c:v>Community/Public Health</c:v>
                </c:pt>
                <c:pt idx="5">
                  <c:v>Private Practice, Specialist</c:v>
                </c:pt>
                <c:pt idx="6">
                  <c:v>Private Practice, General Dentistry</c:v>
                </c:pt>
              </c:strCache>
            </c:strRef>
          </c:cat>
          <c:val>
            <c:numRef>
              <c:f>'2.'!$B$38:$B$44</c:f>
              <c:numCache>
                <c:formatCode>0.##%</c:formatCode>
                <c:ptCount val="7"/>
                <c:pt idx="0">
                  <c:v>2.81E-2</c:v>
                </c:pt>
                <c:pt idx="1">
                  <c:v>0.04</c:v>
                </c:pt>
                <c:pt idx="2">
                  <c:v>5.3200000000000004E-2</c:v>
                </c:pt>
                <c:pt idx="3">
                  <c:v>5.7500000000000002E-2</c:v>
                </c:pt>
                <c:pt idx="4">
                  <c:v>7.690000000000001E-2</c:v>
                </c:pt>
                <c:pt idx="5">
                  <c:v>0.1045</c:v>
                </c:pt>
                <c:pt idx="6">
                  <c:v>0.63979999999999992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284-471B-9468-F66A195A0CA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999401704"/>
        <c:axId val="999400064"/>
      </c:barChart>
      <c:valAx>
        <c:axId val="999400064"/>
        <c:scaling>
          <c:orientation val="minMax"/>
        </c:scaling>
        <c:delete val="1"/>
        <c:axPos val="b"/>
        <c:numFmt formatCode="0.##%" sourceLinked="1"/>
        <c:majorTickMark val="out"/>
        <c:minorTickMark val="none"/>
        <c:tickLblPos val="nextTo"/>
        <c:crossAx val="999401704"/>
        <c:crosses val="autoZero"/>
        <c:crossBetween val="between"/>
      </c:valAx>
      <c:catAx>
        <c:axId val="9994017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99400064"/>
        <c:crosses val="autoZero"/>
        <c:auto val="1"/>
        <c:lblAlgn val="ctr"/>
        <c:lblOffset val="100"/>
        <c:noMultiLvlLbl val="0"/>
      </c:catAx>
      <c:spPr>
        <a:solidFill>
          <a:srgbClr val="FFFFFF">
            <a:alpha val="0"/>
          </a:srgbClr>
        </a:solidFill>
        <a:ln w="12700">
          <a:noFill/>
        </a:ln>
      </c:spPr>
    </c:plotArea>
    <c:plotVisOnly val="1"/>
    <c:dispBlanksAs val="gap"/>
    <c:showDLblsOverMax val="0"/>
  </c:chart>
  <c:txPr>
    <a:bodyPr rot="0"/>
    <a:lstStyle/>
    <a:p>
      <a:pPr>
        <a:defRPr lang="en-US" sz="1200" u="none" baseline="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Total</c:v>
          </c:tx>
          <c:invertIfNegative val="0"/>
          <c:dPt>
            <c:idx val="0"/>
            <c:invertIfNegative val="0"/>
            <c:bubble3D val="0"/>
            <c:spPr>
              <a:solidFill>
                <a:srgbClr val="8ED3F7"/>
              </a:solidFill>
            </c:spPr>
            <c:extLst>
              <c:ext xmlns:c16="http://schemas.microsoft.com/office/drawing/2014/chart" uri="{C3380CC4-5D6E-409C-BE32-E72D297353CC}">
                <c16:uniqueId val="{00000001-916C-46E2-9F57-5499C1D28AAC}"/>
              </c:ext>
            </c:extLst>
          </c:dPt>
          <c:dPt>
            <c:idx val="1"/>
            <c:invertIfNegative val="0"/>
            <c:bubble3D val="0"/>
            <c:spPr>
              <a:solidFill>
                <a:srgbClr val="85DEA7"/>
              </a:solidFill>
            </c:spPr>
            <c:extLst>
              <c:ext xmlns:c16="http://schemas.microsoft.com/office/drawing/2014/chart" uri="{C3380CC4-5D6E-409C-BE32-E72D297353CC}">
                <c16:uniqueId val="{00000003-916C-46E2-9F57-5499C1D28AAC}"/>
              </c:ext>
            </c:extLst>
          </c:dPt>
          <c:dPt>
            <c:idx val="2"/>
            <c:invertIfNegative val="0"/>
            <c:bubble3D val="0"/>
            <c:spPr>
              <a:solidFill>
                <a:srgbClr val="DCD973"/>
              </a:solidFill>
            </c:spPr>
            <c:extLst>
              <c:ext xmlns:c16="http://schemas.microsoft.com/office/drawing/2014/chart" uri="{C3380CC4-5D6E-409C-BE32-E72D297353CC}">
                <c16:uniqueId val="{00000005-916C-46E2-9F57-5499C1D28AAC}"/>
              </c:ext>
            </c:extLst>
          </c:dPt>
          <c:dPt>
            <c:idx val="3"/>
            <c:invertIfNegative val="0"/>
            <c:bubble3D val="0"/>
            <c:spPr>
              <a:solidFill>
                <a:srgbClr val="9A888B"/>
              </a:solidFill>
            </c:spPr>
            <c:extLst>
              <c:ext xmlns:c16="http://schemas.microsoft.com/office/drawing/2014/chart" uri="{C3380CC4-5D6E-409C-BE32-E72D297353CC}">
                <c16:uniqueId val="{00000007-916C-46E2-9F57-5499C1D28AAC}"/>
              </c:ext>
            </c:extLst>
          </c:dPt>
          <c:dPt>
            <c:idx val="4"/>
            <c:invertIfNegative val="0"/>
            <c:bubble3D val="0"/>
            <c:spPr>
              <a:solidFill>
                <a:srgbClr val="E79C92"/>
              </a:solidFill>
            </c:spPr>
            <c:extLst>
              <c:ext xmlns:c16="http://schemas.microsoft.com/office/drawing/2014/chart" uri="{C3380CC4-5D6E-409C-BE32-E72D297353CC}">
                <c16:uniqueId val="{00000009-916C-46E2-9F57-5499C1D28AAC}"/>
              </c:ext>
            </c:extLst>
          </c:dPt>
          <c:dPt>
            <c:idx val="5"/>
            <c:invertIfNegative val="0"/>
            <c:bubble3D val="0"/>
            <c:spPr>
              <a:solidFill>
                <a:srgbClr val="98D2D1"/>
              </a:solidFill>
            </c:spPr>
            <c:extLst>
              <c:ext xmlns:c16="http://schemas.microsoft.com/office/drawing/2014/chart" uri="{C3380CC4-5D6E-409C-BE32-E72D297353CC}">
                <c16:uniqueId val="{0000000B-916C-46E2-9F57-5499C1D28AAC}"/>
              </c:ext>
            </c:extLst>
          </c:dPt>
          <c:dPt>
            <c:idx val="6"/>
            <c:invertIfNegative val="0"/>
            <c:bubble3D val="0"/>
            <c:spPr>
              <a:solidFill>
                <a:srgbClr val="CBA2C3"/>
              </a:solidFill>
            </c:spPr>
            <c:extLst>
              <c:ext xmlns:c16="http://schemas.microsoft.com/office/drawing/2014/chart" uri="{C3380CC4-5D6E-409C-BE32-E72D297353CC}">
                <c16:uniqueId val="{0000000D-916C-46E2-9F57-5499C1D28AAC}"/>
              </c:ext>
            </c:extLst>
          </c:dPt>
          <c:dPt>
            <c:idx val="7"/>
            <c:invertIfNegative val="0"/>
            <c:bubble3D val="0"/>
            <c:spPr>
              <a:solidFill>
                <a:srgbClr val="7F9B9F"/>
              </a:solidFill>
            </c:spPr>
            <c:extLst>
              <c:ext xmlns:c16="http://schemas.microsoft.com/office/drawing/2014/chart" uri="{C3380CC4-5D6E-409C-BE32-E72D297353CC}">
                <c16:uniqueId val="{0000000F-916C-46E2-9F57-5499C1D28AAC}"/>
              </c:ext>
            </c:extLst>
          </c:dPt>
          <c:dLbls>
            <c:dLbl>
              <c:idx val="0"/>
              <c:spPr/>
              <c:txPr>
                <a:bodyPr rot="0" anchor="ctr"/>
                <a:lstStyle/>
                <a:p>
                  <a:pPr algn="ctr">
                    <a:defRPr lang="en-US" sz="2000" u="none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16C-46E2-9F57-5499C1D28AAC}"/>
                </c:ext>
              </c:extLst>
            </c:dLbl>
            <c:dLbl>
              <c:idx val="1"/>
              <c:spPr/>
              <c:txPr>
                <a:bodyPr rot="0" anchor="ctr"/>
                <a:lstStyle/>
                <a:p>
                  <a:pPr algn="ctr">
                    <a:defRPr lang="en-US" sz="2000" u="none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16C-46E2-9F57-5499C1D28AAC}"/>
                </c:ext>
              </c:extLst>
            </c:dLbl>
            <c:dLbl>
              <c:idx val="2"/>
              <c:spPr/>
              <c:txPr>
                <a:bodyPr rot="0" anchor="ctr"/>
                <a:lstStyle/>
                <a:p>
                  <a:pPr algn="ctr">
                    <a:defRPr lang="en-US" sz="2000" u="none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16C-46E2-9F57-5499C1D28AAC}"/>
                </c:ext>
              </c:extLst>
            </c:dLbl>
            <c:dLbl>
              <c:idx val="3"/>
              <c:spPr/>
              <c:txPr>
                <a:bodyPr rot="0" anchor="ctr"/>
                <a:lstStyle/>
                <a:p>
                  <a:pPr algn="ctr">
                    <a:defRPr lang="en-US" sz="2000" u="none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16C-46E2-9F57-5499C1D28AAC}"/>
                </c:ext>
              </c:extLst>
            </c:dLbl>
            <c:dLbl>
              <c:idx val="4"/>
              <c:spPr/>
              <c:txPr>
                <a:bodyPr rot="0" anchor="ctr"/>
                <a:lstStyle/>
                <a:p>
                  <a:pPr algn="ctr">
                    <a:defRPr lang="en-US" sz="2000" u="none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916C-46E2-9F57-5499C1D28AAC}"/>
                </c:ext>
              </c:extLst>
            </c:dLbl>
            <c:dLbl>
              <c:idx val="5"/>
              <c:spPr/>
              <c:txPr>
                <a:bodyPr rot="0" anchor="ctr"/>
                <a:lstStyle/>
                <a:p>
                  <a:pPr algn="ctr">
                    <a:defRPr lang="en-US" sz="2000" u="none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916C-46E2-9F57-5499C1D28AAC}"/>
                </c:ext>
              </c:extLst>
            </c:dLbl>
            <c:dLbl>
              <c:idx val="6"/>
              <c:spPr/>
              <c:txPr>
                <a:bodyPr rot="0" anchor="ctr"/>
                <a:lstStyle/>
                <a:p>
                  <a:pPr algn="ctr">
                    <a:defRPr lang="en-US" sz="2000" u="none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916C-46E2-9F57-5499C1D28AAC}"/>
                </c:ext>
              </c:extLst>
            </c:dLbl>
            <c:dLbl>
              <c:idx val="7"/>
              <c:spPr/>
              <c:txPr>
                <a:bodyPr rot="0" anchor="ctr"/>
                <a:lstStyle/>
                <a:p>
                  <a:pPr algn="ctr">
                    <a:defRPr lang="en-US" sz="2000" u="none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916C-46E2-9F57-5499C1D28A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'3.'!$A$38:$A$45</c:f>
              <c:strCache>
                <c:ptCount val="8"/>
                <c:pt idx="0">
                  <c:v>Doctoral Degree in Education</c:v>
                </c:pt>
                <c:pt idx="1">
                  <c:v>Doctoral Degree in Science or Health </c:v>
                </c:pt>
                <c:pt idx="2">
                  <c:v>Certificate of Competence </c:v>
                </c:pt>
                <c:pt idx="3">
                  <c:v>Advanced Diploma</c:v>
                </c:pt>
                <c:pt idx="4">
                  <c:v>Diploma</c:v>
                </c:pt>
                <c:pt idx="5">
                  <c:v>Master’s Degree</c:v>
                </c:pt>
                <c:pt idx="6">
                  <c:v>Associate Degree</c:v>
                </c:pt>
                <c:pt idx="7">
                  <c:v>Bachelor’s Degree</c:v>
                </c:pt>
              </c:strCache>
            </c:strRef>
          </c:cat>
          <c:val>
            <c:numRef>
              <c:f>'3.'!$B$38:$B$45</c:f>
              <c:numCache>
                <c:formatCode>0%</c:formatCode>
                <c:ptCount val="8"/>
                <c:pt idx="0">
                  <c:v>5.1000000000000004E-3</c:v>
                </c:pt>
                <c:pt idx="1">
                  <c:v>1.24E-2</c:v>
                </c:pt>
                <c:pt idx="2">
                  <c:v>2.1400000000000002E-2</c:v>
                </c:pt>
                <c:pt idx="3">
                  <c:v>3.4500000000000003E-2</c:v>
                </c:pt>
                <c:pt idx="4">
                  <c:v>7.1099999999999997E-2</c:v>
                </c:pt>
                <c:pt idx="5">
                  <c:v>9.11E-2</c:v>
                </c:pt>
                <c:pt idx="6">
                  <c:v>0.38090000000000002</c:v>
                </c:pt>
                <c:pt idx="7">
                  <c:v>0.38340000000000002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16C-46E2-9F57-5499C1D28A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68015864"/>
        <c:axId val="874139624"/>
      </c:barChart>
      <c:valAx>
        <c:axId val="87413962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868015864"/>
        <c:crosses val="autoZero"/>
        <c:crossBetween val="between"/>
      </c:valAx>
      <c:catAx>
        <c:axId val="8680158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874139624"/>
        <c:crosses val="autoZero"/>
        <c:auto val="1"/>
        <c:lblAlgn val="ctr"/>
        <c:lblOffset val="100"/>
        <c:noMultiLvlLbl val="0"/>
      </c:catAx>
      <c:spPr>
        <a:solidFill>
          <a:srgbClr val="FFFFFF">
            <a:alpha val="0"/>
          </a:srgbClr>
        </a:solidFill>
        <a:ln w="12700">
          <a:noFill/>
        </a:ln>
      </c:spPr>
    </c:plotArea>
    <c:plotVisOnly val="1"/>
    <c:dispBlanksAs val="gap"/>
    <c:showDLblsOverMax val="0"/>
  </c:chart>
  <c:txPr>
    <a:bodyPr rot="0"/>
    <a:lstStyle/>
    <a:p>
      <a:pPr>
        <a:defRPr lang="en-US" u="none" baseline="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208061234517072"/>
          <c:y val="2.2679561818527465E-2"/>
          <c:w val="0.61063006955217913"/>
          <c:h val="0.89505207289084543"/>
        </c:manualLayout>
      </c:layout>
      <c:barChart>
        <c:barDir val="bar"/>
        <c:grouping val="clustered"/>
        <c:varyColors val="0"/>
        <c:ser>
          <c:idx val="0"/>
          <c:order val="0"/>
          <c:tx>
            <c:v>Total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035-46C2-A11E-AA79984D71E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035-46C2-A11E-AA79984D71E3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035-46C2-A11E-AA79984D71E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>
                    <a:defRPr lang="en-US" sz="2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035-46C2-A11E-AA79984D71E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>
                    <a:defRPr lang="en-US" sz="2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035-46C2-A11E-AA79984D71E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>
                    <a:defRPr lang="en-US" sz="2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035-46C2-A11E-AA79984D71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'4.'!$A$38:$A$40</c:f>
              <c:strCache>
                <c:ptCount val="3"/>
                <c:pt idx="0">
                  <c:v>No </c:v>
                </c:pt>
                <c:pt idx="1">
                  <c:v>Yes, sometimes</c:v>
                </c:pt>
                <c:pt idx="2">
                  <c:v>Yes, often</c:v>
                </c:pt>
              </c:strCache>
            </c:strRef>
          </c:cat>
          <c:val>
            <c:numRef>
              <c:f>'4.'!$B$38:$B$40</c:f>
              <c:numCache>
                <c:formatCode>0%</c:formatCode>
                <c:ptCount val="3"/>
                <c:pt idx="0">
                  <c:v>3.7499999999999999E-2</c:v>
                </c:pt>
                <c:pt idx="1">
                  <c:v>0.16800000000000001</c:v>
                </c:pt>
                <c:pt idx="2">
                  <c:v>0.79449999999999998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35-46C2-A11E-AA79984D71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02089768"/>
        <c:axId val="1002646200"/>
      </c:barChart>
      <c:valAx>
        <c:axId val="10026462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2089768"/>
        <c:crosses val="autoZero"/>
        <c:crossBetween val="between"/>
      </c:valAx>
      <c:catAx>
        <c:axId val="10020897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2646200"/>
        <c:crosses val="autoZero"/>
        <c:auto val="1"/>
        <c:lblAlgn val="ctr"/>
        <c:lblOffset val="100"/>
        <c:noMultiLvlLbl val="0"/>
      </c:catAx>
      <c:spPr>
        <a:solidFill>
          <a:srgbClr val="FFFFFF">
            <a:alpha val="0"/>
          </a:srgbClr>
        </a:solidFill>
        <a:ln w="12700"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 rot="0"/>
    <a:lstStyle/>
    <a:p>
      <a:pPr>
        <a:defRPr lang="en-US" u="none" baseline="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6526979167165881"/>
          <c:y val="8.3505511811023628E-2"/>
          <c:w val="0.43473022119719085"/>
          <c:h val="0.87982782152230976"/>
        </c:manualLayout>
      </c:layout>
      <c:barChart>
        <c:barDir val="bar"/>
        <c:grouping val="clustered"/>
        <c:varyColors val="0"/>
        <c:ser>
          <c:idx val="0"/>
          <c:order val="0"/>
          <c:tx>
            <c:v>Total</c:v>
          </c:tx>
          <c:spPr>
            <a:solidFill>
              <a:srgbClr val="8ED3F7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01E-472D-8FAD-D3BB7D2CC14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01E-472D-8FAD-D3BB7D2CC14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01E-472D-8FAD-D3BB7D2CC14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01E-472D-8FAD-D3BB7D2CC144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C01E-472D-8FAD-D3BB7D2CC144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01E-472D-8FAD-D3BB7D2CC144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01E-472D-8FAD-D3BB7D2CC14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01E-472D-8FAD-D3BB7D2CC144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C01E-472D-8FAD-D3BB7D2CC144}"/>
              </c:ext>
            </c:extLst>
          </c:dPt>
          <c:dLbls>
            <c:dLbl>
              <c:idx val="0"/>
              <c:spPr/>
              <c:txPr>
                <a:bodyPr rot="0"/>
                <a:lstStyle/>
                <a:p>
                  <a:pPr algn="ctr">
                    <a:defRPr sz="14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01E-472D-8FAD-D3BB7D2CC144}"/>
                </c:ext>
              </c:extLst>
            </c:dLbl>
            <c:dLbl>
              <c:idx val="1"/>
              <c:spPr/>
              <c:txPr>
                <a:bodyPr rot="0"/>
                <a:lstStyle/>
                <a:p>
                  <a:pPr algn="ctr">
                    <a:defRPr sz="14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01E-472D-8FAD-D3BB7D2CC144}"/>
                </c:ext>
              </c:extLst>
            </c:dLbl>
            <c:dLbl>
              <c:idx val="2"/>
              <c:spPr/>
              <c:txPr>
                <a:bodyPr rot="0"/>
                <a:lstStyle/>
                <a:p>
                  <a:pPr algn="ctr">
                    <a:defRPr sz="14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C01E-472D-8FAD-D3BB7D2CC144}"/>
                </c:ext>
              </c:extLst>
            </c:dLbl>
            <c:dLbl>
              <c:idx val="3"/>
              <c:spPr/>
              <c:txPr>
                <a:bodyPr rot="0"/>
                <a:lstStyle/>
                <a:p>
                  <a:pPr algn="ctr">
                    <a:defRPr sz="14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01E-472D-8FAD-D3BB7D2CC144}"/>
                </c:ext>
              </c:extLst>
            </c:dLbl>
            <c:dLbl>
              <c:idx val="4"/>
              <c:spPr/>
              <c:txPr>
                <a:bodyPr rot="0"/>
                <a:lstStyle/>
                <a:p>
                  <a:pPr algn="ctr">
                    <a:defRPr sz="14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01E-472D-8FAD-D3BB7D2CC144}"/>
                </c:ext>
              </c:extLst>
            </c:dLbl>
            <c:dLbl>
              <c:idx val="5"/>
              <c:spPr/>
              <c:txPr>
                <a:bodyPr rot="0"/>
                <a:lstStyle/>
                <a:p>
                  <a:pPr algn="ctr">
                    <a:defRPr sz="14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01E-472D-8FAD-D3BB7D2CC144}"/>
                </c:ext>
              </c:extLst>
            </c:dLbl>
            <c:dLbl>
              <c:idx val="6"/>
              <c:spPr/>
              <c:txPr>
                <a:bodyPr rot="0"/>
                <a:lstStyle/>
                <a:p>
                  <a:pPr algn="ctr">
                    <a:defRPr sz="14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C01E-472D-8FAD-D3BB7D2CC144}"/>
                </c:ext>
              </c:extLst>
            </c:dLbl>
            <c:dLbl>
              <c:idx val="7"/>
              <c:spPr/>
              <c:txPr>
                <a:bodyPr rot="0"/>
                <a:lstStyle/>
                <a:p>
                  <a:pPr algn="ctr">
                    <a:defRPr sz="14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C01E-472D-8FAD-D3BB7D2CC144}"/>
                </c:ext>
              </c:extLst>
            </c:dLbl>
            <c:dLbl>
              <c:idx val="8"/>
              <c:spPr/>
              <c:txPr>
                <a:bodyPr rot="0"/>
                <a:lstStyle/>
                <a:p>
                  <a:pPr algn="ctr">
                    <a:defRPr sz="14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C01E-472D-8FAD-D3BB7D2CC1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'5.'!$A$38:$A$46</c:f>
              <c:strCache>
                <c:ptCount val="9"/>
                <c:pt idx="0">
                  <c:v>I believe MT are just as effective as ET. </c:v>
                </c:pt>
                <c:pt idx="1">
                  <c:v>I prefer MT because I believe they’re gentler on soft tissue than ET.  </c:v>
                </c:pt>
                <c:pt idx="2">
                  <c:v>I need more info about ET to feel comfortable recommending them.</c:v>
                </c:pt>
                <c:pt idx="3">
                  <c:v>They’re cost prohibitive for my patients.</c:v>
                </c:pt>
                <c:pt idx="4">
                  <c:v>Most of my patients already use ET. </c:v>
                </c:pt>
                <c:pt idx="5">
                  <c:v>Our office policy does not allow me to recommend products. </c:v>
                </c:pt>
                <c:pt idx="6">
                  <c:v>Other</c:v>
                </c:pt>
                <c:pt idx="7">
                  <c:v>My patients don’t like electric devices.</c:v>
                </c:pt>
                <c:pt idx="8">
                  <c:v>Recommending products hurts my professional credibility.</c:v>
                </c:pt>
              </c:strCache>
            </c:strRef>
          </c:cat>
          <c:val>
            <c:numRef>
              <c:f>'5.'!$B$38:$B$46</c:f>
              <c:numCache>
                <c:formatCode>0%</c:formatCode>
                <c:ptCount val="9"/>
                <c:pt idx="0">
                  <c:v>0.47850000000000004</c:v>
                </c:pt>
                <c:pt idx="1">
                  <c:v>0.36200000000000004</c:v>
                </c:pt>
                <c:pt idx="2">
                  <c:v>0.23309999999999997</c:v>
                </c:pt>
                <c:pt idx="3">
                  <c:v>0.1166</c:v>
                </c:pt>
                <c:pt idx="4">
                  <c:v>9.820000000000001E-2</c:v>
                </c:pt>
                <c:pt idx="5">
                  <c:v>9.820000000000001E-2</c:v>
                </c:pt>
                <c:pt idx="6">
                  <c:v>7.980000000000001E-2</c:v>
                </c:pt>
                <c:pt idx="7">
                  <c:v>7.3599999999999999E-2</c:v>
                </c:pt>
                <c:pt idx="8">
                  <c:v>6.7500000000000004E-2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01E-472D-8FAD-D3BB7D2CC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8525144"/>
        <c:axId val="2127733017"/>
      </c:barChart>
      <c:catAx>
        <c:axId val="1118525144"/>
        <c:scaling>
          <c:orientation val="maxMin"/>
        </c:scaling>
        <c:delete val="0"/>
        <c:axPos val="l"/>
        <c:majorGridlines>
          <c:spPr>
            <a:ln>
              <a:solidFill>
                <a:srgbClr val="C0C0C0"/>
              </a:solidFill>
            </a:ln>
          </c:spPr>
        </c:majorGridlines>
        <c:numFmt formatCode="General" sourceLinked="1"/>
        <c:majorTickMark val="in"/>
        <c:minorTickMark val="none"/>
        <c:tickLblPos val="nextTo"/>
        <c:txPr>
          <a:bodyPr rot="0"/>
          <a:lstStyle/>
          <a:p>
            <a:pPr>
              <a:defRPr sz="1400"/>
            </a:pPr>
            <a:endParaRPr lang="en-US"/>
          </a:p>
        </c:txPr>
        <c:crossAx val="2127733017"/>
        <c:crosses val="autoZero"/>
        <c:auto val="0"/>
        <c:lblAlgn val="ctr"/>
        <c:lblOffset val="100"/>
        <c:noMultiLvlLbl val="0"/>
      </c:catAx>
      <c:valAx>
        <c:axId val="2127733017"/>
        <c:scaling>
          <c:orientation val="minMax"/>
          <c:min val="0"/>
        </c:scaling>
        <c:delete val="1"/>
        <c:axPos val="t"/>
        <c:numFmt formatCode="0%" sourceLinked="1"/>
        <c:majorTickMark val="in"/>
        <c:minorTickMark val="none"/>
        <c:tickLblPos val="nextTo"/>
        <c:crossAx val="1118525144"/>
        <c:crosses val="autoZero"/>
        <c:crossBetween val="between"/>
      </c:valAx>
      <c:spPr>
        <a:solidFill>
          <a:srgbClr val="FFFFFF">
            <a:alpha val="0"/>
          </a:srgbClr>
        </a:solidFill>
        <a:ln w="12700">
          <a:solidFill>
            <a:srgbClr val="808080"/>
          </a:solidFill>
        </a:ln>
      </c:spPr>
    </c:plotArea>
    <c:plotVisOnly val="1"/>
    <c:dispBlanksAs val="gap"/>
    <c:showDLblsOverMax val="0"/>
  </c:chart>
  <c:txPr>
    <a:bodyPr rot="0"/>
    <a:lstStyle/>
    <a:p>
      <a:pPr>
        <a:defRPr lang="en-US" sz="1800" u="none" baseline="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034416543503042"/>
          <c:y val="2.2833628819341211E-2"/>
          <c:w val="0.579623286427005"/>
          <c:h val="0.92516453860623993"/>
        </c:manualLayout>
      </c:layout>
      <c:barChart>
        <c:barDir val="bar"/>
        <c:grouping val="clustered"/>
        <c:varyColors val="0"/>
        <c:ser>
          <c:idx val="0"/>
          <c:order val="0"/>
          <c:tx>
            <c:v>Total</c:v>
          </c:tx>
          <c:invertIfNegative val="0"/>
          <c:dPt>
            <c:idx val="0"/>
            <c:invertIfNegative val="0"/>
            <c:bubble3D val="0"/>
            <c:spPr>
              <a:solidFill>
                <a:srgbClr val="8ED3F7"/>
              </a:solidFill>
            </c:spPr>
            <c:extLst>
              <c:ext xmlns:c16="http://schemas.microsoft.com/office/drawing/2014/chart" uri="{C3380CC4-5D6E-409C-BE32-E72D297353CC}">
                <c16:uniqueId val="{00000001-18FA-4AAE-884D-787BB2A7FD7F}"/>
              </c:ext>
            </c:extLst>
          </c:dPt>
          <c:dPt>
            <c:idx val="1"/>
            <c:invertIfNegative val="0"/>
            <c:bubble3D val="0"/>
            <c:spPr>
              <a:solidFill>
                <a:srgbClr val="85DEA7"/>
              </a:solidFill>
            </c:spPr>
            <c:extLst>
              <c:ext xmlns:c16="http://schemas.microsoft.com/office/drawing/2014/chart" uri="{C3380CC4-5D6E-409C-BE32-E72D297353CC}">
                <c16:uniqueId val="{00000003-18FA-4AAE-884D-787BB2A7FD7F}"/>
              </c:ext>
            </c:extLst>
          </c:dPt>
          <c:dPt>
            <c:idx val="2"/>
            <c:invertIfNegative val="0"/>
            <c:bubble3D val="0"/>
            <c:spPr>
              <a:solidFill>
                <a:srgbClr val="DCD973"/>
              </a:solidFill>
            </c:spPr>
            <c:extLst>
              <c:ext xmlns:c16="http://schemas.microsoft.com/office/drawing/2014/chart" uri="{C3380CC4-5D6E-409C-BE32-E72D297353CC}">
                <c16:uniqueId val="{00000005-18FA-4AAE-884D-787BB2A7FD7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7-18FA-4AAE-884D-787BB2A7FD7F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18FA-4AAE-884D-787BB2A7FD7F}"/>
              </c:ext>
            </c:extLst>
          </c:dPt>
          <c:dLbls>
            <c:dLbl>
              <c:idx val="0"/>
              <c:spPr/>
              <c:txPr>
                <a:bodyPr rot="0" anchor="ctr"/>
                <a:lstStyle/>
                <a:p>
                  <a:pPr algn="ctr">
                    <a:defRPr lang="en-US" sz="1800" u="none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8FA-4AAE-884D-787BB2A7FD7F}"/>
                </c:ext>
              </c:extLst>
            </c:dLbl>
            <c:dLbl>
              <c:idx val="1"/>
              <c:spPr/>
              <c:txPr>
                <a:bodyPr rot="0" anchor="ctr"/>
                <a:lstStyle/>
                <a:p>
                  <a:pPr algn="ctr">
                    <a:defRPr lang="en-US" sz="1800" u="none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8FA-4AAE-884D-787BB2A7FD7F}"/>
                </c:ext>
              </c:extLst>
            </c:dLbl>
            <c:dLbl>
              <c:idx val="2"/>
              <c:spPr/>
              <c:txPr>
                <a:bodyPr rot="0" anchor="ctr"/>
                <a:lstStyle/>
                <a:p>
                  <a:pPr algn="ctr">
                    <a:defRPr lang="en-US" sz="1800" u="none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8FA-4AAE-884D-787BB2A7FD7F}"/>
                </c:ext>
              </c:extLst>
            </c:dLbl>
            <c:dLbl>
              <c:idx val="3"/>
              <c:spPr/>
              <c:txPr>
                <a:bodyPr rot="0" anchor="ctr"/>
                <a:lstStyle/>
                <a:p>
                  <a:pPr algn="ctr">
                    <a:defRPr lang="en-US" sz="1800" u="none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8FA-4AAE-884D-787BB2A7FD7F}"/>
                </c:ext>
              </c:extLst>
            </c:dLbl>
            <c:dLbl>
              <c:idx val="4"/>
              <c:spPr/>
              <c:txPr>
                <a:bodyPr rot="0" anchor="ctr"/>
                <a:lstStyle/>
                <a:p>
                  <a:pPr algn="ctr">
                    <a:defRPr lang="en-US" sz="1800" u="none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18FA-4AAE-884D-787BB2A7FD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'6.'!$A$38:$A$42</c:f>
              <c:strCache>
                <c:ptCount val="5"/>
                <c:pt idx="0">
                  <c:v>Don't know</c:v>
                </c:pt>
                <c:pt idx="1">
                  <c:v>Other</c:v>
                </c:pt>
                <c:pt idx="2">
                  <c:v>Rotary</c:v>
                </c:pt>
                <c:pt idx="3">
                  <c:v>Oscillating-rotating </c:v>
                </c:pt>
                <c:pt idx="4">
                  <c:v>Sonic</c:v>
                </c:pt>
              </c:strCache>
            </c:strRef>
          </c:cat>
          <c:val>
            <c:numRef>
              <c:f>'6.'!$B$38:$B$42</c:f>
              <c:numCache>
                <c:formatCode>0%</c:formatCode>
                <c:ptCount val="5"/>
                <c:pt idx="0">
                  <c:v>1.55E-2</c:v>
                </c:pt>
                <c:pt idx="1">
                  <c:v>4.87E-2</c:v>
                </c:pt>
                <c:pt idx="2">
                  <c:v>7.4200000000000002E-2</c:v>
                </c:pt>
                <c:pt idx="3">
                  <c:v>0.36310000000000003</c:v>
                </c:pt>
                <c:pt idx="4">
                  <c:v>0.49840000000000001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8FA-4AAE-884D-787BB2A7FD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28785656"/>
        <c:axId val="1128781720"/>
      </c:barChart>
      <c:valAx>
        <c:axId val="112878172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128785656"/>
        <c:crosses val="autoZero"/>
        <c:crossBetween val="between"/>
      </c:valAx>
      <c:catAx>
        <c:axId val="11287856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128781720"/>
        <c:crosses val="autoZero"/>
        <c:auto val="1"/>
        <c:lblAlgn val="ctr"/>
        <c:lblOffset val="100"/>
        <c:noMultiLvlLbl val="0"/>
      </c:catAx>
      <c:spPr>
        <a:solidFill>
          <a:srgbClr val="FFFFFF">
            <a:alpha val="0"/>
          </a:srgbClr>
        </a:solidFill>
        <a:ln w="12700">
          <a:noFill/>
        </a:ln>
      </c:spPr>
    </c:plotArea>
    <c:plotVisOnly val="1"/>
    <c:dispBlanksAs val="gap"/>
    <c:showDLblsOverMax val="0"/>
  </c:chart>
  <c:txPr>
    <a:bodyPr rot="0"/>
    <a:lstStyle/>
    <a:p>
      <a:pPr>
        <a:defRPr lang="en-US" u="none" baseline="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027128399561556"/>
          <c:y val="7.4609102248133885E-2"/>
          <c:w val="0.49235307302301257"/>
          <c:h val="0.9027113359333386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8ED3F7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EC5-4E05-B9ED-078EB82315D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EC5-4E05-B9ED-078EB82315D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EC5-4E05-B9ED-078EB82315D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>
                    <a:defRPr lang="en-US"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3EC5-4E05-B9ED-078EB82315D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>
                    <a:defRPr lang="en-US"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EC5-4E05-B9ED-078EB82315D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>
                    <a:defRPr lang="en-US"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3EC5-4E05-B9ED-078EB82315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'10.'!$A$38:$A$42</c:f>
              <c:strCache>
                <c:ptCount val="5"/>
                <c:pt idx="0">
                  <c:v>Oral-B (Procter &amp; Gamble)</c:v>
                </c:pt>
                <c:pt idx="1">
                  <c:v>Sonicare (Philips)</c:v>
                </c:pt>
                <c:pt idx="2">
                  <c:v>Burst</c:v>
                </c:pt>
                <c:pt idx="3">
                  <c:v>WaterPik</c:v>
                </c:pt>
                <c:pt idx="4">
                  <c:v>Other </c:v>
                </c:pt>
              </c:strCache>
            </c:strRef>
          </c:cat>
          <c:val>
            <c:numRef>
              <c:f>'10.'!$B$38:$B$42</c:f>
              <c:numCache>
                <c:formatCode>0%</c:formatCode>
                <c:ptCount val="5"/>
                <c:pt idx="0">
                  <c:v>0.78090000000000004</c:v>
                </c:pt>
                <c:pt idx="1">
                  <c:v>0.65939999999999999</c:v>
                </c:pt>
                <c:pt idx="2">
                  <c:v>1.818916734033953E-2</c:v>
                </c:pt>
                <c:pt idx="3">
                  <c:v>2.5101763907734057E-2</c:v>
                </c:pt>
                <c:pt idx="4">
                  <c:v>3.4599728629579378E-2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C5-4E05-B9ED-078EB82315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1577447"/>
        <c:axId val="337324742"/>
      </c:barChart>
      <c:catAx>
        <c:axId val="411577447"/>
        <c:scaling>
          <c:orientation val="maxMin"/>
        </c:scaling>
        <c:delete val="0"/>
        <c:axPos val="l"/>
        <c:majorGridlines>
          <c:spPr>
            <a:ln w="6350" cap="flat" cmpd="sng" algn="ctr">
              <a:solidFill>
                <a:srgbClr val="C0C0C0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324742"/>
        <c:crosses val="autoZero"/>
        <c:auto val="0"/>
        <c:lblAlgn val="ctr"/>
        <c:lblOffset val="100"/>
        <c:noMultiLvlLbl val="0"/>
      </c:catAx>
      <c:valAx>
        <c:axId val="337324742"/>
        <c:scaling>
          <c:orientation val="minMax"/>
          <c:min val="0"/>
        </c:scaling>
        <c:delete val="1"/>
        <c:axPos val="t"/>
        <c:numFmt formatCode="0%" sourceLinked="1"/>
        <c:majorTickMark val="in"/>
        <c:minorTickMark val="none"/>
        <c:tickLblPos val="nextTo"/>
        <c:crossAx val="411577447"/>
        <c:crosses val="autoZero"/>
        <c:crossBetween val="between"/>
      </c:valAx>
      <c:spPr>
        <a:solidFill>
          <a:srgbClr val="FFFFFF">
            <a:alpha val="0"/>
          </a:srgbClr>
        </a:solidFill>
        <a:ln w="12700">
          <a:solidFill>
            <a:srgbClr val="808080"/>
          </a:solidFill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 rot="0"/>
    <a:lstStyle/>
    <a:p>
      <a:pPr>
        <a:defRPr lang="en-US" u="none" baseline="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895926052721674E-2"/>
          <c:y val="4.6997498240770999E-2"/>
          <c:w val="0.94678040244969375"/>
          <c:h val="0.80492866318579359"/>
        </c:manualLayout>
      </c:layout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ED3F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042-4A02-A7AD-C6115DC73A3B}"/>
              </c:ext>
            </c:extLst>
          </c:dPt>
          <c:dPt>
            <c:idx val="1"/>
            <c:invertIfNegative val="0"/>
            <c:bubble3D val="0"/>
            <c:spPr>
              <a:solidFill>
                <a:srgbClr val="85DEA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042-4A02-A7AD-C6115DC73A3B}"/>
              </c:ext>
            </c:extLst>
          </c:dPt>
          <c:dPt>
            <c:idx val="2"/>
            <c:invertIfNegative val="0"/>
            <c:bubble3D val="0"/>
            <c:spPr>
              <a:solidFill>
                <a:srgbClr val="DCD97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042-4A02-A7AD-C6115DC73A3B}"/>
              </c:ext>
            </c:extLst>
          </c:dPt>
          <c:dPt>
            <c:idx val="3"/>
            <c:invertIfNegative val="0"/>
            <c:bubble3D val="0"/>
            <c:spPr>
              <a:solidFill>
                <a:srgbClr val="9A888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042-4A02-A7AD-C6115DC73A3B}"/>
              </c:ext>
            </c:extLst>
          </c:dPt>
          <c:dPt>
            <c:idx val="4"/>
            <c:invertIfNegative val="0"/>
            <c:bubble3D val="0"/>
            <c:spPr>
              <a:solidFill>
                <a:srgbClr val="E79C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042-4A02-A7AD-C6115DC73A3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>
                    <a:defRPr lang="en-US"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042-4A02-A7AD-C6115DC73A3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>
                    <a:defRPr lang="en-US"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042-4A02-A7AD-C6115DC73A3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>
                    <a:defRPr lang="en-US"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042-4A02-A7AD-C6115DC73A3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>
                    <a:defRPr lang="en-US"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A042-4A02-A7AD-C6115DC73A3B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>
                    <a:defRPr lang="en-US"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A042-4A02-A7AD-C6115DC73A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'13.'!$A$38:$A$42</c:f>
              <c:strCache>
                <c:ptCount val="5"/>
                <c:pt idx="0">
                  <c:v>Less than 25%</c:v>
                </c:pt>
                <c:pt idx="1">
                  <c:v>25% - 50%</c:v>
                </c:pt>
                <c:pt idx="2">
                  <c:v>51% - 75%</c:v>
                </c:pt>
                <c:pt idx="3">
                  <c:v>More than 75%</c:v>
                </c:pt>
                <c:pt idx="4">
                  <c:v>Unsure</c:v>
                </c:pt>
              </c:strCache>
            </c:strRef>
          </c:cat>
          <c:val>
            <c:numRef>
              <c:f>'13.'!$B$38:$B$42</c:f>
              <c:numCache>
                <c:formatCode>0%</c:formatCode>
                <c:ptCount val="5"/>
                <c:pt idx="0">
                  <c:v>0.10980000000000001</c:v>
                </c:pt>
                <c:pt idx="1">
                  <c:v>0.36759999999999998</c:v>
                </c:pt>
                <c:pt idx="2">
                  <c:v>0.29199999999999998</c:v>
                </c:pt>
                <c:pt idx="3">
                  <c:v>0.16399999999999998</c:v>
                </c:pt>
                <c:pt idx="4">
                  <c:v>6.6600000000000006E-2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042-4A02-A7AD-C6115DC73A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31271960"/>
        <c:axId val="1031272288"/>
      </c:barChart>
      <c:catAx>
        <c:axId val="1031271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1272288"/>
        <c:crosses val="autoZero"/>
        <c:auto val="1"/>
        <c:lblAlgn val="ctr"/>
        <c:lblOffset val="100"/>
        <c:noMultiLvlLbl val="0"/>
      </c:catAx>
      <c:valAx>
        <c:axId val="1031272288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1271960"/>
        <c:crosses val="autoZero"/>
        <c:crossBetween val="between"/>
      </c:valAx>
      <c:spPr>
        <a:solidFill>
          <a:srgbClr val="FFFFFF">
            <a:alpha val="0"/>
          </a:srgbClr>
        </a:solidFill>
        <a:ln w="12700"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 rot="0"/>
    <a:lstStyle/>
    <a:p>
      <a:pPr>
        <a:defRPr lang="en-US" u="none" baseline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374E2E2-2346-43D9-9228-42E247B6FB1D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B9CD37F-2504-4B3D-A235-7FA98B8675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0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98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173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830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637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75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747CA-B5CC-4DE0-BC79-87D8F378E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CE0F2A-75C2-422F-8278-7976F8DF4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29E14-564B-4D1E-929B-80969A526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954EC-DE1D-4088-8D5A-3CA4CD7F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47B29-9800-443B-83B9-184B4593B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6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4CA66-393B-40CF-A601-326830718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C1EE63-1856-47B5-A877-72D395F6F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3D89B-9865-4EE0-864F-3C9B8A1E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D6639-73C6-4ED0-9805-4A82812B2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00A6B-D2C2-4F0D-8F54-0C7D2F16F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25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4F6326-D41B-4B66-87E4-61452FD2D3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45382-EA30-49B1-ACA8-4D12EC1A7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958CA-30A3-46EA-BBA3-F47901143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8C163-DB9D-4AED-A193-DE5FFDC1D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BA5A9-01DC-40D3-8AB8-86D62491C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79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9935C-387A-49E1-B114-BE3103329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A6A74-2530-4B97-93FA-85026C802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80F3C-FEE4-4EE5-8451-890AA6708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0F835-6F80-4492-8389-DD03D9CC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43A56-6926-4DD0-93C2-EB483BFB6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3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403C-3D0C-45FB-AEAD-6C447F2F5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7DB74-3AA6-49A5-8230-FAA4854E6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C9293-A458-4EAB-99F5-B8F76F3EE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592A6-2FE1-4EF8-AAA2-1D0D85B61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15D82-DB32-4CA0-9CE6-B1534568E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59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84745-9FF5-4F6C-9F26-B254EC3AD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EF05B-80DC-4C6B-BBE3-E950356D44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B92A23-0328-49A6-8244-2516E49EE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1D3D9-67D9-46A8-B46E-DF6F2D78B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5015B-3A9F-467C-9F7F-4F5D2E632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FB5C6B-5822-4AD5-9157-B9512353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7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BAD04-E79C-49E7-8562-1E8F86899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1B5819-205B-4AD1-8954-15FBF4215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44EDA-0C4D-4F68-A0D7-A94E75465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7925E7-9A72-4030-A43E-771408EE24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86D895-2709-4EDB-91A3-EBC08AEC58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7A7ED-F3DF-41BB-BD8F-663B71438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513B1E-5716-4E10-B5BC-D2A65B1D3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2B9B39-31E9-4B7B-92F5-6C7B2070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53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8F0A2-9E89-47A7-9BBF-95F078E46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72E0B5-D0B7-48F1-87FD-631CD8240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C67823-76E7-4811-ACAA-69C1543D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5F666B-4CA5-4E8C-B34F-122629AE0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2BB26D-FE65-4D9F-8A10-F8120EB7E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69F269-3A5D-4929-AF93-F53D63386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A5DC58-947D-4ABA-B4C6-4AACB22A0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3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ED98-F3B4-4555-BC81-3EFC2DED6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AB9DF-2E3E-42CE-A8E9-8AF656A84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8FA483-971F-4C19-BAEB-E0F22792B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099A3-A48C-4897-AF9B-6CAB36054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4C8A5-D75F-418E-B861-1669CDC0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92616-7D61-4F06-A69C-76E0E1FFD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96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BCC9-B970-415F-8075-6271BCEB3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843D90-576E-4C29-BACC-0B655B0EED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6BB3FA-3408-4547-B64C-0E30CB371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259CE-490D-4A37-BB13-A61518D80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9582BB-8C1F-4595-878F-FE3559999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C7657-4E12-4F33-A555-C8EB2AF2B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0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BF008F-DF3B-42E0-9CC0-D9EF9B007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C74E-F242-4FDA-A008-BAD8CF3CD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3020F-1DDF-4338-993A-76B206C481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35A44-0F7E-43FC-A9D0-22D025DE40D5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44561-263E-48D5-9B71-9DECA30AA5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CD0DD-6886-47F8-BB1C-5A0CEB3E72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54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dtech4beginners.com/2018/04/26/the-edtech-survey-2018-results-are-in/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hyperlink" Target="http://www.ifdh.org/ifdh-2019-toothpaste-survey.html" TargetMode="External"/><Relationship Id="rId4" Type="http://schemas.openxmlformats.org/officeDocument/2006/relationships/hyperlink" Target="http://www.ifdh.org/ifdh-2020-covid-survey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lickr.com/photos/156498286@N05/31033628027" TargetMode="Externa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://www.createdebate.com/debate/show/All_things_work_together_for_the_good_of_those_who_love_Go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" name="Rectangle 94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4EF61F-5CCB-4D48-AB5B-BE8740C9BD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6684" y="1152144"/>
            <a:ext cx="3888999" cy="3072393"/>
          </a:xfrm>
        </p:spPr>
        <p:txBody>
          <a:bodyPr>
            <a:normAutofit/>
          </a:bodyPr>
          <a:lstStyle/>
          <a:p>
            <a:pPr algn="l"/>
            <a:r>
              <a:rPr lang="en-US" sz="3900" dirty="0"/>
              <a:t>IFDH Electric Toothbrush Knowledge and Recommendation Habits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777C0F-2D66-4B44-AFAC-2E8301EC4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6684" y="4462272"/>
            <a:ext cx="3953501" cy="1272831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January 2021</a:t>
            </a:r>
          </a:p>
        </p:txBody>
      </p:sp>
      <p:sp>
        <p:nvSpPr>
          <p:cNvPr id="93" name="Rectangle 96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4" name="Group 98">
            <a:extLst>
              <a:ext uri="{FF2B5EF4-FFF2-40B4-BE49-F238E27FC236}">
                <a16:creationId xmlns:a16="http://schemas.microsoft.com/office/drawing/2014/main" id="{0924561D-756D-410B-973A-E68C2552C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96" name="Rectangle 64">
              <a:extLst>
                <a:ext uri="{FF2B5EF4-FFF2-40B4-BE49-F238E27FC236}">
                  <a16:creationId xmlns:a16="http://schemas.microsoft.com/office/drawing/2014/main" id="{77AF0971-0074-4E4E-9318-C1990C6FF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Rectangle 66">
              <a:extLst>
                <a:ext uri="{FF2B5EF4-FFF2-40B4-BE49-F238E27FC236}">
                  <a16:creationId xmlns:a16="http://schemas.microsoft.com/office/drawing/2014/main" id="{0849707A-24B1-45E4-8493-5DC15C57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Rectangle 64">
              <a:extLst>
                <a:ext uri="{FF2B5EF4-FFF2-40B4-BE49-F238E27FC236}">
                  <a16:creationId xmlns:a16="http://schemas.microsoft.com/office/drawing/2014/main" id="{E0FFD705-F03C-46B0-ABB9-3C24E0931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Rectangle 66">
              <a:extLst>
                <a:ext uri="{FF2B5EF4-FFF2-40B4-BE49-F238E27FC236}">
                  <a16:creationId xmlns:a16="http://schemas.microsoft.com/office/drawing/2014/main" id="{520B12C0-88D0-4F6F-9F29-38E4D1D610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Rectangle 64">
              <a:extLst>
                <a:ext uri="{FF2B5EF4-FFF2-40B4-BE49-F238E27FC236}">
                  <a16:creationId xmlns:a16="http://schemas.microsoft.com/office/drawing/2014/main" id="{DEDD5A45-3641-4FE7-8375-EECF2DC9D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Rectangle 66">
              <a:extLst>
                <a:ext uri="{FF2B5EF4-FFF2-40B4-BE49-F238E27FC236}">
                  <a16:creationId xmlns:a16="http://schemas.microsoft.com/office/drawing/2014/main" id="{89BF55CA-60FC-479D-A85E-48626FC13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Rectangle 64">
              <a:extLst>
                <a:ext uri="{FF2B5EF4-FFF2-40B4-BE49-F238E27FC236}">
                  <a16:creationId xmlns:a16="http://schemas.microsoft.com/office/drawing/2014/main" id="{5AFBE5BF-E87A-408F-BBBD-44C3D04C04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ectangle 66">
              <a:extLst>
                <a:ext uri="{FF2B5EF4-FFF2-40B4-BE49-F238E27FC236}">
                  <a16:creationId xmlns:a16="http://schemas.microsoft.com/office/drawing/2014/main" id="{1C27CF92-D148-45C8-88B6-F450B63DF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ectangle 64">
              <a:extLst>
                <a:ext uri="{FF2B5EF4-FFF2-40B4-BE49-F238E27FC236}">
                  <a16:creationId xmlns:a16="http://schemas.microsoft.com/office/drawing/2014/main" id="{51CA2232-D147-480C-B1EE-665EE6ACC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Rectangle 66">
              <a:extLst>
                <a:ext uri="{FF2B5EF4-FFF2-40B4-BE49-F238E27FC236}">
                  <a16:creationId xmlns:a16="http://schemas.microsoft.com/office/drawing/2014/main" id="{7E67D92D-1CA9-43CE-8150-DF504F2BF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64">
              <a:extLst>
                <a:ext uri="{FF2B5EF4-FFF2-40B4-BE49-F238E27FC236}">
                  <a16:creationId xmlns:a16="http://schemas.microsoft.com/office/drawing/2014/main" id="{7B273169-B674-4C50-A14D-A943B99792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Rectangle 66">
              <a:extLst>
                <a:ext uri="{FF2B5EF4-FFF2-40B4-BE49-F238E27FC236}">
                  <a16:creationId xmlns:a16="http://schemas.microsoft.com/office/drawing/2014/main" id="{DF6183FA-653E-4533-9A0B-D249EC0B15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A82EFE58-AAB0-4925-A176-6FF36BF87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3122AE75-4DBB-4E14-B0CA-DD1EAD89CE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Rectangle 64">
              <a:extLst>
                <a:ext uri="{FF2B5EF4-FFF2-40B4-BE49-F238E27FC236}">
                  <a16:creationId xmlns:a16="http://schemas.microsoft.com/office/drawing/2014/main" id="{4ED7E672-90FC-4E8C-9C43-3AAE391C6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Rectangle 66">
              <a:extLst>
                <a:ext uri="{FF2B5EF4-FFF2-40B4-BE49-F238E27FC236}">
                  <a16:creationId xmlns:a16="http://schemas.microsoft.com/office/drawing/2014/main" id="{A5C0019E-5136-4C5E-A223-1E1717FD47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Rectangle 64">
              <a:extLst>
                <a:ext uri="{FF2B5EF4-FFF2-40B4-BE49-F238E27FC236}">
                  <a16:creationId xmlns:a16="http://schemas.microsoft.com/office/drawing/2014/main" id="{29705F60-CFE6-47C5-96E5-05E7731FC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Rectangle 66">
              <a:extLst>
                <a:ext uri="{FF2B5EF4-FFF2-40B4-BE49-F238E27FC236}">
                  <a16:creationId xmlns:a16="http://schemas.microsoft.com/office/drawing/2014/main" id="{090E047C-18BC-4180-8D10-9F18F517BA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Rectangle 64">
              <a:extLst>
                <a:ext uri="{FF2B5EF4-FFF2-40B4-BE49-F238E27FC236}">
                  <a16:creationId xmlns:a16="http://schemas.microsoft.com/office/drawing/2014/main" id="{A153194A-C8B1-46DB-9C6B-9847B06FAE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Rectangle 66">
              <a:extLst>
                <a:ext uri="{FF2B5EF4-FFF2-40B4-BE49-F238E27FC236}">
                  <a16:creationId xmlns:a16="http://schemas.microsoft.com/office/drawing/2014/main" id="{5C0235EA-4E98-43EA-9AAE-2BD893DEA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1C85E8D6-00AB-459D-9BC0-09CFBA9409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008" y="736850"/>
            <a:ext cx="6428067" cy="2008770"/>
          </a:xfrm>
          <a:prstGeom prst="rect">
            <a:avLst/>
          </a:prstGeom>
        </p:spPr>
      </p:pic>
      <p:sp>
        <p:nvSpPr>
          <p:cNvPr id="149" name="Rectangle 120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650"/>
            <a:ext cx="606972" cy="362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0" name="Picture 2" descr="Patient Education Landing">
            <a:extLst>
              <a:ext uri="{FF2B5EF4-FFF2-40B4-BE49-F238E27FC236}">
                <a16:creationId xmlns:a16="http://schemas.microsoft.com/office/drawing/2014/main" id="{6967BB40-456E-4164-A6A4-63DC2FD705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7" r="43115" b="-1"/>
          <a:stretch/>
        </p:blipFill>
        <p:spPr bwMode="auto">
          <a:xfrm>
            <a:off x="7229351" y="3482471"/>
            <a:ext cx="2987382" cy="312670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495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26B4A43-2A34-4B22-882C-D7552FA9C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429BAE5-B200-4FC0-BBC1-8D7C57D1D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71" y="0"/>
            <a:ext cx="456510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959757-691A-462F-96BE-CAB6255B8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685" y="1152144"/>
            <a:ext cx="3794760" cy="307239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Electric brushes recommended for most patient types, except young children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9644633-5AE1-44D6-8F5F-6376DDA13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4FA74995-C5A7-4DBF-BFD1-C4831852D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009DC7CE-EC50-455B-AEF3-758096A62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680D0724-2EE2-4A8E-B7FC-994977F2A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D7DD4A6B-2000-4A3E-BBCE-637ED6CDD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694A6722-0FE9-4640-B93F-C2BAA8956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19F6A010-3765-4FAB-8CCA-7AC189141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2ED876B1-4DDC-4999-864F-EFF32EFF5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2DD9B48A-E7DB-4540-8781-F434856A7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2BEF54FF-8FAE-4B7F-ACE8-52ED70B04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16F687E9-D21B-46CB-8A13-9BFDA780F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49C0A7C4-BA67-480B-9F9A-E96535756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5C27E413-D9C4-45A2-AB5A-A00612798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76F8DD1F-1A00-4D5A-B979-33A41277C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D16F8034-114D-4513-A6BD-F05ABF9AF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1DAD48F0-0B0E-40E2-9ED5-E0FBB99C4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A58F217F-BBAB-4ACB-91C0-B119DEFDC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64">
              <a:extLst>
                <a:ext uri="{FF2B5EF4-FFF2-40B4-BE49-F238E27FC236}">
                  <a16:creationId xmlns:a16="http://schemas.microsoft.com/office/drawing/2014/main" id="{17D6638B-4C45-4C73-AFE3-8C41F939A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31A3013F-24A0-486B-A892-92E42BD741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64">
              <a:extLst>
                <a:ext uri="{FF2B5EF4-FFF2-40B4-BE49-F238E27FC236}">
                  <a16:creationId xmlns:a16="http://schemas.microsoft.com/office/drawing/2014/main" id="{F4540C9F-BC47-470D-A9C2-4AB05FB4C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66">
              <a:extLst>
                <a:ext uri="{FF2B5EF4-FFF2-40B4-BE49-F238E27FC236}">
                  <a16:creationId xmlns:a16="http://schemas.microsoft.com/office/drawing/2014/main" id="{A38505B1-1AD2-47B0-8122-2EB533CBA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6570AE4A-EC4F-441A-BE98-2F86FFEC8CDE}"/>
              </a:ext>
            </a:extLst>
          </p:cNvPr>
          <p:cNvSpPr/>
          <p:nvPr/>
        </p:nvSpPr>
        <p:spPr>
          <a:xfrm>
            <a:off x="5472119" y="246888"/>
            <a:ext cx="6112910" cy="592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To which type of patients do you recommend electric toothbrushes? (Check all that apply) </a:t>
            </a: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40C4389E-C387-4CCC-9D4F-92ECCBD94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034265"/>
              </p:ext>
            </p:extLst>
          </p:nvPr>
        </p:nvGraphicFramePr>
        <p:xfrm>
          <a:off x="5601789" y="940184"/>
          <a:ext cx="6192981" cy="5660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5772">
                  <a:extLst>
                    <a:ext uri="{9D8B030D-6E8A-4147-A177-3AD203B41FA5}">
                      <a16:colId xmlns:a16="http://schemas.microsoft.com/office/drawing/2014/main" val="3003383340"/>
                    </a:ext>
                  </a:extLst>
                </a:gridCol>
                <a:gridCol w="827209">
                  <a:extLst>
                    <a:ext uri="{9D8B030D-6E8A-4147-A177-3AD203B41FA5}">
                      <a16:colId xmlns:a16="http://schemas.microsoft.com/office/drawing/2014/main" val="611326985"/>
                    </a:ext>
                  </a:extLst>
                </a:gridCol>
              </a:tblGrid>
              <a:tr h="435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All patients</a:t>
                      </a:r>
                    </a:p>
                  </a:txBody>
                  <a:tcPr marL="9641" marR="9641" marT="96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9641" marR="9641" marT="964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0574587"/>
                  </a:ext>
                </a:extLst>
              </a:tr>
              <a:tr h="435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Adults with consistent plaque build-up</a:t>
                      </a:r>
                    </a:p>
                  </a:txBody>
                  <a:tcPr marL="9641" marR="9641" marT="96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9641" marR="9641" marT="964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453387"/>
                  </a:ext>
                </a:extLst>
              </a:tr>
              <a:tr h="435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Adults with gingival health issues</a:t>
                      </a:r>
                    </a:p>
                  </a:txBody>
                  <a:tcPr marL="9641" marR="9641" marT="96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9641" marR="9641" marT="964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618526"/>
                  </a:ext>
                </a:extLst>
              </a:tr>
              <a:tr h="435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Patients with limited dexterity</a:t>
                      </a:r>
                    </a:p>
                  </a:txBody>
                  <a:tcPr marL="9641" marR="9641" marT="96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9641" marR="9641" marT="964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9904076"/>
                  </a:ext>
                </a:extLst>
              </a:tr>
              <a:tr h="435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Perio maintenance patients </a:t>
                      </a:r>
                    </a:p>
                  </a:txBody>
                  <a:tcPr marL="9641" marR="9641" marT="964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9641" marR="9641" marT="964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4460042"/>
                  </a:ext>
                </a:extLst>
              </a:tr>
              <a:tr h="435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Orthodontic patients </a:t>
                      </a:r>
                    </a:p>
                  </a:txBody>
                  <a:tcPr marL="9641" marR="9641" marT="96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9641" marR="9641" marT="96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394224"/>
                  </a:ext>
                </a:extLst>
              </a:tr>
              <a:tr h="435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Elderly</a:t>
                      </a:r>
                    </a:p>
                  </a:txBody>
                  <a:tcPr marL="9641" marR="9641" marT="96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9641" marR="9641" marT="964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779045"/>
                  </a:ext>
                </a:extLst>
              </a:tr>
              <a:tr h="435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Adolescents (10-18 years)</a:t>
                      </a:r>
                    </a:p>
                  </a:txBody>
                  <a:tcPr marL="9641" marR="9641" marT="96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9641" marR="9641" marT="964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203632"/>
                  </a:ext>
                </a:extLst>
              </a:tr>
              <a:tr h="435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Caretakers</a:t>
                      </a:r>
                    </a:p>
                  </a:txBody>
                  <a:tcPr marL="9641" marR="9641" marT="9641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9641" marR="9641" marT="9641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735744"/>
                  </a:ext>
                </a:extLst>
              </a:tr>
              <a:tr h="435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Implant patients </a:t>
                      </a:r>
                    </a:p>
                  </a:txBody>
                  <a:tcPr marL="9641" marR="9641" marT="9641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9641" marR="9641" marT="9641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757077"/>
                  </a:ext>
                </a:extLst>
              </a:tr>
              <a:tr h="435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Children  (6-9 years) </a:t>
                      </a:r>
                    </a:p>
                  </a:txBody>
                  <a:tcPr marL="9641" marR="9641" marT="96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9641" marR="9641" marT="96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478397"/>
                  </a:ext>
                </a:extLst>
              </a:tr>
              <a:tr h="435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Young children (3-5 years) </a:t>
                      </a:r>
                    </a:p>
                  </a:txBody>
                  <a:tcPr marL="9641" marR="9641" marT="96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641" marR="9641" marT="964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998486"/>
                  </a:ext>
                </a:extLst>
              </a:tr>
              <a:tr h="435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9641" marR="9641" marT="96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641" marR="9641" marT="964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7776243"/>
                  </a:ext>
                </a:extLst>
              </a:tr>
            </a:tbl>
          </a:graphicData>
        </a:graphic>
      </p:graphicFrame>
      <p:pic>
        <p:nvPicPr>
          <p:cNvPr id="45" name="Picture 44">
            <a:extLst>
              <a:ext uri="{FF2B5EF4-FFF2-40B4-BE49-F238E27FC236}">
                <a16:creationId xmlns:a16="http://schemas.microsoft.com/office/drawing/2014/main" id="{806AF590-9808-49A3-BA14-2800653791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41" y="6233582"/>
            <a:ext cx="1828264" cy="57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885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13">
            <a:extLst>
              <a:ext uri="{FF2B5EF4-FFF2-40B4-BE49-F238E27FC236}">
                <a16:creationId xmlns:a16="http://schemas.microsoft.com/office/drawing/2014/main" id="{826B4A43-2A34-4B22-882C-D7552FA9C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15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17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19">
            <a:extLst>
              <a:ext uri="{FF2B5EF4-FFF2-40B4-BE49-F238E27FC236}">
                <a16:creationId xmlns:a16="http://schemas.microsoft.com/office/drawing/2014/main" id="{B429BAE5-B200-4FC0-BBC1-8D7C57D1D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71" y="0"/>
            <a:ext cx="456510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959757-691A-462F-96BE-CAB6255B8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685" y="1152144"/>
            <a:ext cx="3794760" cy="307239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Few respondents would recommend against using an electric brush.</a:t>
            </a:r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Most common patients  not to </a:t>
            </a:r>
            <a:r>
              <a:rPr lang="en-US" sz="3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receive recommend </a:t>
            </a: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are post-surgical and young children.</a:t>
            </a:r>
          </a:p>
        </p:txBody>
      </p:sp>
      <p:grpSp>
        <p:nvGrpSpPr>
          <p:cNvPr id="48" name="Group 21">
            <a:extLst>
              <a:ext uri="{FF2B5EF4-FFF2-40B4-BE49-F238E27FC236}">
                <a16:creationId xmlns:a16="http://schemas.microsoft.com/office/drawing/2014/main" id="{A9644633-5AE1-44D6-8F5F-6376DDA13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49" name="Rectangle 64">
              <a:extLst>
                <a:ext uri="{FF2B5EF4-FFF2-40B4-BE49-F238E27FC236}">
                  <a16:creationId xmlns:a16="http://schemas.microsoft.com/office/drawing/2014/main" id="{4FA74995-C5A7-4DBF-BFD1-C4831852D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66">
              <a:extLst>
                <a:ext uri="{FF2B5EF4-FFF2-40B4-BE49-F238E27FC236}">
                  <a16:creationId xmlns:a16="http://schemas.microsoft.com/office/drawing/2014/main" id="{009DC7CE-EC50-455B-AEF3-758096A62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64">
              <a:extLst>
                <a:ext uri="{FF2B5EF4-FFF2-40B4-BE49-F238E27FC236}">
                  <a16:creationId xmlns:a16="http://schemas.microsoft.com/office/drawing/2014/main" id="{680D0724-2EE2-4A8E-B7FC-994977F2A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66">
              <a:extLst>
                <a:ext uri="{FF2B5EF4-FFF2-40B4-BE49-F238E27FC236}">
                  <a16:creationId xmlns:a16="http://schemas.microsoft.com/office/drawing/2014/main" id="{D7DD4A6B-2000-4A3E-BBCE-637ED6CDD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64">
              <a:extLst>
                <a:ext uri="{FF2B5EF4-FFF2-40B4-BE49-F238E27FC236}">
                  <a16:creationId xmlns:a16="http://schemas.microsoft.com/office/drawing/2014/main" id="{694A6722-0FE9-4640-B93F-C2BAA8956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66">
              <a:extLst>
                <a:ext uri="{FF2B5EF4-FFF2-40B4-BE49-F238E27FC236}">
                  <a16:creationId xmlns:a16="http://schemas.microsoft.com/office/drawing/2014/main" id="{19F6A010-3765-4FAB-8CCA-7AC189141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64">
              <a:extLst>
                <a:ext uri="{FF2B5EF4-FFF2-40B4-BE49-F238E27FC236}">
                  <a16:creationId xmlns:a16="http://schemas.microsoft.com/office/drawing/2014/main" id="{2ED876B1-4DDC-4999-864F-EFF32EFF5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66">
              <a:extLst>
                <a:ext uri="{FF2B5EF4-FFF2-40B4-BE49-F238E27FC236}">
                  <a16:creationId xmlns:a16="http://schemas.microsoft.com/office/drawing/2014/main" id="{2DD9B48A-E7DB-4540-8781-F434856A7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64">
              <a:extLst>
                <a:ext uri="{FF2B5EF4-FFF2-40B4-BE49-F238E27FC236}">
                  <a16:creationId xmlns:a16="http://schemas.microsoft.com/office/drawing/2014/main" id="{2BEF54FF-8FAE-4B7F-ACE8-52ED70B04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tangle 66">
              <a:extLst>
                <a:ext uri="{FF2B5EF4-FFF2-40B4-BE49-F238E27FC236}">
                  <a16:creationId xmlns:a16="http://schemas.microsoft.com/office/drawing/2014/main" id="{16F687E9-D21B-46CB-8A13-9BFDA780F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 64">
              <a:extLst>
                <a:ext uri="{FF2B5EF4-FFF2-40B4-BE49-F238E27FC236}">
                  <a16:creationId xmlns:a16="http://schemas.microsoft.com/office/drawing/2014/main" id="{49C0A7C4-BA67-480B-9F9A-E96535756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66">
              <a:extLst>
                <a:ext uri="{FF2B5EF4-FFF2-40B4-BE49-F238E27FC236}">
                  <a16:creationId xmlns:a16="http://schemas.microsoft.com/office/drawing/2014/main" id="{5C27E413-D9C4-45A2-AB5A-A00612798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4">
              <a:extLst>
                <a:ext uri="{FF2B5EF4-FFF2-40B4-BE49-F238E27FC236}">
                  <a16:creationId xmlns:a16="http://schemas.microsoft.com/office/drawing/2014/main" id="{76F8DD1F-1A00-4D5A-B979-33A41277C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ectangle 66">
              <a:extLst>
                <a:ext uri="{FF2B5EF4-FFF2-40B4-BE49-F238E27FC236}">
                  <a16:creationId xmlns:a16="http://schemas.microsoft.com/office/drawing/2014/main" id="{D16F8034-114D-4513-A6BD-F05ABF9AF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4">
              <a:extLst>
                <a:ext uri="{FF2B5EF4-FFF2-40B4-BE49-F238E27FC236}">
                  <a16:creationId xmlns:a16="http://schemas.microsoft.com/office/drawing/2014/main" id="{1DAD48F0-0B0E-40E2-9ED5-E0FBB99C4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6">
              <a:extLst>
                <a:ext uri="{FF2B5EF4-FFF2-40B4-BE49-F238E27FC236}">
                  <a16:creationId xmlns:a16="http://schemas.microsoft.com/office/drawing/2014/main" id="{A58F217F-BBAB-4ACB-91C0-B119DEFDC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7D6638B-4C45-4C73-AFE3-8C41F939A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ectangle 66">
              <a:extLst>
                <a:ext uri="{FF2B5EF4-FFF2-40B4-BE49-F238E27FC236}">
                  <a16:creationId xmlns:a16="http://schemas.microsoft.com/office/drawing/2014/main" id="{31A3013F-24A0-486B-A892-92E42BD741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4">
              <a:extLst>
                <a:ext uri="{FF2B5EF4-FFF2-40B4-BE49-F238E27FC236}">
                  <a16:creationId xmlns:a16="http://schemas.microsoft.com/office/drawing/2014/main" id="{F4540C9F-BC47-470D-A9C2-4AB05FB4C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6">
              <a:extLst>
                <a:ext uri="{FF2B5EF4-FFF2-40B4-BE49-F238E27FC236}">
                  <a16:creationId xmlns:a16="http://schemas.microsoft.com/office/drawing/2014/main" id="{A38505B1-1AD2-47B0-8122-2EB533CBA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40C4389E-C387-4CCC-9D4F-92ECCBD94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447443"/>
              </p:ext>
            </p:extLst>
          </p:nvPr>
        </p:nvGraphicFramePr>
        <p:xfrm>
          <a:off x="5261159" y="1497439"/>
          <a:ext cx="6800702" cy="4841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024">
                  <a:extLst>
                    <a:ext uri="{9D8B030D-6E8A-4147-A177-3AD203B41FA5}">
                      <a16:colId xmlns:a16="http://schemas.microsoft.com/office/drawing/2014/main" val="3003383340"/>
                    </a:ext>
                  </a:extLst>
                </a:gridCol>
                <a:gridCol w="705678">
                  <a:extLst>
                    <a:ext uri="{9D8B030D-6E8A-4147-A177-3AD203B41FA5}">
                      <a16:colId xmlns:a16="http://schemas.microsoft.com/office/drawing/2014/main" val="1982749749"/>
                    </a:ext>
                  </a:extLst>
                </a:gridCol>
              </a:tblGrid>
              <a:tr h="4414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None, an electric toothbrush would be appropriate for all patients</a:t>
                      </a:r>
                    </a:p>
                  </a:txBody>
                  <a:tcPr marL="6779" marR="6779" marT="677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6779" marR="6779" marT="677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0574587"/>
                  </a:ext>
                </a:extLst>
              </a:tr>
              <a:tr h="3614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Post-surgical patients </a:t>
                      </a:r>
                    </a:p>
                  </a:txBody>
                  <a:tcPr marL="6779" marR="6779" marT="677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6779" marR="6779" marT="677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453387"/>
                  </a:ext>
                </a:extLst>
              </a:tr>
              <a:tr h="3614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Young children (age 3-5 years) </a:t>
                      </a:r>
                    </a:p>
                  </a:txBody>
                  <a:tcPr marL="6779" marR="6779" marT="6779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6779" marR="6779" marT="6779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618526"/>
                  </a:ext>
                </a:extLst>
              </a:tr>
              <a:tr h="3614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Aggressive brushers</a:t>
                      </a:r>
                    </a:p>
                  </a:txBody>
                  <a:tcPr marL="6779" marR="6779" marT="677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6779" marR="6779" marT="677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9904076"/>
                  </a:ext>
                </a:extLst>
              </a:tr>
              <a:tr h="3614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Patients with erosive tooth wear </a:t>
                      </a:r>
                    </a:p>
                  </a:txBody>
                  <a:tcPr marL="6779" marR="6779" marT="6779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6779" marR="6779" marT="6779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4460042"/>
                  </a:ext>
                </a:extLst>
              </a:tr>
              <a:tr h="3614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Patients with dentinal hypersensitivity  </a:t>
                      </a:r>
                    </a:p>
                  </a:txBody>
                  <a:tcPr marL="6779" marR="6779" marT="6779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6779" marR="6779" marT="6779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394224"/>
                  </a:ext>
                </a:extLst>
              </a:tr>
              <a:tr h="3614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Adults with gingival recession </a:t>
                      </a:r>
                    </a:p>
                  </a:txBody>
                  <a:tcPr marL="6779" marR="6779" marT="677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6779" marR="6779" marT="677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779045"/>
                  </a:ext>
                </a:extLst>
              </a:tr>
              <a:tr h="3614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Children (age 6-9 years) </a:t>
                      </a:r>
                    </a:p>
                  </a:txBody>
                  <a:tcPr marL="6779" marR="6779" marT="677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6779" marR="6779" marT="677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203632"/>
                  </a:ext>
                </a:extLst>
              </a:tr>
              <a:tr h="3614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6779" marR="6779" marT="6779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6779" marR="6779" marT="6779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735744"/>
                  </a:ext>
                </a:extLst>
              </a:tr>
              <a:tr h="3614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Orthodontic patients </a:t>
                      </a:r>
                    </a:p>
                  </a:txBody>
                  <a:tcPr marL="6779" marR="6779" marT="6779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6779" marR="6779" marT="6779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757077"/>
                  </a:ext>
                </a:extLst>
              </a:tr>
              <a:tr h="3614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Implant patients </a:t>
                      </a:r>
                    </a:p>
                  </a:txBody>
                  <a:tcPr marL="6779" marR="6779" marT="677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779" marR="6779" marT="677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478397"/>
                  </a:ext>
                </a:extLst>
              </a:tr>
              <a:tr h="3614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Adolescents (age 10-18 years)</a:t>
                      </a:r>
                    </a:p>
                  </a:txBody>
                  <a:tcPr marL="6779" marR="6779" marT="6779" marB="0" anchor="ctr"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779" marR="6779" marT="6779" marB="0" anchor="ctr">
                    <a:lnT w="127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998486"/>
                  </a:ext>
                </a:extLst>
              </a:tr>
              <a:tr h="423997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9" marR="6779" marT="677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79" marR="6779" marT="677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7776243"/>
                  </a:ext>
                </a:extLst>
              </a:tr>
            </a:tbl>
          </a:graphicData>
        </a:graphic>
      </p:graphicFrame>
      <p:sp>
        <p:nvSpPr>
          <p:cNvPr id="69" name="Rectangle 68">
            <a:extLst>
              <a:ext uri="{FF2B5EF4-FFF2-40B4-BE49-F238E27FC236}">
                <a16:creationId xmlns:a16="http://schemas.microsoft.com/office/drawing/2014/main" id="{700F5432-9EFB-48BC-95F2-0627879571CB}"/>
              </a:ext>
            </a:extLst>
          </p:cNvPr>
          <p:cNvSpPr/>
          <p:nvPr/>
        </p:nvSpPr>
        <p:spPr>
          <a:xfrm>
            <a:off x="5565019" y="686209"/>
            <a:ext cx="61929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To which type of patients would you NOT recommend electric toothbrushes? (Check all that apply) </a:t>
            </a: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5D1F908E-B9B0-4922-8818-578FFBDA3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9024" y="6232350"/>
            <a:ext cx="1730459" cy="5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60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26B4A43-2A34-4B22-882C-D7552FA9C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29BAE5-B200-4FC0-BBC1-8D7C57D1D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71" y="0"/>
            <a:ext cx="456510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9C9FD-711C-47EF-81C7-961148D9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47" y="1973598"/>
            <a:ext cx="3794760" cy="307239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dirty="0"/>
              <a:t>Common resources to make electric brush recommendation: </a:t>
            </a:r>
            <a:br>
              <a:rPr lang="en-US" sz="3200" dirty="0"/>
            </a:br>
            <a:r>
              <a:rPr lang="en-US" sz="3200" dirty="0"/>
              <a:t>- Personal usage</a:t>
            </a:r>
            <a:br>
              <a:rPr lang="en-US" sz="3200" dirty="0"/>
            </a:br>
            <a:r>
              <a:rPr lang="en-US" sz="3200" dirty="0"/>
              <a:t>- Peer feedback </a:t>
            </a:r>
            <a:br>
              <a:rPr lang="en-US" sz="3200" dirty="0"/>
            </a:br>
            <a:r>
              <a:rPr lang="en-US" sz="3200" dirty="0"/>
              <a:t>- Publications</a:t>
            </a:r>
            <a:endParaRPr lang="en-US" sz="3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9644633-5AE1-44D6-8F5F-6376DDA13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4FA74995-C5A7-4DBF-BFD1-C4831852D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09DC7CE-EC50-455B-AEF3-758096A62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680D0724-2EE2-4A8E-B7FC-994977F2A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D7DD4A6B-2000-4A3E-BBCE-637ED6CDD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694A6722-0FE9-4640-B93F-C2BAA8956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19F6A010-3765-4FAB-8CCA-7AC189141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2ED876B1-4DDC-4999-864F-EFF32EFF5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2DD9B48A-E7DB-4540-8781-F434856A7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2BEF54FF-8FAE-4B7F-ACE8-52ED70B04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16F687E9-D21B-46CB-8A13-9BFDA780F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49C0A7C4-BA67-480B-9F9A-E96535756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5C27E413-D9C4-45A2-AB5A-A00612798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76F8DD1F-1A00-4D5A-B979-33A41277C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D16F8034-114D-4513-A6BD-F05ABF9AF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1DAD48F0-0B0E-40E2-9ED5-E0FBB99C4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A58F217F-BBAB-4ACB-91C0-B119DEFDC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17D6638B-4C45-4C73-AFE3-8C41F939A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31A3013F-24A0-486B-A892-92E42BD741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F4540C9F-BC47-470D-A9C2-4AB05FB4C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A38505B1-1AD2-47B0-8122-2EB533CBA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id="{4F5472B2-B813-41BD-96B0-E5DDE1E82D4E}"/>
              </a:ext>
            </a:extLst>
          </p:cNvPr>
          <p:cNvSpPr txBox="1">
            <a:spLocks/>
          </p:cNvSpPr>
          <p:nvPr/>
        </p:nvSpPr>
        <p:spPr>
          <a:xfrm>
            <a:off x="986319" y="366538"/>
            <a:ext cx="10367481" cy="5310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endParaRPr lang="en-US" sz="28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FDA91C1-A68C-4181-A004-B8B247B13E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668383"/>
              </p:ext>
            </p:extLst>
          </p:nvPr>
        </p:nvGraphicFramePr>
        <p:xfrm>
          <a:off x="5578307" y="1870075"/>
          <a:ext cx="6192982" cy="3796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041">
                  <a:extLst>
                    <a:ext uri="{9D8B030D-6E8A-4147-A177-3AD203B41FA5}">
                      <a16:colId xmlns:a16="http://schemas.microsoft.com/office/drawing/2014/main" val="2678602901"/>
                    </a:ext>
                  </a:extLst>
                </a:gridCol>
                <a:gridCol w="576941">
                  <a:extLst>
                    <a:ext uri="{9D8B030D-6E8A-4147-A177-3AD203B41FA5}">
                      <a16:colId xmlns:a16="http://schemas.microsoft.com/office/drawing/2014/main" val="3016707598"/>
                    </a:ext>
                  </a:extLst>
                </a:gridCol>
              </a:tblGrid>
              <a:tr h="3040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My personal usage experience 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386610"/>
                  </a:ext>
                </a:extLst>
              </a:tr>
              <a:tr h="3019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Feedback from my colleagues/peers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758343"/>
                  </a:ext>
                </a:extLst>
              </a:tr>
              <a:tr h="3698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Peer-reviewed journals (e.g., Int J Dent Hyg)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36705"/>
                  </a:ext>
                </a:extLst>
              </a:tr>
              <a:tr h="2876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Professional magazines (e.g., RDH, Access)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724180"/>
                  </a:ext>
                </a:extLst>
              </a:tr>
              <a:tr h="3184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Manufacturer’s professional sales rep information 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281797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Online patient education/instructional videos by industry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896416"/>
                  </a:ext>
                </a:extLst>
              </a:tr>
              <a:tr h="3040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Pamphlets supplied by manufacturers 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35228"/>
                  </a:ext>
                </a:extLst>
              </a:tr>
              <a:tr h="3040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Manufacturer’s product website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353956"/>
                  </a:ext>
                </a:extLst>
              </a:tr>
              <a:tr h="3040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Educational posters 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471270"/>
                  </a:ext>
                </a:extLst>
              </a:tr>
              <a:tr h="3040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Textbooks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658117"/>
                  </a:ext>
                </a:extLst>
              </a:tr>
              <a:tr h="3040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Social media websites (e.g., Facebook groups)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358957"/>
                  </a:ext>
                </a:extLst>
              </a:tr>
              <a:tr h="3040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6086" marR="6086" marT="60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29149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A83F4EA-84C7-42DA-BCBB-635F205745BE}"/>
              </a:ext>
            </a:extLst>
          </p:cNvPr>
          <p:cNvSpPr txBox="1"/>
          <p:nvPr/>
        </p:nvSpPr>
        <p:spPr>
          <a:xfrm>
            <a:off x="5917914" y="662201"/>
            <a:ext cx="5206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Which resources do you use to assist you in making clinical decisions for recommending ELECTRIC TOOTHBRUSHES to your patients? (check all that apply)</a:t>
            </a:r>
            <a:endParaRPr lang="en-US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CFF27921-60A5-486E-92D0-68C1E351D5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9024" y="6232350"/>
            <a:ext cx="1730459" cy="5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342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78AB447-A4B7-44D2-A99D-2E39CCFBD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7375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C95A7D-EEBA-40F1-8C3B-56F03F358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578" y="1200457"/>
            <a:ext cx="4376791" cy="4075386"/>
          </a:xfrm>
        </p:spPr>
        <p:txBody>
          <a:bodyPr anchor="ctr">
            <a:normAutofit/>
          </a:bodyPr>
          <a:lstStyle/>
          <a:p>
            <a:r>
              <a:rPr lang="en-US" sz="3200" dirty="0"/>
              <a:t>Most popular sales rep resources are from:</a:t>
            </a:r>
            <a:br>
              <a:rPr lang="en-US" sz="3200" dirty="0"/>
            </a:br>
            <a:r>
              <a:rPr lang="en-US" sz="3200" dirty="0"/>
              <a:t>1. Oral-B</a:t>
            </a:r>
            <a:br>
              <a:rPr lang="en-US" sz="3200" dirty="0"/>
            </a:br>
            <a:r>
              <a:rPr lang="en-US" sz="3200" dirty="0"/>
              <a:t>2. Sonicare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F06CE9D-DF08-4313-8DD2-D81E1D59F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5C105DD-77F3-4287-BFFC-B818D6A28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6173F360-EE51-4521-A25E-5869A978B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5414DD3E-CFF7-4BD5-A220-D2F970E51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27190517-FE45-416F-8FE4-7DCF37655F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A671D49D-B542-48F6-8659-58E9BC5CB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E481E675-7AFA-43FE-9992-A964F7BC0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55B95BBC-B6C8-4343-A351-48F84A004A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19DD17FE-BE4B-4643-B60F-5EAA77F1C7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873D554F-3F0D-4969-8C06-D24F273A45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74151414-E46C-4BF0-A630-1D31400AA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1FBE19C0-69DE-489C-9704-81240B4ED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C8E575F5-CB03-436A-BE1E-AD48502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9AE75E9D-C62E-455C-BA30-DE18FA494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CC34A54D-BBB2-4EE0-A8F9-802D52AF5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347BC20E-7862-49A8-BCE2-39521B23C9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3EF1615E-D362-4BBF-A307-4118B72F3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2EF7D2F7-E167-41F3-ADBF-F6D4B97F4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EB1CB26D-EDEF-4AD8-943C-049BD149C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8CB27CB8-B8B6-4C05-9CB1-DF62FE4E1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A78DBF5B-2276-4A2A-945F-3E81A93C1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A50B18B-C06B-4246-A152-9345E6DC061B}"/>
              </a:ext>
            </a:extLst>
          </p:cNvPr>
          <p:cNvSpPr txBox="1"/>
          <p:nvPr/>
        </p:nvSpPr>
        <p:spPr>
          <a:xfrm>
            <a:off x="8220488" y="6018875"/>
            <a:ext cx="1222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N=1474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C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091058"/>
              </p:ext>
            </p:extLst>
          </p:nvPr>
        </p:nvGraphicFramePr>
        <p:xfrm>
          <a:off x="5541680" y="-21880"/>
          <a:ext cx="6043353" cy="6159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1" name="Picture 40">
            <a:extLst>
              <a:ext uri="{FF2B5EF4-FFF2-40B4-BE49-F238E27FC236}">
                <a16:creationId xmlns:a16="http://schemas.microsoft.com/office/drawing/2014/main" id="{89209783-69F1-4EC9-AA5C-2D71418076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102" y="6269230"/>
            <a:ext cx="1730459" cy="5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975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26B4A43-2A34-4B22-882C-D7552FA9C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429BAE5-B200-4FC0-BBC1-8D7C57D1D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71" y="0"/>
            <a:ext cx="456510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4E6597-DFC9-4067-BF7F-CAD2BD56F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679" y="2418377"/>
            <a:ext cx="3794760" cy="307239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Most common information patients seek about electric toothbrushes: </a:t>
            </a:r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 Comparison vs </a:t>
            </a:r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manual toothbrushes</a:t>
            </a:r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 Comparison vs</a:t>
            </a:r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other electric models</a:t>
            </a:r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100" dirty="0"/>
            </a:br>
            <a:r>
              <a:rPr lang="en-US" sz="3100" dirty="0"/>
              <a:t>3. C</a:t>
            </a: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ost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9644633-5AE1-44D6-8F5F-6376DDA13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4FA74995-C5A7-4DBF-BFD1-C4831852D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009DC7CE-EC50-455B-AEF3-758096A62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680D0724-2EE2-4A8E-B7FC-994977F2A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D7DD4A6B-2000-4A3E-BBCE-637ED6CDD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694A6722-0FE9-4640-B93F-C2BAA8956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19F6A010-3765-4FAB-8CCA-7AC189141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2ED876B1-4DDC-4999-864F-EFF32EFF5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2DD9B48A-E7DB-4540-8781-F434856A7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2BEF54FF-8FAE-4B7F-ACE8-52ED70B04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16F687E9-D21B-46CB-8A13-9BFDA780F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49C0A7C4-BA67-480B-9F9A-E96535756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5C27E413-D9C4-45A2-AB5A-A00612798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76F8DD1F-1A00-4D5A-B979-33A41277C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D16F8034-114D-4513-A6BD-F05ABF9AF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1DAD48F0-0B0E-40E2-9ED5-E0FBB99C4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A58F217F-BBAB-4ACB-91C0-B119DEFDC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17D6638B-4C45-4C73-AFE3-8C41F939A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31A3013F-24A0-486B-A892-92E42BD741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F4540C9F-BC47-470D-A9C2-4AB05FB4C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A38505B1-1AD2-47B0-8122-2EB533CBA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2800FCB-D137-430A-B13A-30D230021E58}"/>
              </a:ext>
            </a:extLst>
          </p:cNvPr>
          <p:cNvSpPr txBox="1"/>
          <p:nvPr/>
        </p:nvSpPr>
        <p:spPr>
          <a:xfrm>
            <a:off x="5601789" y="370589"/>
            <a:ext cx="5719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type of information do patients request regarding electric toothbrushes?  (Check all that apply)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8A4E322-1FB5-4FFC-867F-E1C674C10D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511760"/>
              </p:ext>
            </p:extLst>
          </p:nvPr>
        </p:nvGraphicFramePr>
        <p:xfrm>
          <a:off x="5601789" y="1515018"/>
          <a:ext cx="6192982" cy="5065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1532">
                  <a:extLst>
                    <a:ext uri="{9D8B030D-6E8A-4147-A177-3AD203B41FA5}">
                      <a16:colId xmlns:a16="http://schemas.microsoft.com/office/drawing/2014/main" val="2678602901"/>
                    </a:ext>
                  </a:extLst>
                </a:gridCol>
                <a:gridCol w="581450">
                  <a:extLst>
                    <a:ext uri="{9D8B030D-6E8A-4147-A177-3AD203B41FA5}">
                      <a16:colId xmlns:a16="http://schemas.microsoft.com/office/drawing/2014/main" val="3016707598"/>
                    </a:ext>
                  </a:extLst>
                </a:gridCol>
              </a:tblGrid>
              <a:tr h="5662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How an electric toothbrush compares to a manual toothbrush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386610"/>
                  </a:ext>
                </a:extLst>
              </a:tr>
              <a:tr h="3060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The cost of the electric toothbrush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267763"/>
                  </a:ext>
                </a:extLst>
              </a:tr>
              <a:tr h="3060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Differences between types of electric toothbrushes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69128"/>
                  </a:ext>
                </a:extLst>
              </a:tr>
              <a:tr h="3060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How often to replace the brush head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758343"/>
                  </a:ext>
                </a:extLst>
              </a:tr>
              <a:tr h="3060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The cost of the electric toothbrush heads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36705"/>
                  </a:ext>
                </a:extLst>
              </a:tr>
              <a:tr h="3060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Electric toothbrushing instructions 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724180"/>
                  </a:ext>
                </a:extLst>
              </a:tr>
              <a:tr h="3060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How an electric toothbrush works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281797"/>
                  </a:ext>
                </a:extLst>
              </a:tr>
              <a:tr h="3060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Tell-show-do method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896416"/>
                  </a:ext>
                </a:extLst>
              </a:tr>
              <a:tr h="3060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If an electric toothbrush is safe to use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35228"/>
                  </a:ext>
                </a:extLst>
              </a:tr>
              <a:tr h="5662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If the electric toothbrush handle can be shared with other family members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353956"/>
                  </a:ext>
                </a:extLst>
              </a:tr>
              <a:tr h="3060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How to clean an electric toothbrush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471270"/>
                  </a:ext>
                </a:extLst>
              </a:tr>
              <a:tr h="3060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How to use the App with the electric toothbrush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658117"/>
                  </a:ext>
                </a:extLst>
              </a:tr>
              <a:tr h="5662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None; my patients don't request information regarding electric toothbrushes.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358957"/>
                  </a:ext>
                </a:extLst>
              </a:tr>
              <a:tr h="3060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777" marR="6777" marT="6777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291492"/>
                  </a:ext>
                </a:extLst>
              </a:tr>
            </a:tbl>
          </a:graphicData>
        </a:graphic>
      </p:graphicFrame>
      <p:pic>
        <p:nvPicPr>
          <p:cNvPr id="40" name="Picture 39">
            <a:extLst>
              <a:ext uri="{FF2B5EF4-FFF2-40B4-BE49-F238E27FC236}">
                <a16:creationId xmlns:a16="http://schemas.microsoft.com/office/drawing/2014/main" id="{3BBE993B-750D-4246-97E9-28F2C893A0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7" y="6244080"/>
            <a:ext cx="1730459" cy="5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358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78AB447-A4B7-44D2-A99D-2E39CCFBD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7375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39ACEE-8CC2-47E8-A02E-C9EB99AA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9" y="1200457"/>
            <a:ext cx="3771111" cy="4075386"/>
          </a:xfrm>
        </p:spPr>
        <p:txBody>
          <a:bodyPr anchor="ctr">
            <a:normAutofit/>
          </a:bodyPr>
          <a:lstStyle/>
          <a:p>
            <a:r>
              <a:rPr lang="en-US" sz="3800" dirty="0"/>
              <a:t>45% say </a:t>
            </a:r>
            <a:br>
              <a:rPr lang="en-US" sz="3800" dirty="0"/>
            </a:br>
            <a:r>
              <a:rPr lang="en-US" sz="3800" dirty="0"/>
              <a:t>more than half of patients act on recommendation to purchase an electric brush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F06CE9D-DF08-4313-8DD2-D81E1D59F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55C105DD-77F3-4287-BFFC-B818D6A28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6173F360-EE51-4521-A25E-5869A978B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5414DD3E-CFF7-4BD5-A220-D2F970E51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27190517-FE45-416F-8FE4-7DCF37655F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A671D49D-B542-48F6-8659-58E9BC5CB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E481E675-7AFA-43FE-9992-A964F7BC0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55B95BBC-B6C8-4343-A351-48F84A004A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19DD17FE-BE4B-4643-B60F-5EAA77F1C7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873D554F-3F0D-4969-8C06-D24F273A45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74151414-E46C-4BF0-A630-1D31400AA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1FBE19C0-69DE-489C-9704-81240B4ED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C8E575F5-CB03-436A-BE1E-AD48502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9AE75E9D-C62E-455C-BA30-DE18FA494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CC34A54D-BBB2-4EE0-A8F9-802D52AF5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347BC20E-7862-49A8-BCE2-39521B23C9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3EF1615E-D362-4BBF-A307-4118B72F3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2EF7D2F7-E167-41F3-ADBF-F6D4B97F4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EB1CB26D-EDEF-4AD8-943C-049BD149C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8CB27CB8-B8B6-4C05-9CB1-DF62FE4E1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A78DBF5B-2276-4A2A-945F-3E81A93C1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F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914923"/>
              </p:ext>
            </p:extLst>
          </p:nvPr>
        </p:nvGraphicFramePr>
        <p:xfrm>
          <a:off x="5989833" y="919247"/>
          <a:ext cx="5938464" cy="5237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" name="TextBox 4">
            <a:extLst>
              <a:ext uri="{FF2B5EF4-FFF2-40B4-BE49-F238E27FC236}">
                <a16:creationId xmlns:a16="http://schemas.microsoft.com/office/drawing/2014/main" id="{5718FB38-F9A4-401E-8149-6C9BBFFEF9AE}"/>
              </a:ext>
            </a:extLst>
          </p:cNvPr>
          <p:cNvSpPr txBox="1"/>
          <p:nvPr/>
        </p:nvSpPr>
        <p:spPr>
          <a:xfrm>
            <a:off x="6547660" y="125858"/>
            <a:ext cx="5286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As best as you can say, what percentage of your patients purchase an electric toothbrush after you recommend it? 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B7C8CE4E-B3EB-4330-8F47-5C5AFB4B4F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102" y="6269230"/>
            <a:ext cx="1730459" cy="5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020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26B4A43-2A34-4B22-882C-D7552FA9C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429BAE5-B200-4FC0-BBC1-8D7C57D1D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71" y="0"/>
            <a:ext cx="456510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569CA7-0F50-42C7-8620-DEF63BE52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143" y="2600800"/>
            <a:ext cx="3794760" cy="3072393"/>
          </a:xfrm>
        </p:spPr>
        <p:txBody>
          <a:bodyPr vert="horz" lIns="91440" tIns="45720" rIns="91440" bIns="45720" rtlCol="0" anchor="b">
            <a:noAutofit/>
          </a:bodyPr>
          <a:lstStyle/>
          <a:p>
            <a:b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Most respondents agree: </a:t>
            </a:r>
            <a:b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electric brushes (ET) provide</a:t>
            </a:r>
            <a:b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better cleaning and gingival</a:t>
            </a:r>
            <a:b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health benefits vs. manual</a:t>
            </a:r>
            <a:b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pressure sensor is valuable to </a:t>
            </a:r>
            <a:b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control force</a:t>
            </a:r>
            <a:b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ET are safe, helpful to patients </a:t>
            </a:r>
            <a:b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of all ages</a:t>
            </a:r>
            <a:b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9644633-5AE1-44D6-8F5F-6376DDA13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4FA74995-C5A7-4DBF-BFD1-C4831852D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009DC7CE-EC50-455B-AEF3-758096A62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680D0724-2EE2-4A8E-B7FC-994977F2A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D7DD4A6B-2000-4A3E-BBCE-637ED6CDD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694A6722-0FE9-4640-B93F-C2BAA8956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19F6A010-3765-4FAB-8CCA-7AC189141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2ED876B1-4DDC-4999-864F-EFF32EFF5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2DD9B48A-E7DB-4540-8781-F434856A7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2BEF54FF-8FAE-4B7F-ACE8-52ED70B04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16F687E9-D21B-46CB-8A13-9BFDA780F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49C0A7C4-BA67-480B-9F9A-E96535756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5C27E413-D9C4-45A2-AB5A-A00612798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76F8DD1F-1A00-4D5A-B979-33A41277C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D16F8034-114D-4513-A6BD-F05ABF9AF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1DAD48F0-0B0E-40E2-9ED5-E0FBB99C4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A58F217F-BBAB-4ACB-91C0-B119DEFDC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17D6638B-4C45-4C73-AFE3-8C41F939A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31A3013F-24A0-486B-A892-92E42BD741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F4540C9F-BC47-470D-A9C2-4AB05FB4C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A38505B1-1AD2-47B0-8122-2EB533CBA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55EC192-9DB6-47FD-9246-796953B992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373453"/>
              </p:ext>
            </p:extLst>
          </p:nvPr>
        </p:nvGraphicFramePr>
        <p:xfrm>
          <a:off x="5619404" y="743715"/>
          <a:ext cx="6339715" cy="5395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9700">
                  <a:extLst>
                    <a:ext uri="{9D8B030D-6E8A-4147-A177-3AD203B41FA5}">
                      <a16:colId xmlns:a16="http://schemas.microsoft.com/office/drawing/2014/main" val="599094895"/>
                    </a:ext>
                  </a:extLst>
                </a:gridCol>
                <a:gridCol w="1390015">
                  <a:extLst>
                    <a:ext uri="{9D8B030D-6E8A-4147-A177-3AD203B41FA5}">
                      <a16:colId xmlns:a16="http://schemas.microsoft.com/office/drawing/2014/main" val="893469946"/>
                    </a:ext>
                  </a:extLst>
                </a:gridCol>
              </a:tblGrid>
              <a:tr h="608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Statement</a:t>
                      </a:r>
                    </a:p>
                  </a:txBody>
                  <a:tcPr marL="1861" marR="1861" marT="1861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Strongly agree </a:t>
                      </a:r>
                    </a:p>
                  </a:txBody>
                  <a:tcPr marL="82276" marR="82276" marT="41138" marB="41138"/>
                </a:tc>
                <a:extLst>
                  <a:ext uri="{0D108BD9-81ED-4DB2-BD59-A6C34878D82A}">
                    <a16:rowId xmlns:a16="http://schemas.microsoft.com/office/drawing/2014/main" val="2456510143"/>
                  </a:ext>
                </a:extLst>
              </a:tr>
              <a:tr h="5284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There is strong evidence that ET remove more plaque than MT.</a:t>
                      </a:r>
                    </a:p>
                  </a:txBody>
                  <a:tcPr marL="1861" marR="1861" marT="186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66%</a:t>
                      </a:r>
                    </a:p>
                  </a:txBody>
                  <a:tcPr marL="82276" marR="82276" marT="41138" marB="41138"/>
                </a:tc>
                <a:extLst>
                  <a:ext uri="{0D108BD9-81ED-4DB2-BD59-A6C34878D82A}">
                    <a16:rowId xmlns:a16="http://schemas.microsoft.com/office/drawing/2014/main" val="2032608547"/>
                  </a:ext>
                </a:extLst>
              </a:tr>
              <a:tr h="5322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prefer patients use an ET with a pressure sensor so they brush with the right amount of force.  </a:t>
                      </a: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65%</a:t>
                      </a:r>
                    </a:p>
                  </a:txBody>
                  <a:tcPr marL="5714" marR="5714" marT="5714" marB="0" anchor="ctr"/>
                </a:tc>
                <a:extLst>
                  <a:ext uri="{0D108BD9-81ED-4DB2-BD59-A6C34878D82A}">
                    <a16:rowId xmlns:a16="http://schemas.microsoft.com/office/drawing/2014/main" val="3374593403"/>
                  </a:ext>
                </a:extLst>
              </a:tr>
              <a:tr h="5322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 are beneficial for patients of all ages, from young children to elderly.  </a:t>
                      </a: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59%</a:t>
                      </a:r>
                    </a:p>
                  </a:txBody>
                  <a:tcPr marL="5714" marR="5714" marT="5714" marB="0" anchor="ctr"/>
                </a:tc>
                <a:extLst>
                  <a:ext uri="{0D108BD9-81ED-4DB2-BD59-A6C34878D82A}">
                    <a16:rowId xmlns:a16="http://schemas.microsoft.com/office/drawing/2014/main" val="2240376130"/>
                  </a:ext>
                </a:extLst>
              </a:tr>
              <a:tr h="5322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patients who use ET have noticeably better gingival health.</a:t>
                      </a: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57%</a:t>
                      </a:r>
                    </a:p>
                  </a:txBody>
                  <a:tcPr marL="5714" marR="5714" marT="5714" marB="0" anchor="ctr"/>
                </a:tc>
                <a:extLst>
                  <a:ext uri="{0D108BD9-81ED-4DB2-BD59-A6C34878D82A}">
                    <a16:rowId xmlns:a16="http://schemas.microsoft.com/office/drawing/2014/main" val="1795606291"/>
                  </a:ext>
                </a:extLst>
              </a:tr>
              <a:tr h="5322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There is strong evidence that ET reduce gingival bleeding more than MT. </a:t>
                      </a: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54%</a:t>
                      </a:r>
                    </a:p>
                  </a:txBody>
                  <a:tcPr marL="5714" marR="5714" marT="5714" marB="0" anchor="ctr"/>
                </a:tc>
                <a:extLst>
                  <a:ext uri="{0D108BD9-81ED-4DB2-BD59-A6C34878D82A}">
                    <a16:rowId xmlns:a16="http://schemas.microsoft.com/office/drawing/2014/main" val="2809695419"/>
                  </a:ext>
                </a:extLst>
              </a:tr>
              <a:tr h="5322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There is strong evidence that ET transition more patients to gingival health than MT. </a:t>
                      </a: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54%</a:t>
                      </a:r>
                    </a:p>
                  </a:txBody>
                  <a:tcPr marL="5714" marR="5714" marT="5714" marB="0" anchor="ctr"/>
                </a:tc>
                <a:extLst>
                  <a:ext uri="{0D108BD9-81ED-4DB2-BD59-A6C34878D82A}">
                    <a16:rowId xmlns:a16="http://schemas.microsoft.com/office/drawing/2014/main" val="3363207930"/>
                  </a:ext>
                </a:extLst>
              </a:tr>
              <a:tr h="28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 are just as gentle and safe as manual toothbrushes. </a:t>
                      </a: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53%</a:t>
                      </a:r>
                    </a:p>
                  </a:txBody>
                  <a:tcPr marL="5714" marR="5714" marT="5714" marB="0" anchor="ctr"/>
                </a:tc>
                <a:extLst>
                  <a:ext uri="{0D108BD9-81ED-4DB2-BD59-A6C34878D82A}">
                    <a16:rowId xmlns:a16="http://schemas.microsoft.com/office/drawing/2014/main" val="2281031719"/>
                  </a:ext>
                </a:extLst>
              </a:tr>
              <a:tr h="5322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There are differences in plaque removal effectiveness among the various types of ET.   </a:t>
                      </a: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39%</a:t>
                      </a:r>
                    </a:p>
                  </a:txBody>
                  <a:tcPr marL="5714" marR="5714" marT="5714" marB="0" anchor="ctr"/>
                </a:tc>
                <a:extLst>
                  <a:ext uri="{0D108BD9-81ED-4DB2-BD59-A6C34878D82A}">
                    <a16:rowId xmlns:a16="http://schemas.microsoft.com/office/drawing/2014/main" val="2561809750"/>
                  </a:ext>
                </a:extLst>
              </a:tr>
              <a:tr h="7791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Smart toothbrushes with an App to track brushing time and behavior are valuable to help patients develop better brushing habits. </a:t>
                      </a: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19%</a:t>
                      </a:r>
                    </a:p>
                  </a:txBody>
                  <a:tcPr marL="5714" marR="5714" marT="5714" marB="0" anchor="ctr"/>
                </a:tc>
                <a:extLst>
                  <a:ext uri="{0D108BD9-81ED-4DB2-BD59-A6C34878D82A}">
                    <a16:rowId xmlns:a16="http://schemas.microsoft.com/office/drawing/2014/main" val="2221355979"/>
                  </a:ext>
                </a:extLst>
              </a:tr>
            </a:tbl>
          </a:graphicData>
        </a:graphic>
      </p:graphicFrame>
      <p:pic>
        <p:nvPicPr>
          <p:cNvPr id="40" name="Picture 39">
            <a:extLst>
              <a:ext uri="{FF2B5EF4-FFF2-40B4-BE49-F238E27FC236}">
                <a16:creationId xmlns:a16="http://schemas.microsoft.com/office/drawing/2014/main" id="{B9B03EED-01FB-4DFE-8C99-87BD2B16CB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9024" y="6232350"/>
            <a:ext cx="1730459" cy="540768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E7EA9A73-1997-4B72-A5D1-190C616EDC73}"/>
              </a:ext>
            </a:extLst>
          </p:cNvPr>
          <p:cNvSpPr txBox="1"/>
          <p:nvPr/>
        </p:nvSpPr>
        <p:spPr>
          <a:xfrm>
            <a:off x="5279593" y="6475616"/>
            <a:ext cx="4979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MT=manual toothbrushes; ET= electric toothbrushes</a:t>
            </a:r>
          </a:p>
        </p:txBody>
      </p:sp>
    </p:spTree>
    <p:extLst>
      <p:ext uri="{BB962C8B-B14F-4D97-AF65-F5344CB8AC3E}">
        <p14:creationId xmlns:p14="http://schemas.microsoft.com/office/powerpoint/2010/main" val="4287098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60EDF680-0EE3-4077-A0FB-FFC1F6928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D073CE-149E-4318-86E6-CC6D88211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7" y="801277"/>
            <a:ext cx="4376313" cy="2141046"/>
          </a:xfrm>
        </p:spPr>
        <p:txBody>
          <a:bodyPr>
            <a:normAutofit/>
          </a:bodyPr>
          <a:lstStyle/>
          <a:p>
            <a:r>
              <a:rPr lang="en-US" sz="4200" dirty="0"/>
              <a:t>Other IFDH Survey Results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2023A6B-474A-4C72-AE9E-7E61B1FA0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B0BBC543-6642-481D-A486-49842369DE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916731A1-B127-427A-9AA6-8CE759409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64">
              <a:extLst>
                <a:ext uri="{FF2B5EF4-FFF2-40B4-BE49-F238E27FC236}">
                  <a16:creationId xmlns:a16="http://schemas.microsoft.com/office/drawing/2014/main" id="{FCC7D3E6-CDAF-44CE-871A-7AA790B12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66">
              <a:extLst>
                <a:ext uri="{FF2B5EF4-FFF2-40B4-BE49-F238E27FC236}">
                  <a16:creationId xmlns:a16="http://schemas.microsoft.com/office/drawing/2014/main" id="{C732796F-4C2A-4B12-A428-1DD98D3CB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64">
              <a:extLst>
                <a:ext uri="{FF2B5EF4-FFF2-40B4-BE49-F238E27FC236}">
                  <a16:creationId xmlns:a16="http://schemas.microsoft.com/office/drawing/2014/main" id="{2D7CDE26-B570-4FD9-BE55-42F3B5DC97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66">
              <a:extLst>
                <a:ext uri="{FF2B5EF4-FFF2-40B4-BE49-F238E27FC236}">
                  <a16:creationId xmlns:a16="http://schemas.microsoft.com/office/drawing/2014/main" id="{751365D3-D87E-418A-A5B3-9FBA4D5B5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64">
              <a:extLst>
                <a:ext uri="{FF2B5EF4-FFF2-40B4-BE49-F238E27FC236}">
                  <a16:creationId xmlns:a16="http://schemas.microsoft.com/office/drawing/2014/main" id="{21511E1A-481B-4B7A-9144-951E871284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66">
              <a:extLst>
                <a:ext uri="{FF2B5EF4-FFF2-40B4-BE49-F238E27FC236}">
                  <a16:creationId xmlns:a16="http://schemas.microsoft.com/office/drawing/2014/main" id="{0FA45996-5B6A-4CFA-A088-389C8CBB1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64">
              <a:extLst>
                <a:ext uri="{FF2B5EF4-FFF2-40B4-BE49-F238E27FC236}">
                  <a16:creationId xmlns:a16="http://schemas.microsoft.com/office/drawing/2014/main" id="{C8EF3915-67C8-4B11-8DA1-8D36AF3815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66">
              <a:extLst>
                <a:ext uri="{FF2B5EF4-FFF2-40B4-BE49-F238E27FC236}">
                  <a16:creationId xmlns:a16="http://schemas.microsoft.com/office/drawing/2014/main" id="{67C6CE21-5336-4BED-9E43-F9DA89FF54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64">
              <a:extLst>
                <a:ext uri="{FF2B5EF4-FFF2-40B4-BE49-F238E27FC236}">
                  <a16:creationId xmlns:a16="http://schemas.microsoft.com/office/drawing/2014/main" id="{14482BB9-B2F4-4FE2-A8AE-DDE3AE1CEC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tangle 66">
              <a:extLst>
                <a:ext uri="{FF2B5EF4-FFF2-40B4-BE49-F238E27FC236}">
                  <a16:creationId xmlns:a16="http://schemas.microsoft.com/office/drawing/2014/main" id="{45983752-71E2-4888-BA93-7B535A5DD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 64">
              <a:extLst>
                <a:ext uri="{FF2B5EF4-FFF2-40B4-BE49-F238E27FC236}">
                  <a16:creationId xmlns:a16="http://schemas.microsoft.com/office/drawing/2014/main" id="{007BD6B4-655D-4EA6-890A-EBC46AD9D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66">
              <a:extLst>
                <a:ext uri="{FF2B5EF4-FFF2-40B4-BE49-F238E27FC236}">
                  <a16:creationId xmlns:a16="http://schemas.microsoft.com/office/drawing/2014/main" id="{CE04D955-6B26-4799-A26E-EEC52ED3DA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4">
              <a:extLst>
                <a:ext uri="{FF2B5EF4-FFF2-40B4-BE49-F238E27FC236}">
                  <a16:creationId xmlns:a16="http://schemas.microsoft.com/office/drawing/2014/main" id="{16D59A37-B397-46C7-8C07-C15E3F1B26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ectangle 66">
              <a:extLst>
                <a:ext uri="{FF2B5EF4-FFF2-40B4-BE49-F238E27FC236}">
                  <a16:creationId xmlns:a16="http://schemas.microsoft.com/office/drawing/2014/main" id="{C9DE589C-4B40-4E46-B86C-B8A631D98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4">
              <a:extLst>
                <a:ext uri="{FF2B5EF4-FFF2-40B4-BE49-F238E27FC236}">
                  <a16:creationId xmlns:a16="http://schemas.microsoft.com/office/drawing/2014/main" id="{740EAE1B-DF39-4048-9330-71AC77364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6">
              <a:extLst>
                <a:ext uri="{FF2B5EF4-FFF2-40B4-BE49-F238E27FC236}">
                  <a16:creationId xmlns:a16="http://schemas.microsoft.com/office/drawing/2014/main" id="{10CB22A5-5D4C-4377-975B-EFEDB44D6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70B36B0-AFFF-4BFC-A38C-4093BBFD8C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ectangle 66">
              <a:extLst>
                <a:ext uri="{FF2B5EF4-FFF2-40B4-BE49-F238E27FC236}">
                  <a16:creationId xmlns:a16="http://schemas.microsoft.com/office/drawing/2014/main" id="{8B50166F-997B-42B4-BF52-C5287413F4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D6898C09-3173-48B1-8C8D-D9B6DF46F1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0879" r="24419" b="-1"/>
          <a:stretch/>
        </p:blipFill>
        <p:spPr>
          <a:xfrm>
            <a:off x="6016752" y="10"/>
            <a:ext cx="6175247" cy="6857990"/>
          </a:xfrm>
          <a:prstGeom prst="rect">
            <a:avLst/>
          </a:prstGeom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A54F98A6-68EF-49B3-BFA0-411E5E27F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233985"/>
            <a:ext cx="6333856" cy="36240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145AF-BFE0-42E0-8F15-8A8BABBAB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867" y="3343586"/>
            <a:ext cx="5172884" cy="3034862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dirty="0"/>
              <a:t>Click the links below to learn more about other IFDH surveys in this series: </a:t>
            </a:r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2020 Covid Survey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hlinkClick r:id="rId5"/>
              </a:rPr>
              <a:t>2019 Toothpaste Survey </a:t>
            </a:r>
            <a:endParaRPr lang="en-US" sz="2400" dirty="0"/>
          </a:p>
          <a:p>
            <a:endParaRPr lang="en-US" sz="800" dirty="0"/>
          </a:p>
          <a:p>
            <a:pPr marL="0" indent="0">
              <a:buNone/>
            </a:pPr>
            <a:r>
              <a:rPr lang="en-US" sz="2400" dirty="0"/>
              <a:t>The IFDH thanks Procter &amp; Gamble for supporting these surveys.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AE74D0A3-84AB-4094-9C03-62DF87106E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638" y="2183610"/>
            <a:ext cx="2885218" cy="901630"/>
          </a:xfrm>
          <a:prstGeom prst="rect">
            <a:avLst/>
          </a:prstGeom>
        </p:spPr>
      </p:pic>
      <p:pic>
        <p:nvPicPr>
          <p:cNvPr id="31" name="Picture 2" descr="Crest OralB">
            <a:extLst>
              <a:ext uri="{FF2B5EF4-FFF2-40B4-BE49-F238E27FC236}">
                <a16:creationId xmlns:a16="http://schemas.microsoft.com/office/drawing/2014/main" id="{E6E9C044-22A0-473E-AF8D-0028C9227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773" y="6321467"/>
            <a:ext cx="3151977" cy="45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87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7">
            <a:extLst>
              <a:ext uri="{FF2B5EF4-FFF2-40B4-BE49-F238E27FC236}">
                <a16:creationId xmlns:a16="http://schemas.microsoft.com/office/drawing/2014/main" id="{1DCD4319-21CA-4165-A08D-D1E05DC37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592824" cy="3233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E0DA53-ED4B-4624-9273-C94BF7062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655591"/>
            <a:ext cx="4929352" cy="2315616"/>
          </a:xfrm>
        </p:spPr>
        <p:txBody>
          <a:bodyPr>
            <a:normAutofit/>
          </a:bodyPr>
          <a:lstStyle/>
          <a:p>
            <a:r>
              <a:rPr lang="en-US" dirty="0"/>
              <a:t>Electric toothbrush survey background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1669B06-C46A-44F5-8C95-4AA9C87956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4D76B2F7-4F50-4773-9D4F-290F710032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66">
              <a:extLst>
                <a:ext uri="{FF2B5EF4-FFF2-40B4-BE49-F238E27FC236}">
                  <a16:creationId xmlns:a16="http://schemas.microsoft.com/office/drawing/2014/main" id="{129C72A8-9B1F-4E7C-849C-3ED6C4F65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64">
              <a:extLst>
                <a:ext uri="{FF2B5EF4-FFF2-40B4-BE49-F238E27FC236}">
                  <a16:creationId xmlns:a16="http://schemas.microsoft.com/office/drawing/2014/main" id="{9B4AD277-5CD3-42C3-8B43-2D645DF115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705E15-6BC1-424E-9A76-D1005A391C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64">
              <a:extLst>
                <a:ext uri="{FF2B5EF4-FFF2-40B4-BE49-F238E27FC236}">
                  <a16:creationId xmlns:a16="http://schemas.microsoft.com/office/drawing/2014/main" id="{1F76BC37-F98D-4577-97A0-F827D0D17B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66">
              <a:extLst>
                <a:ext uri="{FF2B5EF4-FFF2-40B4-BE49-F238E27FC236}">
                  <a16:creationId xmlns:a16="http://schemas.microsoft.com/office/drawing/2014/main" id="{9BD26941-01BA-4D66-8E65-20857D3DCE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64">
              <a:extLst>
                <a:ext uri="{FF2B5EF4-FFF2-40B4-BE49-F238E27FC236}">
                  <a16:creationId xmlns:a16="http://schemas.microsoft.com/office/drawing/2014/main" id="{449B424C-62D9-4A49-AC52-5A78F2E40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576C9EBF-ED63-4269-A697-F65099205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64">
              <a:extLst>
                <a:ext uri="{FF2B5EF4-FFF2-40B4-BE49-F238E27FC236}">
                  <a16:creationId xmlns:a16="http://schemas.microsoft.com/office/drawing/2014/main" id="{AD803FF3-8F07-4737-8BB1-105F778F12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7FAED273-7CA0-4E1E-B334-37B189A6B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64">
              <a:extLst>
                <a:ext uri="{FF2B5EF4-FFF2-40B4-BE49-F238E27FC236}">
                  <a16:creationId xmlns:a16="http://schemas.microsoft.com/office/drawing/2014/main" id="{C9C1E0D9-E570-4AF5-880E-BBA6DD5228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EDEDE693-1FBA-4D1A-A164-53CCD5CB0E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64">
              <a:extLst>
                <a:ext uri="{FF2B5EF4-FFF2-40B4-BE49-F238E27FC236}">
                  <a16:creationId xmlns:a16="http://schemas.microsoft.com/office/drawing/2014/main" id="{6AA202F9-EAD4-4DEA-9024-632A4F73B5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tangle 66">
              <a:extLst>
                <a:ext uri="{FF2B5EF4-FFF2-40B4-BE49-F238E27FC236}">
                  <a16:creationId xmlns:a16="http://schemas.microsoft.com/office/drawing/2014/main" id="{C6CCC0AF-E071-40EB-8C53-5ACA302724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 64">
              <a:extLst>
                <a:ext uri="{FF2B5EF4-FFF2-40B4-BE49-F238E27FC236}">
                  <a16:creationId xmlns:a16="http://schemas.microsoft.com/office/drawing/2014/main" id="{0AA000E7-AF97-4611-99C3-B1E03F5A4A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66">
              <a:extLst>
                <a:ext uri="{FF2B5EF4-FFF2-40B4-BE49-F238E27FC236}">
                  <a16:creationId xmlns:a16="http://schemas.microsoft.com/office/drawing/2014/main" id="{AFC00B1E-E93B-4433-97D2-5360B330A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64">
              <a:extLst>
                <a:ext uri="{FF2B5EF4-FFF2-40B4-BE49-F238E27FC236}">
                  <a16:creationId xmlns:a16="http://schemas.microsoft.com/office/drawing/2014/main" id="{B4B77C83-19B4-4B90-ABA7-E70C365B4F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ectangle 66">
              <a:extLst>
                <a:ext uri="{FF2B5EF4-FFF2-40B4-BE49-F238E27FC236}">
                  <a16:creationId xmlns:a16="http://schemas.microsoft.com/office/drawing/2014/main" id="{597565E2-2F06-489E-937B-AD74A7823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4">
              <a:extLst>
                <a:ext uri="{FF2B5EF4-FFF2-40B4-BE49-F238E27FC236}">
                  <a16:creationId xmlns:a16="http://schemas.microsoft.com/office/drawing/2014/main" id="{2F228EE9-2816-457D-83CE-BCFA543CB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6">
              <a:extLst>
                <a:ext uri="{FF2B5EF4-FFF2-40B4-BE49-F238E27FC236}">
                  <a16:creationId xmlns:a16="http://schemas.microsoft.com/office/drawing/2014/main" id="{374D8F1E-E29D-4C22-AF20-A95EB92C99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5098949E-5092-4412-96DF-3B6F7FDD1B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625" y="994545"/>
            <a:ext cx="4890276" cy="1528211"/>
          </a:xfrm>
          <a:prstGeom prst="rect">
            <a:avLst/>
          </a:prstGeom>
        </p:spPr>
      </p:pic>
      <p:sp>
        <p:nvSpPr>
          <p:cNvPr id="73" name="Rectangle 65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606971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6C456-1F36-4AD3-8574-386385651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528" y="3502955"/>
            <a:ext cx="6277510" cy="302765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Final of 3-survey series supported by Procter &amp; Gamble</a:t>
            </a:r>
            <a:br>
              <a:rPr lang="en-US" sz="2000" dirty="0"/>
            </a:br>
            <a:br>
              <a:rPr lang="en-US" sz="2000" dirty="0"/>
            </a:br>
            <a:r>
              <a:rPr lang="en-US" sz="2000" b="1" dirty="0"/>
              <a:t>Objective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/>
              <a:t>To explore global dental hygienists’ knowledge and recommendation habits regarding electric toothbrushes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Information used to guide future educational programs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Survey flow: IFDH </a:t>
            </a:r>
            <a:r>
              <a:rPr lang="en-US" sz="2000" dirty="0">
                <a:sym typeface="Wingdings" panose="05000000000000000000" pitchFamily="2" charset="2"/>
              </a:rPr>
              <a:t> 31 </a:t>
            </a:r>
            <a:r>
              <a:rPr lang="en-US" sz="2000" dirty="0"/>
              <a:t>member countries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/>
              <a:t>members </a:t>
            </a:r>
            <a:br>
              <a:rPr lang="en-US" sz="2000" dirty="0"/>
            </a:br>
            <a:r>
              <a:rPr lang="en-US" sz="2000" dirty="0"/>
              <a:t> 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5B0CD65F-CFC1-41EC-9781-7158FCFB4BE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t="2463" r="1" b="1278"/>
          <a:stretch/>
        </p:blipFill>
        <p:spPr>
          <a:xfrm>
            <a:off x="7861630" y="3562537"/>
            <a:ext cx="3068265" cy="295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092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0450C687-86B5-4248-BEBB-0B59B79770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0666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FB4E1AD-FC4F-4946-AF42-211301DA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375" y="1051970"/>
            <a:ext cx="5239161" cy="605979"/>
          </a:xfrm>
        </p:spPr>
        <p:txBody>
          <a:bodyPr vert="horz" lIns="91440" tIns="45720" rIns="91440" bIns="45720" rtlCol="0">
            <a:noAutofit/>
          </a:bodyPr>
          <a:lstStyle/>
          <a:p>
            <a:br>
              <a:rPr lang="en-US" sz="4000" kern="1200" dirty="0">
                <a:latin typeface="+mj-lt"/>
                <a:ea typeface="+mj-ea"/>
                <a:cs typeface="+mj-cs"/>
              </a:rPr>
            </a:br>
            <a:br>
              <a:rPr lang="en-US" sz="4000" kern="1200" dirty="0">
                <a:latin typeface="+mj-lt"/>
                <a:ea typeface="+mj-ea"/>
                <a:cs typeface="+mj-cs"/>
              </a:rPr>
            </a:br>
            <a:r>
              <a:rPr lang="en-US" sz="3600" kern="1200" dirty="0">
                <a:latin typeface="+mj-lt"/>
                <a:ea typeface="+mj-ea"/>
                <a:cs typeface="+mj-cs"/>
              </a:rPr>
              <a:t>4,345 respondents from</a:t>
            </a:r>
            <a:br>
              <a:rPr lang="en-US" sz="3600" kern="1200" dirty="0">
                <a:latin typeface="+mj-lt"/>
                <a:ea typeface="+mj-ea"/>
                <a:cs typeface="+mj-cs"/>
              </a:rPr>
            </a:br>
            <a:r>
              <a:rPr lang="en-US" sz="3600" dirty="0"/>
              <a:t>36 countries</a:t>
            </a:r>
            <a:br>
              <a:rPr lang="en-US" sz="4000" dirty="0"/>
            </a:br>
            <a:endParaRPr lang="en-US" sz="40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7">
            <a:extLst>
              <a:ext uri="{FF2B5EF4-FFF2-40B4-BE49-F238E27FC236}">
                <a16:creationId xmlns:a16="http://schemas.microsoft.com/office/drawing/2014/main" id="{A9B4CF53-BC95-46A2-B37D-D05450472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82FB6946-B6BC-49D3-BB97-5BB97BCDA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66">
              <a:extLst>
                <a:ext uri="{FF2B5EF4-FFF2-40B4-BE49-F238E27FC236}">
                  <a16:creationId xmlns:a16="http://schemas.microsoft.com/office/drawing/2014/main" id="{D7D05801-3139-44B5-9BA4-80BF38143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C1285406-A9A8-420E-B8E4-793B60049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8B3D20EE-1C4E-4D4C-BCA6-8EDFF7C50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C1515A89-664B-462C-9F5A-1E58EC54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A3161A7D-FA76-4326-BAB9-6E0233A01A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64">
              <a:extLst>
                <a:ext uri="{FF2B5EF4-FFF2-40B4-BE49-F238E27FC236}">
                  <a16:creationId xmlns:a16="http://schemas.microsoft.com/office/drawing/2014/main" id="{AA24BE7B-1AAC-463B-9FEF-7590317F4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66">
              <a:extLst>
                <a:ext uri="{FF2B5EF4-FFF2-40B4-BE49-F238E27FC236}">
                  <a16:creationId xmlns:a16="http://schemas.microsoft.com/office/drawing/2014/main" id="{56AB4F15-4844-457A-AF46-3D1D1AE340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64">
              <a:extLst>
                <a:ext uri="{FF2B5EF4-FFF2-40B4-BE49-F238E27FC236}">
                  <a16:creationId xmlns:a16="http://schemas.microsoft.com/office/drawing/2014/main" id="{2260C4BD-CAAF-4776-AD3C-8449E4750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66">
              <a:extLst>
                <a:ext uri="{FF2B5EF4-FFF2-40B4-BE49-F238E27FC236}">
                  <a16:creationId xmlns:a16="http://schemas.microsoft.com/office/drawing/2014/main" id="{BFEFE041-1ED6-448D-AB61-539755AB96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91B5294C-A473-487E-B001-D0B9E60E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1CB2FBA8-54F5-4AAC-A317-EE8CD705E5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260C043C-3DD1-45AE-8C57-3B00D0583E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2AF05C5C-202A-4D8F-BE6C-10BBC01B0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D5F0CE7E-3C13-48B7-B758-56D1ECF99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62231363-AC94-4C4D-A832-B5F6C25F0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109068F2-E473-4D37-8B86-E277B12CE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69243EA3-CC31-43A5-B7BA-8077D99453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81597D69-9411-4FE0-9741-385ED1D45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AEC6CFC5-C230-4B82-B3DA-852FC60C2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ectangle 39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93E4E-15A6-4673-B6DD-7BE6C49A4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923" y="1940631"/>
            <a:ext cx="11010093" cy="5412634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r>
              <a:rPr lang="en-US" sz="2000" dirty="0"/>
              <a:t>Top 4 countries 				</a:t>
            </a:r>
          </a:p>
          <a:p>
            <a:pPr lvl="1"/>
            <a:r>
              <a:rPr lang="en-US" sz="2000" dirty="0"/>
              <a:t>United States of America 72%</a:t>
            </a:r>
          </a:p>
          <a:p>
            <a:pPr lvl="1"/>
            <a:r>
              <a:rPr lang="en-US" sz="2000" dirty="0"/>
              <a:t>Korea 5%</a:t>
            </a:r>
          </a:p>
          <a:p>
            <a:pPr lvl="1"/>
            <a:r>
              <a:rPr lang="en-US" sz="2000" dirty="0"/>
              <a:t>Italy 4%</a:t>
            </a:r>
          </a:p>
          <a:p>
            <a:pPr lvl="1"/>
            <a:r>
              <a:rPr lang="en-US" sz="2000" dirty="0"/>
              <a:t>Switzerland 3%</a:t>
            </a:r>
          </a:p>
          <a:p>
            <a:pPr marL="0" indent="0">
              <a:buNone/>
            </a:pPr>
            <a:br>
              <a:rPr lang="en-US" sz="1800" dirty="0"/>
            </a:br>
            <a:r>
              <a:rPr lang="en-US" sz="1800" i="1" dirty="0"/>
              <a:t>Countries with 1-2% </a:t>
            </a:r>
            <a:br>
              <a:rPr lang="en-US" sz="1800" i="1" dirty="0"/>
            </a:br>
            <a:r>
              <a:rPr lang="en-US" sz="1800" dirty="0"/>
              <a:t>Israel, South Africa</a:t>
            </a:r>
            <a:r>
              <a:rPr lang="en-US" sz="1800" i="1" dirty="0"/>
              <a:t>, </a:t>
            </a:r>
            <a:r>
              <a:rPr lang="en-US" sz="1800" dirty="0"/>
              <a:t>Finland, New Zealand, Canada, Norway, Latvia, Australia, Portugal, Netherlands, Sweden, India, Malta</a:t>
            </a:r>
          </a:p>
          <a:p>
            <a:pPr marL="0" indent="0">
              <a:buNone/>
            </a:pPr>
            <a:r>
              <a:rPr lang="en-US" sz="1800" i="1" dirty="0"/>
              <a:t>Countries with &lt; 1%: </a:t>
            </a:r>
            <a:r>
              <a:rPr lang="en-US" sz="1800" dirty="0"/>
              <a:t>Spain, Ireland, Denmark, Russia, United Kingdom, Japan, </a:t>
            </a:r>
            <a:br>
              <a:rPr lang="en-US" sz="1800" dirty="0"/>
            </a:br>
            <a:r>
              <a:rPr lang="en-US" sz="1800" dirty="0"/>
              <a:t>Austria, Germany, Norway, Armenia, Bhutan, Colombia, Czech Republic, Liechtenstein, </a:t>
            </a:r>
            <a:br>
              <a:rPr lang="en-US" sz="1800" dirty="0"/>
            </a:br>
            <a:r>
              <a:rPr lang="en-US" sz="1800" dirty="0"/>
              <a:t>Lithuania, Nigeria, Philippines, Swaziland, United Arab Emirates</a:t>
            </a:r>
          </a:p>
          <a:p>
            <a:pPr lvl="1"/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pic>
        <p:nvPicPr>
          <p:cNvPr id="59" name="Picture 58" descr="Map&#10;&#10;Description automatically generated">
            <a:extLst>
              <a:ext uri="{FF2B5EF4-FFF2-40B4-BE49-F238E27FC236}">
                <a16:creationId xmlns:a16="http://schemas.microsoft.com/office/drawing/2014/main" id="{DBD82C2F-63CC-4818-8150-0DEEBD037A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588411" y="306115"/>
            <a:ext cx="5041935" cy="37814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1CDD882-203E-42A5-AE29-D3D593E487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816" y="6201035"/>
            <a:ext cx="1830668" cy="572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403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826B4A43-2A34-4B22-882C-D7552FA9C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B429BAE5-B200-4FC0-BBC1-8D7C57D1D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71" y="0"/>
            <a:ext cx="456510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9644633-5AE1-44D6-8F5F-6376DDA13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86" name="Rectangle 64">
              <a:extLst>
                <a:ext uri="{FF2B5EF4-FFF2-40B4-BE49-F238E27FC236}">
                  <a16:creationId xmlns:a16="http://schemas.microsoft.com/office/drawing/2014/main" id="{4FA74995-C5A7-4DBF-BFD1-C4831852D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009DC7CE-EC50-455B-AEF3-758096A62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64">
              <a:extLst>
                <a:ext uri="{FF2B5EF4-FFF2-40B4-BE49-F238E27FC236}">
                  <a16:creationId xmlns:a16="http://schemas.microsoft.com/office/drawing/2014/main" id="{680D0724-2EE2-4A8E-B7FC-994977F2A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Rectangle 66">
              <a:extLst>
                <a:ext uri="{FF2B5EF4-FFF2-40B4-BE49-F238E27FC236}">
                  <a16:creationId xmlns:a16="http://schemas.microsoft.com/office/drawing/2014/main" id="{D7DD4A6B-2000-4A3E-BBCE-637ED6CDD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Rectangle 64">
              <a:extLst>
                <a:ext uri="{FF2B5EF4-FFF2-40B4-BE49-F238E27FC236}">
                  <a16:creationId xmlns:a16="http://schemas.microsoft.com/office/drawing/2014/main" id="{694A6722-0FE9-4640-B93F-C2BAA8956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Rectangle 66">
              <a:extLst>
                <a:ext uri="{FF2B5EF4-FFF2-40B4-BE49-F238E27FC236}">
                  <a16:creationId xmlns:a16="http://schemas.microsoft.com/office/drawing/2014/main" id="{19F6A010-3765-4FAB-8CCA-7AC189141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Rectangle 64">
              <a:extLst>
                <a:ext uri="{FF2B5EF4-FFF2-40B4-BE49-F238E27FC236}">
                  <a16:creationId xmlns:a16="http://schemas.microsoft.com/office/drawing/2014/main" id="{2ED876B1-4DDC-4999-864F-EFF32EFF5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Rectangle 66">
              <a:extLst>
                <a:ext uri="{FF2B5EF4-FFF2-40B4-BE49-F238E27FC236}">
                  <a16:creationId xmlns:a16="http://schemas.microsoft.com/office/drawing/2014/main" id="{2DD9B48A-E7DB-4540-8781-F434856A7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Rectangle 64">
              <a:extLst>
                <a:ext uri="{FF2B5EF4-FFF2-40B4-BE49-F238E27FC236}">
                  <a16:creationId xmlns:a16="http://schemas.microsoft.com/office/drawing/2014/main" id="{2BEF54FF-8FAE-4B7F-ACE8-52ED70B04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Rectangle 66">
              <a:extLst>
                <a:ext uri="{FF2B5EF4-FFF2-40B4-BE49-F238E27FC236}">
                  <a16:creationId xmlns:a16="http://schemas.microsoft.com/office/drawing/2014/main" id="{16F687E9-D21B-46CB-8A13-9BFDA780F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Rectangle 64">
              <a:extLst>
                <a:ext uri="{FF2B5EF4-FFF2-40B4-BE49-F238E27FC236}">
                  <a16:creationId xmlns:a16="http://schemas.microsoft.com/office/drawing/2014/main" id="{49C0A7C4-BA67-480B-9F9A-E96535756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Rectangle 66">
              <a:extLst>
                <a:ext uri="{FF2B5EF4-FFF2-40B4-BE49-F238E27FC236}">
                  <a16:creationId xmlns:a16="http://schemas.microsoft.com/office/drawing/2014/main" id="{5C27E413-D9C4-45A2-AB5A-A00612798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Rectangle 64">
              <a:extLst>
                <a:ext uri="{FF2B5EF4-FFF2-40B4-BE49-F238E27FC236}">
                  <a16:creationId xmlns:a16="http://schemas.microsoft.com/office/drawing/2014/main" id="{76F8DD1F-1A00-4D5A-B979-33A41277C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ectangle 66">
              <a:extLst>
                <a:ext uri="{FF2B5EF4-FFF2-40B4-BE49-F238E27FC236}">
                  <a16:creationId xmlns:a16="http://schemas.microsoft.com/office/drawing/2014/main" id="{D16F8034-114D-4513-A6BD-F05ABF9AF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Rectangle 64">
              <a:extLst>
                <a:ext uri="{FF2B5EF4-FFF2-40B4-BE49-F238E27FC236}">
                  <a16:creationId xmlns:a16="http://schemas.microsoft.com/office/drawing/2014/main" id="{1DAD48F0-0B0E-40E2-9ED5-E0FBB99C4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ectangle 66">
              <a:extLst>
                <a:ext uri="{FF2B5EF4-FFF2-40B4-BE49-F238E27FC236}">
                  <a16:creationId xmlns:a16="http://schemas.microsoft.com/office/drawing/2014/main" id="{A58F217F-BBAB-4ACB-91C0-B119DEFDC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ectangle 64">
              <a:extLst>
                <a:ext uri="{FF2B5EF4-FFF2-40B4-BE49-F238E27FC236}">
                  <a16:creationId xmlns:a16="http://schemas.microsoft.com/office/drawing/2014/main" id="{17D6638B-4C45-4C73-AFE3-8C41F939A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Rectangle 66">
              <a:extLst>
                <a:ext uri="{FF2B5EF4-FFF2-40B4-BE49-F238E27FC236}">
                  <a16:creationId xmlns:a16="http://schemas.microsoft.com/office/drawing/2014/main" id="{31A3013F-24A0-486B-A892-92E42BD741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ectangle 64">
              <a:extLst>
                <a:ext uri="{FF2B5EF4-FFF2-40B4-BE49-F238E27FC236}">
                  <a16:creationId xmlns:a16="http://schemas.microsoft.com/office/drawing/2014/main" id="{F4540C9F-BC47-470D-A9C2-4AB05FB4C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ectangle 66">
              <a:extLst>
                <a:ext uri="{FF2B5EF4-FFF2-40B4-BE49-F238E27FC236}">
                  <a16:creationId xmlns:a16="http://schemas.microsoft.com/office/drawing/2014/main" id="{A38505B1-1AD2-47B0-8122-2EB533CBA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73" name="Chart 72">
            <a:extLst>
              <a:ext uri="{FF2B5EF4-FFF2-40B4-BE49-F238E27FC236}">
                <a16:creationId xmlns:a16="http://schemas.microsoft.com/office/drawing/2014/main" id="{C1D12B3E-0F3E-44EC-BBC7-92373E8A68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9601474"/>
              </p:ext>
            </p:extLst>
          </p:nvPr>
        </p:nvGraphicFramePr>
        <p:xfrm>
          <a:off x="5720888" y="1162910"/>
          <a:ext cx="5660900" cy="4296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B9C03FB2-BC27-4D57-AFBF-CB7F19F3F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752" y="2571202"/>
            <a:ext cx="3917972" cy="1325563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Years of experience</a:t>
            </a:r>
            <a:br>
              <a:rPr lang="en-US" dirty="0"/>
            </a:br>
            <a:br>
              <a:rPr lang="en-US"/>
            </a:br>
            <a:r>
              <a:rPr lang="en-US"/>
              <a:t>Balanced </a:t>
            </a:r>
            <a:r>
              <a:rPr lang="en-US" dirty="0"/>
              <a:t>representation across categories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8B8D5007-7DC3-4FB9-B1BB-BA28A67645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9024" y="6232350"/>
            <a:ext cx="1730459" cy="5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668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826B4A43-2A34-4B22-882C-D7552FA9C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429BAE5-B200-4FC0-BBC1-8D7C57D1D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71" y="0"/>
            <a:ext cx="456510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129D53-BD08-4F84-B9E8-17FF58033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685" y="1152144"/>
            <a:ext cx="3794760" cy="307239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300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Work Setting </a:t>
            </a:r>
            <a:br>
              <a:rPr lang="en-US" sz="4300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4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Majority in private practice, general dentistry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9644633-5AE1-44D6-8F5F-6376DDA13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4FA74995-C5A7-4DBF-BFD1-C4831852D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009DC7CE-EC50-455B-AEF3-758096A62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680D0724-2EE2-4A8E-B7FC-994977F2A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D7DD4A6B-2000-4A3E-BBCE-637ED6CDD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694A6722-0FE9-4640-B93F-C2BAA8956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19F6A010-3765-4FAB-8CCA-7AC189141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2ED876B1-4DDC-4999-864F-EFF32EFF5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2DD9B48A-E7DB-4540-8781-F434856A7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2BEF54FF-8FAE-4B7F-ACE8-52ED70B04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16F687E9-D21B-46CB-8A13-9BFDA780F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49C0A7C4-BA67-480B-9F9A-E96535756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5C27E413-D9C4-45A2-AB5A-A00612798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76F8DD1F-1A00-4D5A-B979-33A41277C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D16F8034-114D-4513-A6BD-F05ABF9AF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1DAD48F0-0B0E-40E2-9ED5-E0FBB99C4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A58F217F-BBAB-4ACB-91C0-B119DEFDC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17D6638B-4C45-4C73-AFE3-8C41F939A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31A3013F-24A0-486B-A892-92E42BD741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4">
              <a:extLst>
                <a:ext uri="{FF2B5EF4-FFF2-40B4-BE49-F238E27FC236}">
                  <a16:creationId xmlns:a16="http://schemas.microsoft.com/office/drawing/2014/main" id="{F4540C9F-BC47-470D-A9C2-4AB05FB4C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id="{A38505B1-1AD2-47B0-8122-2EB533CBA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8A3DBA49-E5C3-4D03-B275-D320DCC9CD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7520312"/>
              </p:ext>
            </p:extLst>
          </p:nvPr>
        </p:nvGraphicFramePr>
        <p:xfrm>
          <a:off x="5095338" y="382384"/>
          <a:ext cx="7043738" cy="6118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" name="Picture 29">
            <a:extLst>
              <a:ext uri="{FF2B5EF4-FFF2-40B4-BE49-F238E27FC236}">
                <a16:creationId xmlns:a16="http://schemas.microsoft.com/office/drawing/2014/main" id="{52B81708-0B89-4F8B-89BF-15C4A91833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9024" y="6232350"/>
            <a:ext cx="1730459" cy="5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536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4" name="Rectangle 93">
            <a:extLst>
              <a:ext uri="{FF2B5EF4-FFF2-40B4-BE49-F238E27FC236}">
                <a16:creationId xmlns:a16="http://schemas.microsoft.com/office/drawing/2014/main" id="{826B4A43-2A34-4B22-882C-D7552FA9C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B429BAE5-B200-4FC0-BBC1-8D7C57D1D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71" y="0"/>
            <a:ext cx="456510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129D53-BD08-4F84-B9E8-17FF58033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685" y="1152144"/>
            <a:ext cx="3794760" cy="307239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Education</a:t>
            </a:r>
            <a:b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76% have a</a:t>
            </a:r>
            <a:b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2- or 4-year degree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A9644633-5AE1-44D6-8F5F-6376DDA13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03" name="Rectangle 64">
              <a:extLst>
                <a:ext uri="{FF2B5EF4-FFF2-40B4-BE49-F238E27FC236}">
                  <a16:creationId xmlns:a16="http://schemas.microsoft.com/office/drawing/2014/main" id="{4FA74995-C5A7-4DBF-BFD1-C4831852D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ectangle 66">
              <a:extLst>
                <a:ext uri="{FF2B5EF4-FFF2-40B4-BE49-F238E27FC236}">
                  <a16:creationId xmlns:a16="http://schemas.microsoft.com/office/drawing/2014/main" id="{009DC7CE-EC50-455B-AEF3-758096A62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ectangle 64">
              <a:extLst>
                <a:ext uri="{FF2B5EF4-FFF2-40B4-BE49-F238E27FC236}">
                  <a16:creationId xmlns:a16="http://schemas.microsoft.com/office/drawing/2014/main" id="{680D0724-2EE2-4A8E-B7FC-994977F2A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Rectangle 66">
              <a:extLst>
                <a:ext uri="{FF2B5EF4-FFF2-40B4-BE49-F238E27FC236}">
                  <a16:creationId xmlns:a16="http://schemas.microsoft.com/office/drawing/2014/main" id="{D7DD4A6B-2000-4A3E-BBCE-637ED6CDD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Rectangle 64">
              <a:extLst>
                <a:ext uri="{FF2B5EF4-FFF2-40B4-BE49-F238E27FC236}">
                  <a16:creationId xmlns:a16="http://schemas.microsoft.com/office/drawing/2014/main" id="{694A6722-0FE9-4640-B93F-C2BAA8956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ectangle 66">
              <a:extLst>
                <a:ext uri="{FF2B5EF4-FFF2-40B4-BE49-F238E27FC236}">
                  <a16:creationId xmlns:a16="http://schemas.microsoft.com/office/drawing/2014/main" id="{19F6A010-3765-4FAB-8CCA-7AC189141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Rectangle 64">
              <a:extLst>
                <a:ext uri="{FF2B5EF4-FFF2-40B4-BE49-F238E27FC236}">
                  <a16:creationId xmlns:a16="http://schemas.microsoft.com/office/drawing/2014/main" id="{2ED876B1-4DDC-4999-864F-EFF32EFF5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Rectangle 66">
              <a:extLst>
                <a:ext uri="{FF2B5EF4-FFF2-40B4-BE49-F238E27FC236}">
                  <a16:creationId xmlns:a16="http://schemas.microsoft.com/office/drawing/2014/main" id="{2DD9B48A-E7DB-4540-8781-F434856A7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Rectangle 64">
              <a:extLst>
                <a:ext uri="{FF2B5EF4-FFF2-40B4-BE49-F238E27FC236}">
                  <a16:creationId xmlns:a16="http://schemas.microsoft.com/office/drawing/2014/main" id="{2BEF54FF-8FAE-4B7F-ACE8-52ED70B04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Rectangle 66">
              <a:extLst>
                <a:ext uri="{FF2B5EF4-FFF2-40B4-BE49-F238E27FC236}">
                  <a16:creationId xmlns:a16="http://schemas.microsoft.com/office/drawing/2014/main" id="{16F687E9-D21B-46CB-8A13-9BFDA780F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ectangle 64">
              <a:extLst>
                <a:ext uri="{FF2B5EF4-FFF2-40B4-BE49-F238E27FC236}">
                  <a16:creationId xmlns:a16="http://schemas.microsoft.com/office/drawing/2014/main" id="{49C0A7C4-BA67-480B-9F9A-E96535756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Rectangle 66">
              <a:extLst>
                <a:ext uri="{FF2B5EF4-FFF2-40B4-BE49-F238E27FC236}">
                  <a16:creationId xmlns:a16="http://schemas.microsoft.com/office/drawing/2014/main" id="{5C27E413-D9C4-45A2-AB5A-A00612798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Rectangle 64">
              <a:extLst>
                <a:ext uri="{FF2B5EF4-FFF2-40B4-BE49-F238E27FC236}">
                  <a16:creationId xmlns:a16="http://schemas.microsoft.com/office/drawing/2014/main" id="{76F8DD1F-1A00-4D5A-B979-33A41277C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Rectangle 66">
              <a:extLst>
                <a:ext uri="{FF2B5EF4-FFF2-40B4-BE49-F238E27FC236}">
                  <a16:creationId xmlns:a16="http://schemas.microsoft.com/office/drawing/2014/main" id="{D16F8034-114D-4513-A6BD-F05ABF9AF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Rectangle 64">
              <a:extLst>
                <a:ext uri="{FF2B5EF4-FFF2-40B4-BE49-F238E27FC236}">
                  <a16:creationId xmlns:a16="http://schemas.microsoft.com/office/drawing/2014/main" id="{1DAD48F0-0B0E-40E2-9ED5-E0FBB99C4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Rectangle 66">
              <a:extLst>
                <a:ext uri="{FF2B5EF4-FFF2-40B4-BE49-F238E27FC236}">
                  <a16:creationId xmlns:a16="http://schemas.microsoft.com/office/drawing/2014/main" id="{A58F217F-BBAB-4ACB-91C0-B119DEFDC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17D6638B-4C45-4C73-AFE3-8C41F939A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31A3013F-24A0-486B-A892-92E42BD741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F4540C9F-BC47-470D-A9C2-4AB05FB4C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A38505B1-1AD2-47B0-8122-2EB533CBA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89" name="Chart 88">
            <a:extLst>
              <a:ext uri="{FF2B5EF4-FFF2-40B4-BE49-F238E27FC236}">
                <a16:creationId xmlns:a16="http://schemas.microsoft.com/office/drawing/2014/main" id="{EE1DC804-6347-45EE-9C94-85D828F361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7664330"/>
              </p:ext>
            </p:extLst>
          </p:nvPr>
        </p:nvGraphicFramePr>
        <p:xfrm>
          <a:off x="5172074" y="382385"/>
          <a:ext cx="6715125" cy="6218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" name="Picture 29">
            <a:extLst>
              <a:ext uri="{FF2B5EF4-FFF2-40B4-BE49-F238E27FC236}">
                <a16:creationId xmlns:a16="http://schemas.microsoft.com/office/drawing/2014/main" id="{782996CD-1143-4925-9156-C41304569E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9024" y="6232350"/>
            <a:ext cx="1730459" cy="5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396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778AB447-A4B7-44D2-A99D-2E39CCFBD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7375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129D53-BD08-4F84-B9E8-17FF58033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9" y="1200457"/>
            <a:ext cx="3771111" cy="40753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latin typeface="+mj-lt"/>
                <a:ea typeface="+mj-ea"/>
                <a:cs typeface="+mj-cs"/>
              </a:rPr>
              <a:t>96% recommend electric toothbrushes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F06CE9D-DF08-4313-8DD2-D81E1D59F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70" name="Rectangle 64">
              <a:extLst>
                <a:ext uri="{FF2B5EF4-FFF2-40B4-BE49-F238E27FC236}">
                  <a16:creationId xmlns:a16="http://schemas.microsoft.com/office/drawing/2014/main" id="{55C105DD-77F3-4287-BFFC-B818D6A28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id="{6173F360-EE51-4521-A25E-5869A978B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64">
              <a:extLst>
                <a:ext uri="{FF2B5EF4-FFF2-40B4-BE49-F238E27FC236}">
                  <a16:creationId xmlns:a16="http://schemas.microsoft.com/office/drawing/2014/main" id="{5414DD3E-CFF7-4BD5-A220-D2F970E51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66">
              <a:extLst>
                <a:ext uri="{FF2B5EF4-FFF2-40B4-BE49-F238E27FC236}">
                  <a16:creationId xmlns:a16="http://schemas.microsoft.com/office/drawing/2014/main" id="{27190517-FE45-416F-8FE4-7DCF37655F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64">
              <a:extLst>
                <a:ext uri="{FF2B5EF4-FFF2-40B4-BE49-F238E27FC236}">
                  <a16:creationId xmlns:a16="http://schemas.microsoft.com/office/drawing/2014/main" id="{A671D49D-B542-48F6-8659-58E9BC5CB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E481E675-7AFA-43FE-9992-A964F7BC0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ectangle 64">
              <a:extLst>
                <a:ext uri="{FF2B5EF4-FFF2-40B4-BE49-F238E27FC236}">
                  <a16:creationId xmlns:a16="http://schemas.microsoft.com/office/drawing/2014/main" id="{55B95BBC-B6C8-4343-A351-48F84A004A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66">
              <a:extLst>
                <a:ext uri="{FF2B5EF4-FFF2-40B4-BE49-F238E27FC236}">
                  <a16:creationId xmlns:a16="http://schemas.microsoft.com/office/drawing/2014/main" id="{19DD17FE-BE4B-4643-B60F-5EAA77F1C7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64">
              <a:extLst>
                <a:ext uri="{FF2B5EF4-FFF2-40B4-BE49-F238E27FC236}">
                  <a16:creationId xmlns:a16="http://schemas.microsoft.com/office/drawing/2014/main" id="{873D554F-3F0D-4969-8C06-D24F273A45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66">
              <a:extLst>
                <a:ext uri="{FF2B5EF4-FFF2-40B4-BE49-F238E27FC236}">
                  <a16:creationId xmlns:a16="http://schemas.microsoft.com/office/drawing/2014/main" id="{74151414-E46C-4BF0-A630-1D31400AA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Rectangle 64">
              <a:extLst>
                <a:ext uri="{FF2B5EF4-FFF2-40B4-BE49-F238E27FC236}">
                  <a16:creationId xmlns:a16="http://schemas.microsoft.com/office/drawing/2014/main" id="{1FBE19C0-69DE-489C-9704-81240B4ED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66">
              <a:extLst>
                <a:ext uri="{FF2B5EF4-FFF2-40B4-BE49-F238E27FC236}">
                  <a16:creationId xmlns:a16="http://schemas.microsoft.com/office/drawing/2014/main" id="{C8E575F5-CB03-436A-BE1E-AD48502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ectangle 64">
              <a:extLst>
                <a:ext uri="{FF2B5EF4-FFF2-40B4-BE49-F238E27FC236}">
                  <a16:creationId xmlns:a16="http://schemas.microsoft.com/office/drawing/2014/main" id="{9AE75E9D-C62E-455C-BA30-DE18FA494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Rectangle 66">
              <a:extLst>
                <a:ext uri="{FF2B5EF4-FFF2-40B4-BE49-F238E27FC236}">
                  <a16:creationId xmlns:a16="http://schemas.microsoft.com/office/drawing/2014/main" id="{CC34A54D-BBB2-4EE0-A8F9-802D52AF5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Rectangle 64">
              <a:extLst>
                <a:ext uri="{FF2B5EF4-FFF2-40B4-BE49-F238E27FC236}">
                  <a16:creationId xmlns:a16="http://schemas.microsoft.com/office/drawing/2014/main" id="{347BC20E-7862-49A8-BCE2-39521B23C9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66">
              <a:extLst>
                <a:ext uri="{FF2B5EF4-FFF2-40B4-BE49-F238E27FC236}">
                  <a16:creationId xmlns:a16="http://schemas.microsoft.com/office/drawing/2014/main" id="{3EF1615E-D362-4BBF-A307-4118B72F3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ectangle 64">
              <a:extLst>
                <a:ext uri="{FF2B5EF4-FFF2-40B4-BE49-F238E27FC236}">
                  <a16:creationId xmlns:a16="http://schemas.microsoft.com/office/drawing/2014/main" id="{2EF7D2F7-E167-41F3-ADBF-F6D4B97F4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EB1CB26D-EDEF-4AD8-943C-049BD149C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64">
              <a:extLst>
                <a:ext uri="{FF2B5EF4-FFF2-40B4-BE49-F238E27FC236}">
                  <a16:creationId xmlns:a16="http://schemas.microsoft.com/office/drawing/2014/main" id="{8CB27CB8-B8B6-4C05-9CB1-DF62FE4E1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Rectangle 66">
              <a:extLst>
                <a:ext uri="{FF2B5EF4-FFF2-40B4-BE49-F238E27FC236}">
                  <a16:creationId xmlns:a16="http://schemas.microsoft.com/office/drawing/2014/main" id="{A78DBF5B-2276-4A2A-945F-3E81A93C1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itle 1">
            <a:extLst>
              <a:ext uri="{FF2B5EF4-FFF2-40B4-BE49-F238E27FC236}">
                <a16:creationId xmlns:a16="http://schemas.microsoft.com/office/drawing/2014/main" id="{1F530504-F53D-4024-B6B5-F5CDF1ED67A2}"/>
              </a:ext>
            </a:extLst>
          </p:cNvPr>
          <p:cNvSpPr txBox="1">
            <a:spLocks/>
          </p:cNvSpPr>
          <p:nvPr/>
        </p:nvSpPr>
        <p:spPr>
          <a:xfrm>
            <a:off x="6643436" y="385774"/>
            <a:ext cx="5545516" cy="337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recommend electric toothbrushes?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09871"/>
              </p:ext>
            </p:extLst>
          </p:nvPr>
        </p:nvGraphicFramePr>
        <p:xfrm>
          <a:off x="5794704" y="711732"/>
          <a:ext cx="5790329" cy="5209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1" name="Picture 30">
            <a:extLst>
              <a:ext uri="{FF2B5EF4-FFF2-40B4-BE49-F238E27FC236}">
                <a16:creationId xmlns:a16="http://schemas.microsoft.com/office/drawing/2014/main" id="{5451CCD2-3CF2-49AC-9F93-BFD8A2D762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082" y="6289524"/>
            <a:ext cx="1730459" cy="5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785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826B4A43-2A34-4B22-882C-D7552FA9C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429BAE5-B200-4FC0-BBC1-8D7C57D1D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71" y="0"/>
            <a:ext cx="456510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129D53-BD08-4F84-B9E8-17FF58033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789" y="1819241"/>
            <a:ext cx="4127547" cy="307239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Among those who don’t recommend, top 3 reasons are: </a:t>
            </a: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</a:t>
            </a:r>
            <a:r>
              <a:rPr lang="en-US" sz="2200" dirty="0"/>
              <a:t>. </a:t>
            </a: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believe manual brushes (MT) </a:t>
            </a:r>
            <a:b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are just as effective</a:t>
            </a:r>
            <a:b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 believe MT are gentler on </a:t>
            </a:r>
            <a:b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soft tissues</a:t>
            </a:r>
            <a:b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 need more information</a:t>
            </a:r>
            <a:b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A9644633-5AE1-44D6-8F5F-6376DDA13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72" name="Rectangle 64">
              <a:extLst>
                <a:ext uri="{FF2B5EF4-FFF2-40B4-BE49-F238E27FC236}">
                  <a16:creationId xmlns:a16="http://schemas.microsoft.com/office/drawing/2014/main" id="{4FA74995-C5A7-4DBF-BFD1-C4831852D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66">
              <a:extLst>
                <a:ext uri="{FF2B5EF4-FFF2-40B4-BE49-F238E27FC236}">
                  <a16:creationId xmlns:a16="http://schemas.microsoft.com/office/drawing/2014/main" id="{009DC7CE-EC50-455B-AEF3-758096A62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64">
              <a:extLst>
                <a:ext uri="{FF2B5EF4-FFF2-40B4-BE49-F238E27FC236}">
                  <a16:creationId xmlns:a16="http://schemas.microsoft.com/office/drawing/2014/main" id="{680D0724-2EE2-4A8E-B7FC-994977F2A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66">
              <a:extLst>
                <a:ext uri="{FF2B5EF4-FFF2-40B4-BE49-F238E27FC236}">
                  <a16:creationId xmlns:a16="http://schemas.microsoft.com/office/drawing/2014/main" id="{D7DD4A6B-2000-4A3E-BBCE-637ED6CDD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ectangle 64">
              <a:extLst>
                <a:ext uri="{FF2B5EF4-FFF2-40B4-BE49-F238E27FC236}">
                  <a16:creationId xmlns:a16="http://schemas.microsoft.com/office/drawing/2014/main" id="{694A6722-0FE9-4640-B93F-C2BAA8956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66">
              <a:extLst>
                <a:ext uri="{FF2B5EF4-FFF2-40B4-BE49-F238E27FC236}">
                  <a16:creationId xmlns:a16="http://schemas.microsoft.com/office/drawing/2014/main" id="{19F6A010-3765-4FAB-8CCA-7AC189141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64">
              <a:extLst>
                <a:ext uri="{FF2B5EF4-FFF2-40B4-BE49-F238E27FC236}">
                  <a16:creationId xmlns:a16="http://schemas.microsoft.com/office/drawing/2014/main" id="{2ED876B1-4DDC-4999-864F-EFF32EFF5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66">
              <a:extLst>
                <a:ext uri="{FF2B5EF4-FFF2-40B4-BE49-F238E27FC236}">
                  <a16:creationId xmlns:a16="http://schemas.microsoft.com/office/drawing/2014/main" id="{2DD9B48A-E7DB-4540-8781-F434856A7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Rectangle 64">
              <a:extLst>
                <a:ext uri="{FF2B5EF4-FFF2-40B4-BE49-F238E27FC236}">
                  <a16:creationId xmlns:a16="http://schemas.microsoft.com/office/drawing/2014/main" id="{2BEF54FF-8FAE-4B7F-ACE8-52ED70B04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66">
              <a:extLst>
                <a:ext uri="{FF2B5EF4-FFF2-40B4-BE49-F238E27FC236}">
                  <a16:creationId xmlns:a16="http://schemas.microsoft.com/office/drawing/2014/main" id="{16F687E9-D21B-46CB-8A13-9BFDA780F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ectangle 64">
              <a:extLst>
                <a:ext uri="{FF2B5EF4-FFF2-40B4-BE49-F238E27FC236}">
                  <a16:creationId xmlns:a16="http://schemas.microsoft.com/office/drawing/2014/main" id="{49C0A7C4-BA67-480B-9F9A-E96535756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Rectangle 66">
              <a:extLst>
                <a:ext uri="{FF2B5EF4-FFF2-40B4-BE49-F238E27FC236}">
                  <a16:creationId xmlns:a16="http://schemas.microsoft.com/office/drawing/2014/main" id="{5C27E413-D9C4-45A2-AB5A-A00612798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Rectangle 64">
              <a:extLst>
                <a:ext uri="{FF2B5EF4-FFF2-40B4-BE49-F238E27FC236}">
                  <a16:creationId xmlns:a16="http://schemas.microsoft.com/office/drawing/2014/main" id="{76F8DD1F-1A00-4D5A-B979-33A41277C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66">
              <a:extLst>
                <a:ext uri="{FF2B5EF4-FFF2-40B4-BE49-F238E27FC236}">
                  <a16:creationId xmlns:a16="http://schemas.microsoft.com/office/drawing/2014/main" id="{D16F8034-114D-4513-A6BD-F05ABF9AF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ectangle 64">
              <a:extLst>
                <a:ext uri="{FF2B5EF4-FFF2-40B4-BE49-F238E27FC236}">
                  <a16:creationId xmlns:a16="http://schemas.microsoft.com/office/drawing/2014/main" id="{1DAD48F0-0B0E-40E2-9ED5-E0FBB99C4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A58F217F-BBAB-4ACB-91C0-B119DEFDC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64">
              <a:extLst>
                <a:ext uri="{FF2B5EF4-FFF2-40B4-BE49-F238E27FC236}">
                  <a16:creationId xmlns:a16="http://schemas.microsoft.com/office/drawing/2014/main" id="{17D6638B-4C45-4C73-AFE3-8C41F939A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Rectangle 66">
              <a:extLst>
                <a:ext uri="{FF2B5EF4-FFF2-40B4-BE49-F238E27FC236}">
                  <a16:creationId xmlns:a16="http://schemas.microsoft.com/office/drawing/2014/main" id="{31A3013F-24A0-486B-A892-92E42BD741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Rectangle 64">
              <a:extLst>
                <a:ext uri="{FF2B5EF4-FFF2-40B4-BE49-F238E27FC236}">
                  <a16:creationId xmlns:a16="http://schemas.microsoft.com/office/drawing/2014/main" id="{F4540C9F-BC47-470D-A9C2-4AB05FB4C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Rectangle 66">
              <a:extLst>
                <a:ext uri="{FF2B5EF4-FFF2-40B4-BE49-F238E27FC236}">
                  <a16:creationId xmlns:a16="http://schemas.microsoft.com/office/drawing/2014/main" id="{A38505B1-1AD2-47B0-8122-2EB533CBA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57" name="Content Placeholder 5">
            <a:extLst>
              <a:ext uri="{FF2B5EF4-FFF2-40B4-BE49-F238E27FC236}">
                <a16:creationId xmlns:a16="http://schemas.microsoft.com/office/drawing/2014/main" id="{E712A85F-431F-4872-94BE-1D8014889C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0666158"/>
              </p:ext>
            </p:extLst>
          </p:nvPr>
        </p:nvGraphicFramePr>
        <p:xfrm>
          <a:off x="5619404" y="382384"/>
          <a:ext cx="6192981" cy="6118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8" name="Title 1">
            <a:extLst>
              <a:ext uri="{FF2B5EF4-FFF2-40B4-BE49-F238E27FC236}">
                <a16:creationId xmlns:a16="http://schemas.microsoft.com/office/drawing/2014/main" id="{AE3CFDBD-BED1-472C-8D61-2C8436C28608}"/>
              </a:ext>
            </a:extLst>
          </p:cNvPr>
          <p:cNvSpPr txBox="1">
            <a:spLocks/>
          </p:cNvSpPr>
          <p:nvPr/>
        </p:nvSpPr>
        <p:spPr>
          <a:xfrm>
            <a:off x="5753824" y="132379"/>
            <a:ext cx="6538587" cy="782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Why don’t you recommend electric toothbrushes?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C3D1BE-64AF-462B-8EC4-5643A37B5E98}"/>
              </a:ext>
            </a:extLst>
          </p:cNvPr>
          <p:cNvSpPr txBox="1"/>
          <p:nvPr/>
        </p:nvSpPr>
        <p:spPr>
          <a:xfrm>
            <a:off x="5279592" y="6475616"/>
            <a:ext cx="4691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MT=manual toothbrushes; ET= </a:t>
            </a:r>
            <a:r>
              <a:rPr lang="en-US" sz="1400"/>
              <a:t>electric toothbrushes</a:t>
            </a:r>
            <a:endParaRPr lang="en-US" sz="1400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6DDB8B88-BAA7-450C-9989-258740C083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389" y="6374986"/>
            <a:ext cx="1223625" cy="38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360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26B4A43-2A34-4B22-882C-D7552FA9C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429BAE5-B200-4FC0-BBC1-8D7C57D1D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71" y="0"/>
            <a:ext cx="456510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21A082-7E7A-47A2-A411-AF62F7A49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685" y="1152144"/>
            <a:ext cx="3794760" cy="307239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Most popular electric </a:t>
            </a:r>
            <a:r>
              <a:rPr lang="en-US" sz="3900" dirty="0"/>
              <a:t>brush </a:t>
            </a:r>
            <a:r>
              <a:rPr lang="en-US" sz="3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type recommended:</a:t>
            </a:r>
            <a:br>
              <a:rPr lang="en-US" sz="3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-Sonic</a:t>
            </a:r>
            <a:br>
              <a:rPr lang="en-US" sz="3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-Oscillating-rotating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9644633-5AE1-44D6-8F5F-6376DDA13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4FA74995-C5A7-4DBF-BFD1-C4831852D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009DC7CE-EC50-455B-AEF3-758096A62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680D0724-2EE2-4A8E-B7FC-994977F2A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D7DD4A6B-2000-4A3E-BBCE-637ED6CDD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694A6722-0FE9-4640-B93F-C2BAA8956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19F6A010-3765-4FAB-8CCA-7AC189141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2ED876B1-4DDC-4999-864F-EFF32EFF5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2DD9B48A-E7DB-4540-8781-F434856A7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2BEF54FF-8FAE-4B7F-ACE8-52ED70B04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16F687E9-D21B-46CB-8A13-9BFDA780F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49C0A7C4-BA67-480B-9F9A-E96535756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5C27E413-D9C4-45A2-AB5A-A00612798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76F8DD1F-1A00-4D5A-B979-33A41277C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D16F8034-114D-4513-A6BD-F05ABF9AF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1DAD48F0-0B0E-40E2-9ED5-E0FBB99C4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A58F217F-BBAB-4ACB-91C0-B119DEFDC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17D6638B-4C45-4C73-AFE3-8C41F939A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31A3013F-24A0-486B-A892-92E42BD741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F4540C9F-BC47-470D-A9C2-4AB05FB4C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A38505B1-1AD2-47B0-8122-2EB533CBA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AB001927-49C3-450E-8F00-51BCEB4BDBA2}"/>
              </a:ext>
            </a:extLst>
          </p:cNvPr>
          <p:cNvSpPr txBox="1">
            <a:spLocks/>
          </p:cNvSpPr>
          <p:nvPr/>
        </p:nvSpPr>
        <p:spPr>
          <a:xfrm>
            <a:off x="5370614" y="228949"/>
            <a:ext cx="6485764" cy="588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Which type of electric toothbrush do you recommend most?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4790423"/>
              </p:ext>
            </p:extLst>
          </p:nvPr>
        </p:nvGraphicFramePr>
        <p:xfrm>
          <a:off x="5610411" y="655266"/>
          <a:ext cx="6140205" cy="6118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1" name="Picture 40">
            <a:extLst>
              <a:ext uri="{FF2B5EF4-FFF2-40B4-BE49-F238E27FC236}">
                <a16:creationId xmlns:a16="http://schemas.microsoft.com/office/drawing/2014/main" id="{AAEEFC6B-6F0A-4747-BAE7-4B1C5D3D85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9024" y="6232350"/>
            <a:ext cx="1730459" cy="5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888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3571151892644DA18B486CD675D4FA" ma:contentTypeVersion="13" ma:contentTypeDescription="Create a new document." ma:contentTypeScope="" ma:versionID="11e3aaf8e9c291ec86d61b409642c55b">
  <xsd:schema xmlns:xsd="http://www.w3.org/2001/XMLSchema" xmlns:xs="http://www.w3.org/2001/XMLSchema" xmlns:p="http://schemas.microsoft.com/office/2006/metadata/properties" xmlns:ns3="9624a59d-969a-4fc3-acc8-b2f4295cbca2" xmlns:ns4="6d681dad-40a6-4fe7-8861-b9379cb03871" targetNamespace="http://schemas.microsoft.com/office/2006/metadata/properties" ma:root="true" ma:fieldsID="17a3e1501fa1ee5c45e120aad50c21c4" ns3:_="" ns4:_="">
    <xsd:import namespace="9624a59d-969a-4fc3-acc8-b2f4295cbca2"/>
    <xsd:import namespace="6d681dad-40a6-4fe7-8861-b9379cb0387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24a59d-969a-4fc3-acc8-b2f4295cbc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81dad-40a6-4fe7-8861-b9379cb0387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AC2B4C-EA93-457B-96DD-2EDCDC3242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FF920D6-B9E0-4C36-AB63-147357CA60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24a59d-969a-4fc3-acc8-b2f4295cbca2"/>
    <ds:schemaRef ds:uri="6d681dad-40a6-4fe7-8861-b9379cb038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AE6A3A-A8E9-4A0F-98C1-CB15F30280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1180</Words>
  <Application>Microsoft Office PowerPoint</Application>
  <PresentationFormat>Widescreen</PresentationFormat>
  <Paragraphs>192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IFDH Electric Toothbrush Knowledge and Recommendation Habits Survey</vt:lpstr>
      <vt:lpstr>Electric toothbrush survey background </vt:lpstr>
      <vt:lpstr>  4,345 respondents from 36 countries </vt:lpstr>
      <vt:lpstr>Years of experience  Balanced representation across categories</vt:lpstr>
      <vt:lpstr>Work Setting   Majority in private practice, general dentistry</vt:lpstr>
      <vt:lpstr>Education  76% have a 2- or 4-year degree</vt:lpstr>
      <vt:lpstr>96% recommend electric toothbrushes</vt:lpstr>
      <vt:lpstr>Among those who don’t recommend, top 3 reasons are:   1. believe manual brushes (MT)      are just as effective  2. believe MT are gentler on      soft tissues  3. need more information </vt:lpstr>
      <vt:lpstr>Most popular electric brush type recommended: -Sonic -Oscillating-rotating</vt:lpstr>
      <vt:lpstr>Electric brushes recommended for most patient types, except young children </vt:lpstr>
      <vt:lpstr>Few respondents would recommend against using an electric brush.  Most common patients  not to receive recommend are post-surgical and young children.</vt:lpstr>
      <vt:lpstr>Common resources to make electric brush recommendation:  - Personal usage - Peer feedback  - Publications</vt:lpstr>
      <vt:lpstr>Most popular sales rep resources are from: 1. Oral-B 2. Sonicare</vt:lpstr>
      <vt:lpstr>Most common information patients seek about electric toothbrushes:   1. Comparison vs      manual toothbrushes  2. Comparison vs     other electric models  3. Cost </vt:lpstr>
      <vt:lpstr>45% say  more than half of patients act on recommendation to purchase an electric brush</vt:lpstr>
      <vt:lpstr> Most respondents agree:   - electric brushes (ET) provide   better cleaning and gingival   health benefits vs. manual  - pressure sensor is valuable to    control force  - ET are safe, helpful to patients    of all ages  </vt:lpstr>
      <vt:lpstr>Other IFDH Survey Results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IFDH Electric Toothbrush Knowledge and Recommendation Habits Survey</dc:title>
  <dc:creator>Sagel, Lisa</dc:creator>
  <cp:lastModifiedBy>Sagel, Lisa</cp:lastModifiedBy>
  <cp:revision>6</cp:revision>
  <dcterms:created xsi:type="dcterms:W3CDTF">2021-01-11T20:31:21Z</dcterms:created>
  <dcterms:modified xsi:type="dcterms:W3CDTF">2021-02-10T15:55:16Z</dcterms:modified>
</cp:coreProperties>
</file>